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46"/>
  </p:notesMasterIdLst>
  <p:sldIdLst>
    <p:sldId id="256" r:id="rId2"/>
    <p:sldId id="260" r:id="rId3"/>
    <p:sldId id="267" r:id="rId4"/>
    <p:sldId id="263" r:id="rId5"/>
    <p:sldId id="262" r:id="rId6"/>
    <p:sldId id="265" r:id="rId7"/>
    <p:sldId id="266" r:id="rId8"/>
    <p:sldId id="264" r:id="rId9"/>
    <p:sldId id="271" r:id="rId10"/>
    <p:sldId id="268" r:id="rId11"/>
    <p:sldId id="273" r:id="rId12"/>
    <p:sldId id="274" r:id="rId13"/>
    <p:sldId id="275" r:id="rId14"/>
    <p:sldId id="286" r:id="rId15"/>
    <p:sldId id="287" r:id="rId16"/>
    <p:sldId id="288" r:id="rId17"/>
    <p:sldId id="278" r:id="rId18"/>
    <p:sldId id="280" r:id="rId19"/>
    <p:sldId id="289" r:id="rId20"/>
    <p:sldId id="290" r:id="rId21"/>
    <p:sldId id="291" r:id="rId22"/>
    <p:sldId id="282" r:id="rId23"/>
    <p:sldId id="292" r:id="rId24"/>
    <p:sldId id="293" r:id="rId25"/>
    <p:sldId id="283" r:id="rId26"/>
    <p:sldId id="294" r:id="rId27"/>
    <p:sldId id="295" r:id="rId28"/>
    <p:sldId id="284" r:id="rId29"/>
    <p:sldId id="296" r:id="rId30"/>
    <p:sldId id="297" r:id="rId31"/>
    <p:sldId id="298" r:id="rId32"/>
    <p:sldId id="299" r:id="rId33"/>
    <p:sldId id="285" r:id="rId34"/>
    <p:sldId id="301" r:id="rId35"/>
    <p:sldId id="303" r:id="rId36"/>
    <p:sldId id="300" r:id="rId37"/>
    <p:sldId id="302" r:id="rId38"/>
    <p:sldId id="279" r:id="rId39"/>
    <p:sldId id="304" r:id="rId40"/>
    <p:sldId id="305" r:id="rId41"/>
    <p:sldId id="306" r:id="rId42"/>
    <p:sldId id="281" r:id="rId43"/>
    <p:sldId id="269" r:id="rId44"/>
    <p:sldId id="272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8" autoAdjust="0"/>
    <p:restoredTop sz="76080" autoAdjust="0"/>
  </p:normalViewPr>
  <p:slideViewPr>
    <p:cSldViewPr>
      <p:cViewPr>
        <p:scale>
          <a:sx n="74" d="100"/>
          <a:sy n="74" d="100"/>
        </p:scale>
        <p:origin x="-90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3F5C9-EC78-4FD1-A91B-FFE1F6AC0DA8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A85F9-BECA-4A0A-9E0C-BF484AD5A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1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Kim and I both have many</a:t>
            </a:r>
            <a:r>
              <a:rPr lang="en-US" baseline="0" dirty="0" smtClean="0"/>
              <a:t> years of experience working with data, but we hadn’t done much with data in the visual realm.</a:t>
            </a:r>
            <a:br>
              <a:rPr lang="en-US" baseline="0" dirty="0" smtClean="0"/>
            </a:br>
            <a:r>
              <a:rPr lang="en-US" baseline="0" dirty="0" smtClean="0"/>
              <a:t>N</a:t>
            </a:r>
            <a:r>
              <a:rPr lang="en-US" dirty="0" smtClean="0"/>
              <a:t>o escaping</a:t>
            </a:r>
            <a:r>
              <a:rPr lang="en-US" baseline="0" dirty="0" smtClean="0"/>
              <a:t> the fact that data visualization is hot, and visualization may end up defining what “Big Data” is really all about.</a:t>
            </a:r>
          </a:p>
          <a:p>
            <a:r>
              <a:rPr lang="en-US" baseline="0" dirty="0" smtClean="0"/>
              <a:t>We’ve both previously created graphs in Excel, which I’m sure many of you have as well, but wanted to move beyond that into interactive “data discovery” tools.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85F9-BECA-4A0A-9E0C-BF484AD5AE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99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this dashboard</a:t>
            </a:r>
            <a:r>
              <a:rPr lang="en-US" baseline="0" dirty="0" smtClean="0"/>
              <a:t> together for a talk last week</a:t>
            </a:r>
            <a:r>
              <a:rPr lang="en-US" dirty="0" smtClean="0"/>
              <a:t>,</a:t>
            </a:r>
            <a:r>
              <a:rPr lang="en-US" baseline="0" dirty="0" smtClean="0"/>
              <a:t> striving for functionality rather than “pretty.”</a:t>
            </a:r>
          </a:p>
          <a:p>
            <a:r>
              <a:rPr lang="en-US" dirty="0" smtClean="0"/>
              <a:t>This is actually “version 2”</a:t>
            </a:r>
            <a:r>
              <a:rPr lang="en-US" baseline="0" dirty="0" smtClean="0"/>
              <a:t> thanks to some advice from Webmaster Julie McMahon. Still have lots of ideas as to ways this can be improved.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Open in Tableau. </a:t>
            </a:r>
          </a:p>
          <a:p>
            <a:r>
              <a:rPr lang="en-US" baseline="0" dirty="0" smtClean="0"/>
              <a:t>This may look like a web page, but it’s actually a Tableau dashboard. </a:t>
            </a:r>
          </a:p>
          <a:p>
            <a:r>
              <a:rPr lang="en-US" baseline="0" dirty="0" smtClean="0"/>
              <a:t>Tableau dashboards and worksheets can be published to web server or embedded within web pages. No HTML/CSS/.NET; no code!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is Tableau? An extremely popular “next generation” data visualization tool.</a:t>
            </a:r>
          </a:p>
          <a:p>
            <a:r>
              <a:rPr lang="en-US" baseline="0" dirty="0" smtClean="0"/>
              <a:t>“Free” with a catch… have to put your data in Tableau’s cloud service. If you want to keep your data private, $1500/person.</a:t>
            </a:r>
            <a:br>
              <a:rPr lang="en-US" baseline="0" dirty="0" smtClean="0"/>
            </a:br>
            <a:endParaRPr lang="en-US" baseline="0" dirty="0" smtClean="0"/>
          </a:p>
          <a:p>
            <a:r>
              <a:rPr lang="en-US" baseline="0" dirty="0" smtClean="0"/>
              <a:t>Don’t need a database at all! Text/Excel files fine! Almost every database under the sun is supported natively though.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85F9-BECA-4A0A-9E0C-BF484AD5AE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14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next challenge: take data already in a visual format</a:t>
            </a:r>
            <a:r>
              <a:rPr lang="en-US" baseline="0" dirty="0" smtClean="0"/>
              <a:t> and improve upon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85F9-BECA-4A0A-9E0C-BF484AD5AE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63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chose Academic</a:t>
            </a:r>
            <a:r>
              <a:rPr lang="en-US" baseline="0" dirty="0" smtClean="0"/>
              <a:t> Analytics. Anyone heard of it?</a:t>
            </a:r>
            <a:br>
              <a:rPr lang="en-US" baseline="0" dirty="0" smtClean="0"/>
            </a:br>
            <a:r>
              <a:rPr lang="en-US" baseline="0" dirty="0" smtClean="0"/>
              <a:t>On the “flower” chart on the left, looking at 4 different categories of faculty metrics by national percentile rank for a particular academic department. Happens to be Library &amp; Information Science, seems appropriate since we’re in their building.</a:t>
            </a:r>
            <a:br>
              <a:rPr lang="en-US" baseline="0" dirty="0" smtClean="0"/>
            </a:br>
            <a:r>
              <a:rPr lang="en-US" baseline="0" dirty="0" smtClean="0"/>
              <a:t>On the “radar” chart on the right, looking at a single category, articles. Same data as on the left in blue.</a:t>
            </a:r>
            <a:endParaRPr lang="en-US" dirty="0" smtClean="0"/>
          </a:p>
          <a:p>
            <a:r>
              <a:rPr lang="en-US" dirty="0" smtClean="0"/>
              <a:t>Pretty, but</a:t>
            </a:r>
            <a:r>
              <a:rPr lang="en-US" baseline="0" dirty="0" smtClean="0"/>
              <a:t> how functional is it?</a:t>
            </a:r>
          </a:p>
          <a:p>
            <a:r>
              <a:rPr lang="en-US" baseline="0" dirty="0" smtClean="0"/>
              <a:t>Can you easily pick out the strengths vs. weaknesses? (Radar, yes; flower, not as much)</a:t>
            </a:r>
            <a:br>
              <a:rPr lang="en-US" baseline="0" dirty="0" smtClean="0"/>
            </a:br>
            <a:r>
              <a:rPr lang="en-US" baseline="0" dirty="0" smtClean="0"/>
              <a:t>How do you read actual values on either chart?</a:t>
            </a:r>
          </a:p>
          <a:p>
            <a:r>
              <a:rPr lang="en-US" baseline="0" dirty="0" smtClean="0"/>
              <a:t>What if you wanted to compare our program to programs at other schools? How can you do this with either one? Overlapping areas.</a:t>
            </a:r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85F9-BECA-4A0A-9E0C-BF484AD5AE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61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Replaces the flower and radar</a:t>
            </a:r>
          </a:p>
          <a:p>
            <a:r>
              <a:rPr lang="en-US" dirty="0" smtClean="0"/>
              <a:t>NOTE:</a:t>
            </a:r>
            <a:r>
              <a:rPr lang="en-US" baseline="0" dirty="0" smtClean="0"/>
              <a:t> this is made up data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85F9-BECA-4A0A-9E0C-BF484AD5AE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63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Goes beyond the flower and radar to facilitate comparisons among multiple schools; interactivity</a:t>
            </a:r>
            <a:br>
              <a:rPr lang="en-US" dirty="0" smtClean="0"/>
            </a:br>
            <a:r>
              <a:rPr lang="en-US" dirty="0" smtClean="0"/>
              <a:t>NOTE: this is made up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85F9-BECA-4A0A-9E0C-BF484AD5AE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63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Anyone remember Consumer Reports magazine? (still have a website)</a:t>
            </a:r>
          </a:p>
          <a:p>
            <a:r>
              <a:rPr lang="en-US" dirty="0" smtClean="0"/>
              <a:t>NOTE:</a:t>
            </a:r>
            <a:r>
              <a:rPr lang="en-US" baseline="0" dirty="0" smtClean="0"/>
              <a:t> this is made up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85F9-BECA-4A0A-9E0C-BF484AD5AE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63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part of the journey: “Big” Data. Did anyone</a:t>
            </a:r>
            <a:r>
              <a:rPr lang="en-US" baseline="0" dirty="0" smtClean="0"/>
              <a:t> catch Jon </a:t>
            </a:r>
            <a:r>
              <a:rPr lang="en-US" baseline="0" dirty="0" err="1" smtClean="0"/>
              <a:t>Orwant</a:t>
            </a:r>
            <a:r>
              <a:rPr lang="en-US" baseline="0" dirty="0" smtClean="0"/>
              <a:t> yesterday? Google Research: Real “big” data.</a:t>
            </a:r>
            <a:endParaRPr lang="en-US" dirty="0" smtClean="0"/>
          </a:p>
          <a:p>
            <a:r>
              <a:rPr lang="en-US" dirty="0" smtClean="0"/>
              <a:t>46 years</a:t>
            </a:r>
            <a:r>
              <a:rPr lang="en-US" baseline="0" dirty="0" smtClean="0"/>
              <a:t> of data is not “big” data (70,000 rows), but it sure is more than you want to look at in table form!</a:t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85F9-BECA-4A0A-9E0C-BF484AD5AE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16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Since our dataset contains country data, maps are a natural place to start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85F9-BECA-4A0A-9E0C-BF484AD5AE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19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Looking </a:t>
            </a:r>
            <a:r>
              <a:rPr lang="en-US" dirty="0" smtClean="0"/>
              <a:t>at 46 years</a:t>
            </a:r>
            <a:r>
              <a:rPr lang="en-US" baseline="0" dirty="0" smtClean="0"/>
              <a:t> worth of </a:t>
            </a:r>
            <a:r>
              <a:rPr lang="en-US" dirty="0" smtClean="0"/>
              <a:t>International</a:t>
            </a:r>
            <a:r>
              <a:rPr lang="en-US" baseline="0" dirty="0" smtClean="0"/>
              <a:t> Student Enrollment at UIUC. I’ve taken enrollment over all of those years, calculated average per country, and plotted it in green, with darker green representing higher international enrollment. Sometimes called </a:t>
            </a:r>
            <a:r>
              <a:rPr lang="en-US" baseline="0" dirty="0" err="1" smtClean="0"/>
              <a:t>Choropleth</a:t>
            </a:r>
            <a:r>
              <a:rPr lang="en-US" baseline="0" dirty="0" smtClean="0"/>
              <a:t> Map.</a:t>
            </a:r>
            <a:br>
              <a:rPr lang="en-US" baseline="0" dirty="0" smtClean="0"/>
            </a:br>
            <a:r>
              <a:rPr lang="en-US" baseline="0" dirty="0" smtClean="0"/>
              <a:t> -A few things to point out</a:t>
            </a:r>
            <a:br>
              <a:rPr lang="en-US" baseline="0" dirty="0" smtClean="0"/>
            </a:br>
            <a:r>
              <a:rPr lang="en-US" baseline="0" dirty="0" smtClean="0"/>
              <a:t>  -China and India stick out; all others hard to distinguish from each other in terms of enrollment.</a:t>
            </a:r>
            <a:br>
              <a:rPr lang="en-US" baseline="0" dirty="0" smtClean="0"/>
            </a:br>
            <a:r>
              <a:rPr lang="en-US" baseline="0" dirty="0" smtClean="0"/>
              <a:t>  -Covered most of the map over those 46 years: small island nations, </a:t>
            </a:r>
            <a:r>
              <a:rPr lang="en-US" baseline="0" dirty="0" err="1" smtClean="0"/>
              <a:t>sub-saharan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africa</a:t>
            </a:r>
            <a:r>
              <a:rPr lang="en-US" baseline="0" dirty="0" smtClean="0"/>
              <a:t>, a few of the “</a:t>
            </a:r>
            <a:r>
              <a:rPr lang="en-US" baseline="0" dirty="0" err="1" smtClean="0"/>
              <a:t>stans</a:t>
            </a:r>
            <a:r>
              <a:rPr lang="en-US" baseline="0" dirty="0" smtClean="0"/>
              <a:t>” became independent in early 1990’s (Tajikistan, Turkmenistan).</a:t>
            </a:r>
          </a:p>
          <a:p>
            <a:r>
              <a:rPr lang="en-US" baseline="0" dirty="0" smtClean="0"/>
              <a:t>   -All of the “missing” countries have very low nationwide enrollment. Gabon is one that sticks out a bit because its enrollment is highest among the “missing” countries, with their nationwide enrollment going from 74 in 1999 to 402 in 2011. May represent an opportunity for UIUC.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85F9-BECA-4A0A-9E0C-BF484AD5AEA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19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if we want to dig deeper</a:t>
            </a:r>
            <a:r>
              <a:rPr lang="en-US" baseline="0" dirty="0" smtClean="0"/>
              <a:t> and start to look at male vs. female for both undergrad and grad?</a:t>
            </a:r>
            <a:br>
              <a:rPr lang="en-US" baseline="0" dirty="0" smtClean="0"/>
            </a:br>
            <a:r>
              <a:rPr lang="en-US" baseline="0" dirty="0" smtClean="0"/>
              <a:t>-Spent a lot of time putting together this dashboard, thinking I was really clever</a:t>
            </a:r>
            <a:br>
              <a:rPr lang="en-US" baseline="0" dirty="0" smtClean="0"/>
            </a:br>
            <a:r>
              <a:rPr lang="en-US" baseline="0" dirty="0" smtClean="0"/>
              <a:t> -It’s pretty! Can probably tell which color is male and which is female.</a:t>
            </a:r>
            <a:br>
              <a:rPr lang="en-US" baseline="0" dirty="0" smtClean="0"/>
            </a:br>
            <a:r>
              <a:rPr lang="en-US" baseline="0" dirty="0" smtClean="0"/>
              <a:t>  -Obvious that more female enrollment on grad side that on undergrad side, at least in 2012. </a:t>
            </a:r>
            <a:br>
              <a:rPr lang="en-US" baseline="0" dirty="0" smtClean="0"/>
            </a:br>
            <a:r>
              <a:rPr lang="en-US" baseline="0" dirty="0" smtClean="0"/>
              <a:t>   -One problem: no representation of number of students, only percentages of male vs. female enrollment.</a:t>
            </a:r>
            <a:br>
              <a:rPr lang="en-US" baseline="0" dirty="0" smtClean="0"/>
            </a:br>
            <a:r>
              <a:rPr lang="en-US" baseline="0" dirty="0" smtClean="0"/>
              <a:t>    -Distortion: Russia takes up a lot of space on map, but mouse over and only 24 grad students.</a:t>
            </a:r>
            <a:br>
              <a:rPr lang="en-US" baseline="0" dirty="0" smtClean="0"/>
            </a:br>
            <a:r>
              <a:rPr lang="en-US" baseline="0" dirty="0" smtClean="0"/>
              <a:t>     -Mongolia really sticks out: only 1 student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85F9-BECA-4A0A-9E0C-BF484AD5AEA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19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Has anyone seen Hans </a:t>
            </a:r>
            <a:r>
              <a:rPr lang="en-US" dirty="0" err="1" smtClean="0"/>
              <a:t>Rosling’s</a:t>
            </a:r>
            <a:r>
              <a:rPr lang="en-US" dirty="0" smtClean="0"/>
              <a:t> video called “200 years,</a:t>
            </a:r>
            <a:r>
              <a:rPr lang="en-US" baseline="0" dirty="0" smtClean="0"/>
              <a:t> 200 countries, 4 minutes” that was aired originally on the BBC</a:t>
            </a:r>
            <a:r>
              <a:rPr lang="en-US" dirty="0" smtClean="0"/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Data visualization’s potential is great. </a:t>
            </a:r>
          </a:p>
          <a:p>
            <a:r>
              <a:rPr lang="en-US" dirty="0" smtClean="0"/>
              <a:t>Unfortunately, we don’t have a camera crew like Hans.</a:t>
            </a:r>
          </a:p>
          <a:p>
            <a:r>
              <a:rPr lang="en-US" baseline="0" dirty="0" smtClean="0"/>
              <a:t>Is a dashboard our story telling tool?</a:t>
            </a:r>
          </a:p>
          <a:p>
            <a:r>
              <a:rPr lang="en-US" baseline="0" dirty="0" smtClean="0"/>
              <a:t>Visual and the tools to explore are much harder to 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85F9-BECA-4A0A-9E0C-BF484AD5AE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130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Move </a:t>
            </a:r>
            <a:r>
              <a:rPr lang="en-US" baseline="0" dirty="0" smtClean="0"/>
              <a:t>away from </a:t>
            </a:r>
            <a:r>
              <a:rPr lang="en-US" baseline="0" dirty="0" err="1" smtClean="0"/>
              <a:t>Choropleth</a:t>
            </a:r>
            <a:r>
              <a:rPr lang="en-US" baseline="0" dirty="0" smtClean="0"/>
              <a:t>, try colored bubbles on map instead.</a:t>
            </a:r>
            <a:br>
              <a:rPr lang="en-US" baseline="0" dirty="0" smtClean="0"/>
            </a:br>
            <a:r>
              <a:rPr lang="en-US" baseline="0" dirty="0" smtClean="0"/>
              <a:t>-Magnitude and male/female ratio represented, although not as visually pleasing as previous map.</a:t>
            </a:r>
            <a:br>
              <a:rPr lang="en-US" baseline="0" dirty="0" smtClean="0"/>
            </a:br>
            <a:r>
              <a:rPr lang="en-US" baseline="0" dirty="0" smtClean="0"/>
              <a:t>-One other advantage: animation! Play it: did you see China go from nothing to dominating map on Undergrad side?</a:t>
            </a:r>
            <a:br>
              <a:rPr lang="en-US" baseline="0" dirty="0" smtClean="0"/>
            </a:br>
            <a:r>
              <a:rPr lang="en-US" baseline="0" dirty="0" smtClean="0"/>
              <a:t> -Fun to animate, but actually pretty hard to show changes over time. </a:t>
            </a:r>
            <a:br>
              <a:rPr lang="en-US" baseline="0" dirty="0" smtClean="0"/>
            </a:br>
            <a:r>
              <a:rPr lang="en-US" baseline="0" dirty="0" smtClean="0"/>
              <a:t>  -Look at 2000 vs. 2012</a:t>
            </a:r>
            <a:br>
              <a:rPr lang="en-US" baseline="0" dirty="0" smtClean="0"/>
            </a:br>
            <a:r>
              <a:rPr lang="en-US" baseline="0" dirty="0" smtClean="0"/>
              <a:t>   -2000: Undergrad enrollment very low compared to Grad; China biggest circle; mouse-over: 649, 62% male</a:t>
            </a:r>
            <a:br>
              <a:rPr lang="en-US" baseline="0" dirty="0" smtClean="0"/>
            </a:br>
            <a:r>
              <a:rPr lang="en-US" baseline="0" dirty="0" smtClean="0"/>
              <a:t>   -2012: Step through; see undergrad take off, grad grows as well; China undergrad, mouse-over, 2,139, 54% male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Problem remains: longer term trends hard to see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85F9-BECA-4A0A-9E0C-BF484AD5AEA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193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85F9-BECA-4A0A-9E0C-BF484AD5AEA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49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Dashboard #1</a:t>
            </a:r>
            <a:r>
              <a:rPr lang="en-US" baseline="0" dirty="0" smtClean="0"/>
              <a:t>: totals at top, breakout at bottom. Yep: Orange and Blue; Orange – female; Blue – male</a:t>
            </a:r>
          </a:p>
          <a:p>
            <a:r>
              <a:rPr lang="en-US" baseline="0" dirty="0" smtClean="0"/>
              <a:t> -Not dissimilar to staffing dashboard we looked at earlier, but this time lines rather than bars since we have lots more years worth of data.</a:t>
            </a:r>
            <a:br>
              <a:rPr lang="en-US" baseline="0" dirty="0" smtClean="0"/>
            </a:br>
            <a:r>
              <a:rPr lang="en-US" baseline="0" dirty="0" smtClean="0"/>
              <a:t>If you’re not familiar with a</a:t>
            </a:r>
            <a:r>
              <a:rPr lang="en-US" dirty="0" smtClean="0"/>
              <a:t>rea charts,</a:t>
            </a:r>
            <a:r>
              <a:rPr lang="en-US" baseline="0" dirty="0" smtClean="0"/>
              <a:t> basically a </a:t>
            </a:r>
            <a:r>
              <a:rPr lang="en-US" dirty="0" smtClean="0"/>
              <a:t>hybrid of stacked bar and</a:t>
            </a:r>
            <a:r>
              <a:rPr lang="en-US" baseline="0" dirty="0" smtClean="0"/>
              <a:t> line; nice way to see parts of a whole over time.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-People often want to use pie charts for parts of whole comparison, but 46 years worth of pies hard to read (sounds tasty though).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Right now, looking at all countries and all regions. </a:t>
            </a:r>
            <a:br>
              <a:rPr lang="en-US" baseline="0" dirty="0" smtClean="0"/>
            </a:br>
            <a:r>
              <a:rPr lang="en-US" baseline="0" dirty="0" smtClean="0"/>
              <a:t>-Can see large spike in enrollment from 2007-2012, looks like most of growth coming on male side. </a:t>
            </a:r>
            <a:br>
              <a:rPr lang="en-US" baseline="0" dirty="0" smtClean="0"/>
            </a:br>
            <a:r>
              <a:rPr lang="en-US" baseline="0" dirty="0" smtClean="0"/>
              <a:t> -Look below, looks like male undergrad in particular has grown quickly.</a:t>
            </a:r>
            <a:br>
              <a:rPr lang="en-US" baseline="0" dirty="0" smtClean="0"/>
            </a:br>
            <a:endParaRPr lang="en-US" baseline="0" dirty="0" smtClean="0"/>
          </a:p>
          <a:p>
            <a:r>
              <a:rPr lang="en-US" baseline="0" dirty="0" smtClean="0"/>
              <a:t>Anyone have a region and/or country they want to look at?</a:t>
            </a:r>
            <a:br>
              <a:rPr lang="en-US" baseline="0" dirty="0" smtClean="0"/>
            </a:br>
            <a:r>
              <a:rPr lang="en-US" baseline="0" dirty="0" smtClean="0"/>
              <a:t>This is nice if you have a particular region or country in mind, but what if you see all regions/countries at once?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85F9-BECA-4A0A-9E0C-BF484AD5AEA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499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Dashboard </a:t>
            </a:r>
            <a:r>
              <a:rPr lang="en-US" baseline="0" dirty="0" smtClean="0"/>
              <a:t>#2: regions at top, each color represents different region. Countries at bottom.</a:t>
            </a:r>
            <a:br>
              <a:rPr lang="en-US" baseline="0" dirty="0" smtClean="0"/>
            </a:br>
            <a:r>
              <a:rPr lang="en-US" baseline="0" dirty="0" smtClean="0"/>
              <a:t>-Harder to separate this out by Male/Female, Grad/Undergrad. </a:t>
            </a:r>
            <a:br>
              <a:rPr lang="en-US" baseline="0" dirty="0" smtClean="0"/>
            </a:br>
            <a:r>
              <a:rPr lang="en-US" baseline="0" dirty="0" smtClean="0"/>
              <a:t> -Added controls to allow filtering, but side-by-side comparisons difficult.</a:t>
            </a:r>
            <a:br>
              <a:rPr lang="en-US" baseline="0" dirty="0" smtClean="0"/>
            </a:br>
            <a:r>
              <a:rPr lang="en-US" baseline="0" dirty="0" smtClean="0"/>
              <a:t>-See right away East Asia dominating as Region, 4 countries dominating overall (mouse-over): China, South Korea, India, Taiwan</a:t>
            </a:r>
            <a:br>
              <a:rPr lang="en-US" baseline="0" dirty="0" smtClean="0"/>
            </a:br>
            <a:r>
              <a:rPr lang="en-US" baseline="0" dirty="0" smtClean="0"/>
              <a:t> -The “Big 4”</a:t>
            </a:r>
          </a:p>
          <a:p>
            <a:r>
              <a:rPr lang="en-US" baseline="0" dirty="0" smtClean="0"/>
              <a:t>  -Control at top allows you take out “big 4”</a:t>
            </a:r>
            <a:br>
              <a:rPr lang="en-US" baseline="0" dirty="0" smtClean="0"/>
            </a:br>
            <a:r>
              <a:rPr lang="en-US" baseline="0" dirty="0" smtClean="0"/>
              <a:t>   -Allows you to see everything underneath the enrollment giants. </a:t>
            </a:r>
            <a:br>
              <a:rPr lang="en-US" baseline="0" dirty="0" smtClean="0"/>
            </a:br>
            <a:r>
              <a:rPr lang="en-US" baseline="0" dirty="0" smtClean="0"/>
              <a:t>    -A lot less dramatic picture; still growth but not as rapid.</a:t>
            </a:r>
            <a:br>
              <a:rPr lang="en-US" baseline="0" dirty="0" smtClean="0"/>
            </a:br>
            <a:r>
              <a:rPr lang="en-US" baseline="0" dirty="0" smtClean="0"/>
              <a:t>     -Country detail is an absolute mess.</a:t>
            </a:r>
            <a:br>
              <a:rPr lang="en-US" baseline="0" dirty="0" smtClean="0"/>
            </a:br>
            <a:r>
              <a:rPr lang="en-US" baseline="0" dirty="0" smtClean="0"/>
              <a:t>       -Slider can help: Get rid of everything below 100</a:t>
            </a:r>
            <a:br>
              <a:rPr lang="en-US" baseline="0" dirty="0" smtClean="0"/>
            </a:br>
            <a:r>
              <a:rPr lang="en-US" baseline="0" dirty="0" smtClean="0"/>
              <a:t>        -See Japan rise in the 90’s, fall off considerably since then.</a:t>
            </a:r>
            <a:br>
              <a:rPr lang="en-US" baseline="0" dirty="0" smtClean="0"/>
            </a:br>
            <a:r>
              <a:rPr lang="en-US" baseline="0" dirty="0" smtClean="0"/>
              <a:t>         -Turkey rise in early 2000’s, drop off a bit.</a:t>
            </a:r>
            <a:br>
              <a:rPr lang="en-US" baseline="0" dirty="0" smtClean="0"/>
            </a:br>
            <a:r>
              <a:rPr lang="en-US" baseline="0" dirty="0" smtClean="0"/>
              <a:t>          -See brown line at bottom: Iran. Click on to highlight; see spike in 1979</a:t>
            </a:r>
            <a:br>
              <a:rPr lang="en-US" baseline="0" dirty="0" smtClean="0"/>
            </a:br>
            <a:r>
              <a:rPr lang="en-US" baseline="0" dirty="0" smtClean="0"/>
              <a:t>            -Huge drop since then but then rising throughout 2000’s to near original peak.</a:t>
            </a:r>
            <a:br>
              <a:rPr lang="en-US" baseline="0" dirty="0" smtClean="0"/>
            </a:br>
            <a:r>
              <a:rPr lang="en-US" baseline="0" dirty="0" smtClean="0"/>
              <a:t> -Put “Big 4” back in, adjust slider. Click on a region.</a:t>
            </a:r>
            <a:br>
              <a:rPr lang="en-US" baseline="0" dirty="0" smtClean="0"/>
            </a:br>
            <a:r>
              <a:rPr lang="en-US" baseline="0" dirty="0" smtClean="0"/>
              <a:t>  -Anyone want to pick one?</a:t>
            </a:r>
            <a:br>
              <a:rPr lang="en-US" baseline="0" dirty="0" smtClean="0"/>
            </a:br>
            <a:r>
              <a:rPr lang="en-US" baseline="0" dirty="0" smtClean="0"/>
              <a:t>   -See region highlighted; see county detail below.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-Interactivity encourages exploration; often difficult to cut through the details.</a:t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85F9-BECA-4A0A-9E0C-BF484AD5AEA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499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go back</a:t>
            </a:r>
            <a:r>
              <a:rPr lang="en-US" baseline="0" dirty="0" smtClean="0"/>
              <a:t> up and take a slightly higher level view of things.</a:t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85F9-BECA-4A0A-9E0C-BF484AD5AEA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913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</a:t>
            </a:r>
            <a:r>
              <a:rPr lang="en-US" baseline="0" dirty="0" smtClean="0"/>
              <a:t>is called a bump chart, and it’s showing us how the regions fall out in terms of rankings. Higher rank, more students.</a:t>
            </a:r>
            <a:br>
              <a:rPr lang="en-US" baseline="0" dirty="0" smtClean="0"/>
            </a:br>
            <a:r>
              <a:rPr lang="en-US" baseline="0" dirty="0" smtClean="0"/>
              <a:t>-1967 rank is on the left, 2012 rank is on the right.</a:t>
            </a:r>
            <a:br>
              <a:rPr lang="en-US" baseline="0" dirty="0" smtClean="0"/>
            </a:br>
            <a:r>
              <a:rPr lang="en-US" baseline="0" dirty="0" smtClean="0"/>
              <a:t> -See how regions change, or don’t change in case of East Asia, over time. </a:t>
            </a:r>
            <a:br>
              <a:rPr lang="en-US" baseline="0" dirty="0" smtClean="0"/>
            </a:br>
            <a:r>
              <a:rPr lang="en-US" baseline="0" dirty="0" smtClean="0"/>
              <a:t>  -Click on a particular region, let’s say “Middle East”, and you can see how it started ranked 7</a:t>
            </a:r>
            <a:r>
              <a:rPr lang="en-US" baseline="30000" dirty="0" smtClean="0"/>
              <a:t>th</a:t>
            </a:r>
            <a:r>
              <a:rPr lang="en-US" baseline="0" dirty="0" smtClean="0"/>
              <a:t>, jumped all the way to 2</a:t>
            </a:r>
            <a:r>
              <a:rPr lang="en-US" baseline="30000" dirty="0" smtClean="0"/>
              <a:t>nd</a:t>
            </a:r>
            <a:r>
              <a:rPr lang="en-US" baseline="0" dirty="0" smtClean="0"/>
              <a:t>, and then crashed to 9</a:t>
            </a:r>
            <a:r>
              <a:rPr lang="en-US" baseline="30000" dirty="0" smtClean="0"/>
              <a:t>th</a:t>
            </a:r>
            <a:r>
              <a:rPr lang="en-US" baseline="0" dirty="0" smtClean="0"/>
              <a:t>. Recovered slightly to 7</a:t>
            </a:r>
            <a:r>
              <a:rPr lang="en-US" baseline="30000" dirty="0" smtClean="0"/>
              <a:t>th</a:t>
            </a:r>
            <a:r>
              <a:rPr lang="en-US" baseline="0" dirty="0" smtClean="0"/>
              <a:t> in 2012. Any ideas why?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This is promising: let’s drill down to country level and do the same thing.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85F9-BECA-4A0A-9E0C-BF484AD5AEA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913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Top </a:t>
            </a:r>
            <a:r>
              <a:rPr lang="en-US" baseline="0" dirty="0" smtClean="0"/>
              <a:t>10 countries by enrollment rank.</a:t>
            </a:r>
            <a:br>
              <a:rPr lang="en-US" baseline="0" dirty="0" smtClean="0"/>
            </a:br>
            <a:r>
              <a:rPr lang="en-US" baseline="0" dirty="0" smtClean="0"/>
              <a:t>-Bit of a preview: data mash-up, shows UIUC country rank at top, Nationwide country rank at bottom. </a:t>
            </a:r>
            <a:br>
              <a:rPr lang="en-US" baseline="0" dirty="0" smtClean="0"/>
            </a:br>
            <a:r>
              <a:rPr lang="en-US" baseline="0" dirty="0" smtClean="0"/>
              <a:t> -Can see “the big 4” at the top, but then basically descends into chaos.</a:t>
            </a:r>
            <a:br>
              <a:rPr lang="en-US" baseline="0" dirty="0" smtClean="0"/>
            </a:br>
            <a:r>
              <a:rPr lang="en-US" baseline="0" dirty="0" smtClean="0"/>
              <a:t>  -Little less chaotic at the national level. </a:t>
            </a:r>
            <a:br>
              <a:rPr lang="en-US" baseline="0" dirty="0" smtClean="0"/>
            </a:br>
            <a:r>
              <a:rPr lang="en-US" baseline="0" dirty="0" smtClean="0"/>
              <a:t>   -Look at gold line: Saudi Arabia: starts not ranked in top 10 at all, pops out in 1979, jumps from 9</a:t>
            </a:r>
            <a:r>
              <a:rPr lang="en-US" baseline="30000" dirty="0" smtClean="0"/>
              <a:t>th</a:t>
            </a:r>
            <a:r>
              <a:rPr lang="en-US" baseline="0" dirty="0" smtClean="0"/>
              <a:t> to 4</a:t>
            </a:r>
            <a:r>
              <a:rPr lang="en-US" baseline="30000" dirty="0" smtClean="0"/>
              <a:t>th</a:t>
            </a:r>
            <a:r>
              <a:rPr lang="en-US" baseline="0" dirty="0" smtClean="0"/>
              <a:t> from 2008 to 2011. </a:t>
            </a:r>
            <a:br>
              <a:rPr lang="en-US" baseline="0" dirty="0" smtClean="0"/>
            </a:br>
            <a:r>
              <a:rPr lang="en-US" baseline="0" dirty="0" smtClean="0"/>
              <a:t>    -Where is Saudi Arabia at top? Nowhere to be found. Starting to find some stories in the data.</a:t>
            </a:r>
            <a:br>
              <a:rPr lang="en-US" baseline="0" dirty="0" smtClean="0"/>
            </a:b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Since these simple lines seemed</a:t>
            </a:r>
            <a:r>
              <a:rPr lang="en-US" baseline="0" dirty="0" smtClean="0"/>
              <a:t> helpful, let’s keep pushing in that direction a bit and see what we might find.</a:t>
            </a:r>
            <a:br>
              <a:rPr lang="en-US" baseline="0" dirty="0" smtClean="0"/>
            </a:br>
            <a:r>
              <a:rPr lang="en-US" baseline="0" dirty="0" smtClean="0"/>
              <a:t>One flaw of this chart: rank, but not magnitude.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85F9-BECA-4A0A-9E0C-BF484AD5AEA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913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sometimes called “small multiples”. Elegance</a:t>
            </a:r>
            <a:r>
              <a:rPr lang="en-US" baseline="0" dirty="0" smtClean="0"/>
              <a:t> and simplicity.</a:t>
            </a:r>
          </a:p>
          <a:p>
            <a:r>
              <a:rPr lang="en-US" baseline="0" dirty="0" smtClean="0"/>
              <a:t>Ordered from greatest to least enrollment in most recent year, placed in close proximity in a “trellis” or table of charts to allow comparison.</a:t>
            </a:r>
            <a:br>
              <a:rPr lang="en-US" baseline="0" dirty="0" smtClean="0"/>
            </a:br>
            <a:r>
              <a:rPr lang="en-US" baseline="0" dirty="0" smtClean="0"/>
              <a:t>Takes us back to our original area chart of male vs. female, but allows us to deconstruct it into its component layers.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Can view as many or as few layers at a time as you want (can even view single layer</a:t>
            </a:r>
            <a:r>
              <a:rPr lang="en-US" baseline="0" dirty="0" smtClean="0"/>
              <a:t>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85F9-BECA-4A0A-9E0C-BF484AD5AEA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957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East </a:t>
            </a:r>
            <a:r>
              <a:rPr lang="en-US" baseline="0" dirty="0" smtClean="0"/>
              <a:t>Asia dominating </a:t>
            </a:r>
            <a:r>
              <a:rPr lang="en-US" baseline="0" dirty="0" smtClean="0"/>
              <a:t>display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85F9-BECA-4A0A-9E0C-BF484AD5AEA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957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Exclude East </a:t>
            </a:r>
            <a:r>
              <a:rPr lang="en-US" baseline="0" dirty="0" smtClean="0"/>
              <a:t>Asia 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-</a:t>
            </a:r>
            <a:r>
              <a:rPr lang="en-US" baseline="0" dirty="0" smtClean="0"/>
              <a:t>See large upward trend in South Asia starting in Mid-90’s; growth mostly on male side.</a:t>
            </a:r>
            <a:br>
              <a:rPr lang="en-US" baseline="0" dirty="0" smtClean="0"/>
            </a:br>
            <a:endParaRPr lang="en-US" baseline="0" dirty="0" smtClean="0"/>
          </a:p>
          <a:p>
            <a:r>
              <a:rPr lang="en-US" baseline="0" dirty="0" smtClean="0"/>
              <a:t>Let’s see if this type of display works better for country-level details.</a:t>
            </a:r>
            <a:br>
              <a:rPr lang="en-US" baseline="0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85F9-BECA-4A0A-9E0C-BF484AD5AEA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95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Tableau – better &amp; no code.  No webmaster needed(!)?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85F9-BECA-4A0A-9E0C-BF484AD5AE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310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Yes, much better than bump chart! </a:t>
            </a:r>
            <a:r>
              <a:rPr lang="en-US" baseline="0" dirty="0" smtClean="0"/>
              <a:t>Remember, ordered from greatest to least enrollment.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-Since we both Iran and Saudi Arabia were interesting earlier, let’s choose Middle East.</a:t>
            </a:r>
            <a:br>
              <a:rPr lang="en-US" baseline="0" dirty="0" smtClean="0"/>
            </a:br>
            <a:r>
              <a:rPr lang="en-US" baseline="0" dirty="0" smtClean="0"/>
              <a:t>  -Iran’s trend over time is very clear, easily see male vs. female trends within as well.</a:t>
            </a:r>
            <a:br>
              <a:rPr lang="en-US" baseline="0" dirty="0" smtClean="0"/>
            </a:br>
            <a:r>
              <a:rPr lang="en-US" baseline="0" dirty="0" smtClean="0"/>
              <a:t>   -Exclude Iran: other countries trends more evident. </a:t>
            </a:r>
            <a:br>
              <a:rPr lang="en-US" baseline="0" dirty="0" smtClean="0"/>
            </a:br>
            <a:r>
              <a:rPr lang="en-US" baseline="0" dirty="0" smtClean="0"/>
              <a:t>    -Saudi Arabia comes in 3</a:t>
            </a:r>
            <a:r>
              <a:rPr lang="en-US" baseline="30000" dirty="0" smtClean="0"/>
              <a:t>rd</a:t>
            </a:r>
            <a:r>
              <a:rPr lang="en-US" baseline="0" dirty="0" smtClean="0"/>
              <a:t> behind Iran and Lebanon, but actual number very low: 3 female, 10 male.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Next logical step: compare with national trends.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85F9-BECA-4A0A-9E0C-BF484AD5AEA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957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Since both </a:t>
            </a:r>
            <a:r>
              <a:rPr lang="en-US" baseline="0" dirty="0" smtClean="0"/>
              <a:t>Iran and Saudi Arabia </a:t>
            </a:r>
            <a:r>
              <a:rPr lang="en-US" baseline="0" dirty="0" smtClean="0"/>
              <a:t>looked interesting </a:t>
            </a:r>
            <a:r>
              <a:rPr lang="en-US" baseline="0" dirty="0" smtClean="0"/>
              <a:t>earlier, let’s choose Middle East.</a:t>
            </a:r>
            <a:br>
              <a:rPr lang="en-US" baseline="0" dirty="0" smtClean="0"/>
            </a:br>
            <a:r>
              <a:rPr lang="en-US" baseline="0" dirty="0" smtClean="0"/>
              <a:t>  -Iran’s trend over time is very clear, easily see male vs. female trends within as well.</a:t>
            </a:r>
            <a:br>
              <a:rPr lang="en-US" baseline="0" dirty="0" smtClean="0"/>
            </a:br>
            <a:r>
              <a:rPr lang="en-US" baseline="0" dirty="0" smtClean="0"/>
              <a:t>   -Exclude Iran: other countries trends more evident. </a:t>
            </a:r>
            <a:br>
              <a:rPr lang="en-US" baseline="0" dirty="0" smtClean="0"/>
            </a:br>
            <a:r>
              <a:rPr lang="en-US" baseline="0" dirty="0" smtClean="0"/>
              <a:t>    -Saudi Arabia comes in 3</a:t>
            </a:r>
            <a:r>
              <a:rPr lang="en-US" baseline="30000" dirty="0" smtClean="0"/>
              <a:t>rd</a:t>
            </a:r>
            <a:r>
              <a:rPr lang="en-US" baseline="0" dirty="0" smtClean="0"/>
              <a:t> behind Iran and Lebanon, but actual number very low: 3 female, 10 male.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Next logical step: compare with national trends.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85F9-BECA-4A0A-9E0C-BF484AD5AEA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957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Mash up the data.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85F9-BECA-4A0A-9E0C-BF484AD5AEA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957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Look </a:t>
            </a:r>
            <a:r>
              <a:rPr lang="en-US" baseline="0" dirty="0" smtClean="0"/>
              <a:t>at UIUC vs. Nationwide data; choose Middle East region.</a:t>
            </a:r>
            <a:br>
              <a:rPr lang="en-US" baseline="0" dirty="0" smtClean="0"/>
            </a:br>
            <a:r>
              <a:rPr lang="en-US" baseline="0" dirty="0" smtClean="0"/>
              <a:t>-UIUC on top, Nationwide just below</a:t>
            </a:r>
          </a:p>
          <a:p>
            <a:r>
              <a:rPr lang="en-US" baseline="0" dirty="0" smtClean="0"/>
              <a:t> -Seeing l</a:t>
            </a:r>
            <a:r>
              <a:rPr lang="en-US" dirty="0" smtClean="0"/>
              <a:t>imitations</a:t>
            </a:r>
            <a:r>
              <a:rPr lang="en-US" baseline="0" dirty="0" smtClean="0"/>
              <a:t> of national data: no male/female, undergrad/grad breakouts. Data fragmentary before 2000.</a:t>
            </a:r>
            <a:br>
              <a:rPr lang="en-US" baseline="0" dirty="0" smtClean="0"/>
            </a:br>
            <a:r>
              <a:rPr lang="en-US" baseline="0" dirty="0" smtClean="0"/>
              <a:t> -Iran dominating again, similar rise in late 70’s and crash throughout 80’s at national level, but UIUC rise much greater than national.</a:t>
            </a:r>
            <a:br>
              <a:rPr lang="en-US" baseline="0" dirty="0" smtClean="0"/>
            </a:br>
            <a:r>
              <a:rPr lang="en-US" baseline="0" dirty="0" smtClean="0"/>
              <a:t>  -Exclude Iran.</a:t>
            </a:r>
            <a:br>
              <a:rPr lang="en-US" baseline="0" dirty="0" smtClean="0"/>
            </a:br>
            <a:r>
              <a:rPr lang="en-US" baseline="0" dirty="0" smtClean="0"/>
              <a:t>   -See Jordan, Lebanon, as well, so we can see Saudi Arabia.</a:t>
            </a:r>
            <a:br>
              <a:rPr lang="en-US" baseline="0" dirty="0" smtClean="0"/>
            </a:br>
            <a:r>
              <a:rPr lang="en-US" baseline="0" dirty="0" smtClean="0"/>
              <a:t>    -Seem to follow national trend fairly well until 2000’s when nationwide enrollment skyrockets and UIUC enrollment actually decreases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85F9-BECA-4A0A-9E0C-BF484AD5AEA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957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Exclude </a:t>
            </a:r>
            <a:r>
              <a:rPr lang="en-US" baseline="0" dirty="0" smtClean="0"/>
              <a:t>Iran.</a:t>
            </a:r>
            <a:br>
              <a:rPr lang="en-US" baseline="0" dirty="0" smtClean="0"/>
            </a:br>
            <a:r>
              <a:rPr lang="en-US" baseline="0" dirty="0" smtClean="0"/>
              <a:t>   -See Jordan, Lebanon, as well, so we can see Saudi Arabia.</a:t>
            </a:r>
            <a:br>
              <a:rPr lang="en-US" baseline="0" dirty="0" smtClean="0"/>
            </a:br>
            <a:r>
              <a:rPr lang="en-US" baseline="0" dirty="0" smtClean="0"/>
              <a:t>    -Seem to follow national trend fairly well until 2000’s when nationwide enrollment skyrockets and UIUC enrollment actually decreases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85F9-BECA-4A0A-9E0C-BF484AD5AEA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957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One </a:t>
            </a:r>
            <a:r>
              <a:rPr lang="en-US" baseline="0" dirty="0" smtClean="0"/>
              <a:t>last way to compare UIUC vs. nationwide trends.</a:t>
            </a:r>
            <a:br>
              <a:rPr lang="en-US" baseline="0" dirty="0" smtClean="0"/>
            </a:br>
            <a:r>
              <a:rPr lang="en-US" baseline="0" dirty="0" smtClean="0"/>
              <a:t>-See what percentage UIUC makes up of nationwide enrollment by country. Ordered from greatest percent to least.</a:t>
            </a:r>
          </a:p>
          <a:p>
            <a:r>
              <a:rPr lang="en-US" baseline="0" dirty="0" smtClean="0"/>
              <a:t> -Right away, see North Korea dominating chart. </a:t>
            </a:r>
            <a:br>
              <a:rPr lang="en-US" baseline="0" dirty="0" smtClean="0"/>
            </a:br>
            <a:r>
              <a:rPr lang="en-US" baseline="0" dirty="0" smtClean="0"/>
              <a:t>  -UIUC enrollment comprises 20% of nationwide enrollment from North Korea? 27 students here from North Korea? Can’t be right. </a:t>
            </a:r>
          </a:p>
          <a:p>
            <a:r>
              <a:rPr lang="en-US" baseline="0" dirty="0" smtClean="0"/>
              <a:t>    -Data error. Visualization brought this out.</a:t>
            </a:r>
            <a:br>
              <a:rPr lang="en-US" baseline="0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85F9-BECA-4A0A-9E0C-BF484AD5AEA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957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Exclude </a:t>
            </a:r>
            <a:r>
              <a:rPr lang="en-US" baseline="0" dirty="0" smtClean="0"/>
              <a:t>North Korea; still can’t see much because small countries sometimes see wild fluctuations. </a:t>
            </a:r>
          </a:p>
          <a:p>
            <a:r>
              <a:rPr lang="en-US" baseline="0" dirty="0" smtClean="0"/>
              <a:t>    -Filter out nationwide enrollment less than 5,000.</a:t>
            </a:r>
            <a:br>
              <a:rPr lang="en-US" baseline="0" dirty="0" smtClean="0"/>
            </a:br>
            <a:r>
              <a:rPr lang="en-US" baseline="0" dirty="0" smtClean="0"/>
              <a:t>     -A few interesting things: Proportionately, we receive more students from Austria than anywhere else.</a:t>
            </a:r>
            <a:br>
              <a:rPr lang="en-US" baseline="0" dirty="0" smtClean="0"/>
            </a:br>
            <a:r>
              <a:rPr lang="en-US" baseline="0" dirty="0" smtClean="0"/>
              <a:t>       -Singapore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place. Surprising! South Korea Third: not surprising. Kazakhstan 4</a:t>
            </a:r>
            <a:r>
              <a:rPr lang="en-US" baseline="30000" dirty="0" smtClean="0"/>
              <a:t>th</a:t>
            </a:r>
            <a:r>
              <a:rPr lang="en-US" baseline="0" dirty="0" smtClean="0"/>
              <a:t>? Very surprising!</a:t>
            </a:r>
            <a:br>
              <a:rPr lang="en-US" baseline="0" dirty="0" smtClean="0"/>
            </a:br>
            <a:r>
              <a:rPr lang="en-US" baseline="0" dirty="0" smtClean="0"/>
              <a:t>        -China, where recent enrollment explosion occurred, way down the list in 9</a:t>
            </a:r>
            <a:r>
              <a:rPr lang="en-US" baseline="30000" dirty="0" smtClean="0"/>
              <a:t>th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85F9-BECA-4A0A-9E0C-BF484AD5AEA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957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We’ve spent a lot of time looking at our data</a:t>
            </a:r>
            <a:r>
              <a:rPr lang="en-US" baseline="0" dirty="0" smtClean="0"/>
              <a:t> in Tableau. Sometimes it’s useful to try different visualization tools to find other stories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85F9-BECA-4A0A-9E0C-BF484AD5AEA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380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You’re </a:t>
            </a:r>
            <a:r>
              <a:rPr lang="en-US" dirty="0" smtClean="0"/>
              <a:t>looking at a scatter plot, showing the same data we just looked at in Tableau: UIUC enrollment vs. Nationwide enrollment.</a:t>
            </a:r>
          </a:p>
          <a:p>
            <a:r>
              <a:rPr lang="en-US" dirty="0" smtClean="0"/>
              <a:t>-UIUC enrollment is on the y-axis, nationwide enrollment is on the x-axis.</a:t>
            </a:r>
          </a:p>
          <a:p>
            <a:r>
              <a:rPr lang="en-US" baseline="0" dirty="0" smtClean="0"/>
              <a:t> -If you’re not familiar with scatter plots, they are useful for allowing us to see outliers, and also to help us discover correlations.</a:t>
            </a:r>
            <a:br>
              <a:rPr lang="en-US" baseline="0" dirty="0" smtClean="0"/>
            </a:br>
            <a:r>
              <a:rPr lang="en-US" baseline="0" dirty="0" smtClean="0"/>
              <a:t>  -</a:t>
            </a:r>
            <a:r>
              <a:rPr lang="en-US" dirty="0" smtClean="0"/>
              <a:t>We want</a:t>
            </a:r>
            <a:r>
              <a:rPr lang="en-US" baseline="0" dirty="0" smtClean="0"/>
              <a:t> to see if UIUC enrollment increases when nationwide enrollment increases, and conversely if UIUC enrollment decreases when nationwide enrollment decreases. </a:t>
            </a:r>
            <a:br>
              <a:rPr lang="en-US" baseline="0" dirty="0" smtClean="0"/>
            </a:br>
            <a:r>
              <a:rPr lang="en-US" baseline="0" dirty="0" smtClean="0"/>
              <a:t> -Bubbles represent countries; color of bubble represents region; size of bubble represents size of country population</a:t>
            </a:r>
            <a:br>
              <a:rPr lang="en-US" baseline="0" dirty="0" smtClean="0"/>
            </a:br>
            <a:r>
              <a:rPr lang="en-US" baseline="0" dirty="0" smtClean="0"/>
              <a:t>  -If we </a:t>
            </a:r>
            <a:r>
              <a:rPr lang="en-US" baseline="0" dirty="0" err="1" smtClean="0"/>
              <a:t>mouseover</a:t>
            </a:r>
            <a:r>
              <a:rPr lang="en-US" baseline="0" dirty="0" smtClean="0"/>
              <a:t> leading enrollment countries on x-axis, we see they are India, Canada, and Taiwan.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This is called a Google Motion Chart, and you’re about to find out why. </a:t>
            </a:r>
            <a:br>
              <a:rPr lang="en-US" baseline="0" dirty="0" smtClean="0"/>
            </a:br>
            <a:r>
              <a:rPr lang="en-US" baseline="0" dirty="0" smtClean="0"/>
              <a:t>-</a:t>
            </a:r>
            <a:r>
              <a:rPr lang="en-US" dirty="0" smtClean="0"/>
              <a:t>Same technology used by Hans </a:t>
            </a:r>
            <a:r>
              <a:rPr lang="en-US" dirty="0" err="1" smtClean="0"/>
              <a:t>Rosling</a:t>
            </a:r>
            <a:r>
              <a:rPr lang="en-US" dirty="0" smtClean="0"/>
              <a:t> in his health and </a:t>
            </a:r>
            <a:r>
              <a:rPr lang="en-US" baseline="0" dirty="0" smtClean="0"/>
              <a:t>wealth of countries over time video</a:t>
            </a:r>
            <a:br>
              <a:rPr lang="en-US" baseline="0" dirty="0" smtClean="0"/>
            </a:br>
            <a:r>
              <a:rPr lang="en-US" baseline="0" dirty="0" smtClean="0"/>
              <a:t> -See small light blue bubble breaking away from the pack? Freeze it: Iran. </a:t>
            </a:r>
            <a:br>
              <a:rPr lang="en-US" baseline="0" dirty="0" smtClean="0"/>
            </a:br>
            <a:r>
              <a:rPr lang="en-US" baseline="0" dirty="0" smtClean="0"/>
              <a:t> -Play it: look at Iran disappear into the cluster of small enrollment countries.</a:t>
            </a:r>
            <a:br>
              <a:rPr lang="en-US" baseline="0" dirty="0" smtClean="0"/>
            </a:br>
            <a:r>
              <a:rPr lang="en-US" baseline="0" dirty="0" smtClean="0"/>
              <a:t> -Look at 5 countries separating themselves from the rest during 80’s and 90’s. Freeze it: China, Japan, South Korea, India, and Taiwan.</a:t>
            </a:r>
            <a:br>
              <a:rPr lang="en-US" baseline="0" dirty="0" smtClean="0"/>
            </a:br>
            <a:r>
              <a:rPr lang="en-US" baseline="0" dirty="0" smtClean="0"/>
              <a:t>  -Also notice that Japan is low on the y-axis, indicating lower enrollment at UIUC even though it’s almost farthest on x-axis.</a:t>
            </a:r>
            <a:br>
              <a:rPr lang="en-US" baseline="0" dirty="0" smtClean="0"/>
            </a:br>
            <a:r>
              <a:rPr lang="en-US" baseline="0" dirty="0" smtClean="0"/>
              <a:t> -Play it: early 2000’s, 3 countries break away: South Korea, China, and India. </a:t>
            </a:r>
            <a:br>
              <a:rPr lang="en-US" baseline="0" dirty="0" smtClean="0"/>
            </a:br>
            <a:r>
              <a:rPr lang="en-US" baseline="0" dirty="0" smtClean="0"/>
              <a:t>  -Freeze it: Click on China, and watch what happens.</a:t>
            </a:r>
            <a:br>
              <a:rPr lang="en-US" baseline="0" dirty="0" smtClean="0"/>
            </a:br>
            <a:r>
              <a:rPr lang="en-US" baseline="0" dirty="0" smtClean="0"/>
              <a:t> -One interesting point: look who’s peeking out on bottom of x-axis at end in light blue: Saudi Arabia. 10 students at UIUC; 34,139 national.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can go even a step further and try to use data</a:t>
            </a:r>
            <a:r>
              <a:rPr lang="en-US" baseline="0" dirty="0" smtClean="0"/>
              <a:t> </a:t>
            </a:r>
            <a:r>
              <a:rPr lang="en-US" dirty="0" smtClean="0"/>
              <a:t>visualization to help us make</a:t>
            </a:r>
            <a:r>
              <a:rPr lang="en-US" baseline="0" dirty="0" smtClean="0"/>
              <a:t> some predictions.</a:t>
            </a:r>
          </a:p>
          <a:p>
            <a:r>
              <a:rPr lang="en-US" baseline="0" dirty="0" smtClean="0"/>
              <a:t>Following Hans </a:t>
            </a:r>
            <a:r>
              <a:rPr lang="en-US" baseline="0" dirty="0" err="1" smtClean="0"/>
              <a:t>Rosling’s</a:t>
            </a:r>
            <a:r>
              <a:rPr lang="en-US" baseline="0" dirty="0" smtClean="0"/>
              <a:t> lead, let’s look compare UIUC International Student Enrollment with various World Bank indicators.</a:t>
            </a:r>
          </a:p>
          <a:p>
            <a:r>
              <a:rPr lang="en-US" baseline="0" dirty="0" smtClean="0"/>
              <a:t>-Starts out with GDP (current US$); let’s look at something a bit more interesting like Public spending on education as % of GDP.</a:t>
            </a:r>
            <a:br>
              <a:rPr lang="en-US" baseline="0" dirty="0" smtClean="0"/>
            </a:br>
            <a:r>
              <a:rPr lang="en-US" baseline="0" dirty="0" smtClean="0"/>
              <a:t> -Some of lowest spenders on education have highest enrollment; big blue circle=China. </a:t>
            </a:r>
            <a:br>
              <a:rPr lang="en-US" baseline="0" dirty="0" smtClean="0"/>
            </a:br>
            <a:r>
              <a:rPr lang="en-US" baseline="0" dirty="0" smtClean="0"/>
              <a:t>  -Red circle bouncing around on x-axis in late 90’s-2000’s: Lesotho. 16% of GDP on education? Not leading to increase in </a:t>
            </a:r>
            <a:r>
              <a:rPr lang="en-US" baseline="0" dirty="0" err="1" smtClean="0"/>
              <a:t>intl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enr</a:t>
            </a:r>
            <a:r>
              <a:rPr lang="en-US" baseline="0" dirty="0" smtClean="0"/>
              <a:t>.</a:t>
            </a:r>
            <a:br>
              <a:rPr lang="en-US" baseline="0" dirty="0" smtClean="0"/>
            </a:br>
            <a:r>
              <a:rPr lang="en-US" baseline="0" dirty="0" smtClean="0"/>
              <a:t>   -Bubbles start popping when data disappears. </a:t>
            </a:r>
            <a:br>
              <a:rPr lang="en-US" baseline="0" dirty="0" smtClean="0"/>
            </a:br>
            <a:r>
              <a:rPr lang="en-US" baseline="0" dirty="0" smtClean="0"/>
              <a:t>    -Doesn’t seem to be any real correlation here, but fun to watch.</a:t>
            </a:r>
          </a:p>
          <a:p>
            <a:r>
              <a:rPr lang="en-US" baseline="0" dirty="0" smtClean="0"/>
              <a:t>Go to go.illinois.edu/</a:t>
            </a:r>
            <a:r>
              <a:rPr lang="en-US" baseline="0" dirty="0" err="1" smtClean="0"/>
              <a:t>dataviz</a:t>
            </a:r>
            <a:r>
              <a:rPr lang="en-US" baseline="0" dirty="0" smtClean="0"/>
              <a:t> after talk to play around with these World Bank indicators on your own.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Tableau can do something similar.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85F9-BECA-4A0A-9E0C-BF484AD5AEA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380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</a:t>
            </a:r>
            <a:r>
              <a:rPr lang="en-US" dirty="0" smtClean="0"/>
              <a:t>technology used by Hans </a:t>
            </a:r>
            <a:r>
              <a:rPr lang="en-US" dirty="0" err="1" smtClean="0"/>
              <a:t>Rosling</a:t>
            </a:r>
            <a:r>
              <a:rPr lang="en-US" dirty="0" smtClean="0"/>
              <a:t> in his health and </a:t>
            </a:r>
            <a:r>
              <a:rPr lang="en-US" baseline="0" dirty="0" smtClean="0"/>
              <a:t>wealth of countries over time video</a:t>
            </a:r>
            <a:br>
              <a:rPr lang="en-US" baseline="0" dirty="0" smtClean="0"/>
            </a:br>
            <a:r>
              <a:rPr lang="en-US" baseline="0" dirty="0" smtClean="0"/>
              <a:t> -See small light blue bubble breaking away from the pack? Freeze it: Iran. </a:t>
            </a:r>
            <a:br>
              <a:rPr lang="en-US" baseline="0" dirty="0" smtClean="0"/>
            </a:br>
            <a:r>
              <a:rPr lang="en-US" baseline="0" dirty="0" smtClean="0"/>
              <a:t> -Play it: look at Iran disappear into the cluster of small enrollment countries.</a:t>
            </a:r>
            <a:br>
              <a:rPr lang="en-US" baseline="0" dirty="0" smtClean="0"/>
            </a:br>
            <a:r>
              <a:rPr lang="en-US" baseline="0" dirty="0" smtClean="0"/>
              <a:t> -Look at 5 countries separating themselves from the rest during 80’s and 90’s. Freeze it: China, Japan, South Korea, India, and Taiwan.</a:t>
            </a:r>
            <a:br>
              <a:rPr lang="en-US" baseline="0" dirty="0" smtClean="0"/>
            </a:br>
            <a:r>
              <a:rPr lang="en-US" baseline="0" dirty="0" smtClean="0"/>
              <a:t>  -Also notice that Japan is low on the y-axis, indicating lower enrollment at UIUC even though it’s almost farthest on x-axis.</a:t>
            </a:r>
            <a:br>
              <a:rPr lang="en-US" baseline="0" dirty="0" smtClean="0"/>
            </a:br>
            <a:r>
              <a:rPr lang="en-US" baseline="0" dirty="0" smtClean="0"/>
              <a:t> -Play it: early 2000’s, 3 countries break away: South Korea, China, and India. </a:t>
            </a:r>
            <a:br>
              <a:rPr lang="en-US" baseline="0" dirty="0" smtClean="0"/>
            </a:br>
            <a:r>
              <a:rPr lang="en-US" baseline="0" dirty="0" smtClean="0"/>
              <a:t>  -Freeze it: Click on China, and watch what happens.</a:t>
            </a:r>
            <a:br>
              <a:rPr lang="en-US" baseline="0" dirty="0" smtClean="0"/>
            </a:br>
            <a:r>
              <a:rPr lang="en-US" baseline="0" dirty="0" smtClean="0"/>
              <a:t> -One interesting point: look who’s peeking out on bottom of x-axis at end in light blue: Saudi Arabia. 10 students at UIUC; 34,139 national.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can go even a step further and try to use data</a:t>
            </a:r>
            <a:r>
              <a:rPr lang="en-US" baseline="0" dirty="0" smtClean="0"/>
              <a:t> </a:t>
            </a:r>
            <a:r>
              <a:rPr lang="en-US" dirty="0" smtClean="0"/>
              <a:t>visualization to help us make</a:t>
            </a:r>
            <a:r>
              <a:rPr lang="en-US" baseline="0" dirty="0" smtClean="0"/>
              <a:t> some predictions.</a:t>
            </a:r>
          </a:p>
          <a:p>
            <a:r>
              <a:rPr lang="en-US" baseline="0" dirty="0" smtClean="0"/>
              <a:t>Following Hans </a:t>
            </a:r>
            <a:r>
              <a:rPr lang="en-US" baseline="0" dirty="0" err="1" smtClean="0"/>
              <a:t>Rosling’s</a:t>
            </a:r>
            <a:r>
              <a:rPr lang="en-US" baseline="0" dirty="0" smtClean="0"/>
              <a:t> lead, let’s look compare UIUC International Student Enrollment with various World Bank indicators.</a:t>
            </a:r>
          </a:p>
          <a:p>
            <a:r>
              <a:rPr lang="en-US" baseline="0" dirty="0" smtClean="0"/>
              <a:t>-Starts out with GDP (current US$); let’s look at something a bit more interesting like Public spending on education as % of GDP.</a:t>
            </a:r>
            <a:br>
              <a:rPr lang="en-US" baseline="0" dirty="0" smtClean="0"/>
            </a:br>
            <a:r>
              <a:rPr lang="en-US" baseline="0" dirty="0" smtClean="0"/>
              <a:t> -Some of lowest spenders on education have highest enrollment; big blue circle=China. </a:t>
            </a:r>
            <a:br>
              <a:rPr lang="en-US" baseline="0" dirty="0" smtClean="0"/>
            </a:br>
            <a:r>
              <a:rPr lang="en-US" baseline="0" dirty="0" smtClean="0"/>
              <a:t>  -Red circle bouncing around on x-axis in late 90’s-2000’s: Lesotho. 16% of GDP on education? Not leading to increase in </a:t>
            </a:r>
            <a:r>
              <a:rPr lang="en-US" baseline="0" dirty="0" err="1" smtClean="0"/>
              <a:t>intl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enr</a:t>
            </a:r>
            <a:r>
              <a:rPr lang="en-US" baseline="0" dirty="0" smtClean="0"/>
              <a:t>.</a:t>
            </a:r>
            <a:br>
              <a:rPr lang="en-US" baseline="0" dirty="0" smtClean="0"/>
            </a:br>
            <a:r>
              <a:rPr lang="en-US" baseline="0" dirty="0" smtClean="0"/>
              <a:t>   -Bubbles start popping when data disappears. </a:t>
            </a:r>
            <a:br>
              <a:rPr lang="en-US" baseline="0" dirty="0" smtClean="0"/>
            </a:br>
            <a:r>
              <a:rPr lang="en-US" baseline="0" dirty="0" smtClean="0"/>
              <a:t>    -Doesn’t seem to be any real correlation here, but fun to watch.</a:t>
            </a:r>
          </a:p>
          <a:p>
            <a:r>
              <a:rPr lang="en-US" baseline="0" dirty="0" smtClean="0"/>
              <a:t>Go to go.illinois.edu/</a:t>
            </a:r>
            <a:r>
              <a:rPr lang="en-US" baseline="0" dirty="0" err="1" smtClean="0"/>
              <a:t>dataviz</a:t>
            </a:r>
            <a:r>
              <a:rPr lang="en-US" baseline="0" dirty="0" smtClean="0"/>
              <a:t> after talk to play around with these World Bank indicators on your own.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Tableau can do something similar.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85F9-BECA-4A0A-9E0C-BF484AD5AEA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38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Quick plug for my unit, </a:t>
            </a:r>
            <a:r>
              <a:rPr lang="en-US" baseline="0" dirty="0" smtClean="0"/>
              <a:t>DMI, Division of Management Information. Taken from DMI website.</a:t>
            </a:r>
            <a:endParaRPr lang="en-US" dirty="0" smtClean="0"/>
          </a:p>
          <a:p>
            <a:r>
              <a:rPr lang="en-US" dirty="0" smtClean="0"/>
              <a:t>A conservative and steady approach based on solid data and expertise</a:t>
            </a:r>
            <a:r>
              <a:rPr lang="en-US" baseline="0" dirty="0" smtClean="0"/>
              <a:t> with visuals only added as enhancements to base data.</a:t>
            </a:r>
          </a:p>
          <a:p>
            <a:r>
              <a:rPr lang="en-US" baseline="0" dirty="0" smtClean="0"/>
              <a:t>Also worked with </a:t>
            </a:r>
            <a:r>
              <a:rPr lang="en-US" baseline="0" dirty="0" err="1" smtClean="0"/>
              <a:t>Stig</a:t>
            </a:r>
            <a:r>
              <a:rPr lang="en-US" baseline="0" dirty="0" smtClean="0"/>
              <a:t> in Provost’s Office during last Strategic Planning process to create our “Strategic” Profile</a:t>
            </a:r>
          </a:p>
          <a:p>
            <a:r>
              <a:rPr lang="en-US" baseline="0" dirty="0" smtClean="0"/>
              <a:t>Visually shows how colleges are doing with goals and targets for various metrics. Very successful, still used by Provost’s Office &amp; colleges today.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85F9-BECA-4A0A-9E0C-BF484AD5AE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639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</a:t>
            </a:r>
            <a:r>
              <a:rPr lang="en-US" dirty="0" smtClean="0"/>
              <a:t>can go even a step further and try to use data</a:t>
            </a:r>
            <a:r>
              <a:rPr lang="en-US" baseline="0" dirty="0" smtClean="0"/>
              <a:t> </a:t>
            </a:r>
            <a:r>
              <a:rPr lang="en-US" dirty="0" smtClean="0"/>
              <a:t>visualization to help us make</a:t>
            </a:r>
            <a:r>
              <a:rPr lang="en-US" baseline="0" dirty="0" smtClean="0"/>
              <a:t> some predictions.</a:t>
            </a:r>
          </a:p>
          <a:p>
            <a:r>
              <a:rPr lang="en-US" baseline="0" dirty="0" smtClean="0"/>
              <a:t>Following Hans </a:t>
            </a:r>
            <a:r>
              <a:rPr lang="en-US" baseline="0" dirty="0" err="1" smtClean="0"/>
              <a:t>Rosling’s</a:t>
            </a:r>
            <a:r>
              <a:rPr lang="en-US" baseline="0" dirty="0" smtClean="0"/>
              <a:t> lead, let’s look compare UIUC International Student Enrollment with various World Bank indicators.</a:t>
            </a:r>
          </a:p>
          <a:p>
            <a:r>
              <a:rPr lang="en-US" baseline="0" dirty="0" smtClean="0"/>
              <a:t>-Starts out with GDP (current US$); let’s look at something a bit more interesting like Public spending on education as % of GDP.</a:t>
            </a:r>
            <a:br>
              <a:rPr lang="en-US" baseline="0" dirty="0" smtClean="0"/>
            </a:br>
            <a:r>
              <a:rPr lang="en-US" baseline="0" dirty="0" smtClean="0"/>
              <a:t> -Some of lowest spenders on education have highest enrollment; big blue circle=China. </a:t>
            </a:r>
            <a:br>
              <a:rPr lang="en-US" baseline="0" dirty="0" smtClean="0"/>
            </a:br>
            <a:r>
              <a:rPr lang="en-US" baseline="0" dirty="0" smtClean="0"/>
              <a:t>  -Red circle bouncing around on x-axis in late 90’s-2000’s: Lesotho. 16% of GDP on education? Not leading to increase in </a:t>
            </a:r>
            <a:r>
              <a:rPr lang="en-US" baseline="0" dirty="0" err="1" smtClean="0"/>
              <a:t>intl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enr</a:t>
            </a:r>
            <a:r>
              <a:rPr lang="en-US" baseline="0" dirty="0" smtClean="0"/>
              <a:t>.</a:t>
            </a:r>
            <a:br>
              <a:rPr lang="en-US" baseline="0" dirty="0" smtClean="0"/>
            </a:br>
            <a:r>
              <a:rPr lang="en-US" baseline="0" dirty="0" smtClean="0"/>
              <a:t>   -Bubbles start popping when data disappears. </a:t>
            </a:r>
            <a:br>
              <a:rPr lang="en-US" baseline="0" dirty="0" smtClean="0"/>
            </a:br>
            <a:r>
              <a:rPr lang="en-US" baseline="0" dirty="0" smtClean="0"/>
              <a:t>    -Doesn’t seem to be any real correlation here, but fun to watch.</a:t>
            </a:r>
          </a:p>
          <a:p>
            <a:r>
              <a:rPr lang="en-US" baseline="0" dirty="0" smtClean="0"/>
              <a:t>Go to go.illinois.edu/</a:t>
            </a:r>
            <a:r>
              <a:rPr lang="en-US" baseline="0" dirty="0" err="1" smtClean="0"/>
              <a:t>dataviz</a:t>
            </a:r>
            <a:r>
              <a:rPr lang="en-US" baseline="0" dirty="0" smtClean="0"/>
              <a:t> after talk to play around with these World Bank indicators on your own.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Tableau can do something similar.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85F9-BECA-4A0A-9E0C-BF484AD5AEA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380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unavailable in </a:t>
            </a:r>
            <a:r>
              <a:rPr lang="en-US" dirty="0" err="1" smtClean="0"/>
              <a:t>powerpoint</a:t>
            </a:r>
            <a:r>
              <a:rPr lang="en-US" dirty="0" smtClean="0"/>
              <a:t> archive due to</a:t>
            </a:r>
            <a:r>
              <a:rPr lang="en-US" baseline="0" dirty="0" smtClean="0"/>
              <a:t> restrictions with distributing data displayed in dashboard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85F9-BECA-4A0A-9E0C-BF484AD5AEA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600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Early visualizations</a:t>
            </a:r>
            <a:r>
              <a:rPr lang="en-US" baseline="0" dirty="0" smtClean="0"/>
              <a:t> are “cool”, but may hit the wall when it comes to “functional”</a:t>
            </a:r>
            <a:endParaRPr lang="en-US" dirty="0" smtClean="0"/>
          </a:p>
          <a:p>
            <a:r>
              <a:rPr lang="en-US" dirty="0" smtClean="0"/>
              <a:t>Paper sketches are useful</a:t>
            </a:r>
          </a:p>
          <a:p>
            <a:r>
              <a:rPr lang="en-US" dirty="0" smtClean="0"/>
              <a:t>Sleep on it</a:t>
            </a:r>
          </a:p>
          <a:p>
            <a:r>
              <a:rPr lang="en-US" dirty="0" smtClean="0"/>
              <a:t>Much like a web</a:t>
            </a:r>
            <a:r>
              <a:rPr lang="en-US" baseline="0" dirty="0" smtClean="0"/>
              <a:t> page, y</a:t>
            </a:r>
            <a:r>
              <a:rPr lang="en-US" dirty="0" smtClean="0"/>
              <a:t>ou’re never 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85F9-BECA-4A0A-9E0C-BF484AD5AEA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37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Created by undergrad students at Williams College</a:t>
            </a:r>
            <a:r>
              <a:rPr lang="en-US" baseline="0" dirty="0" smtClean="0"/>
              <a:t> in Massachusetts.</a:t>
            </a:r>
          </a:p>
          <a:p>
            <a:r>
              <a:rPr lang="en-US" dirty="0" smtClean="0"/>
              <a:t>Visualizes</a:t>
            </a:r>
            <a:r>
              <a:rPr lang="en-US" baseline="0" dirty="0" smtClean="0"/>
              <a:t> </a:t>
            </a:r>
            <a:r>
              <a:rPr lang="en-US" dirty="0" smtClean="0"/>
              <a:t>career</a:t>
            </a:r>
            <a:r>
              <a:rPr lang="en-US" baseline="0" dirty="0" smtClean="0"/>
              <a:t> paths of over 15,000 Williams graduates, with majors on left, careers on right.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Pretty, somewhat hard to follow.</a:t>
            </a:r>
          </a:p>
          <a:p>
            <a:r>
              <a:rPr lang="en-US" baseline="0" dirty="0" smtClean="0"/>
              <a:t>This recently made the rounds at the Provost’s Office.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Fortunately, allows interactive filtering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85F9-BECA-4A0A-9E0C-BF484AD5AE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72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Ah, that’s better!</a:t>
            </a:r>
            <a:r>
              <a:rPr lang="en-US" baseline="0" dirty="0" smtClean="0"/>
              <a:t> History majors only.</a:t>
            </a:r>
          </a:p>
          <a:p>
            <a:r>
              <a:rPr lang="en-US" baseline="0" dirty="0" smtClean="0"/>
              <a:t>Wide variety of fields. Mostly law, but quite a few into Banking/Financial and also K-12 Education.</a:t>
            </a:r>
          </a:p>
          <a:p>
            <a:r>
              <a:rPr lang="en-US" baseline="0" dirty="0" smtClean="0"/>
              <a:t>Setting the “pretty bar” very high! Not as concerned with “function.”</a:t>
            </a:r>
          </a:p>
          <a:p>
            <a:r>
              <a:rPr lang="en-US" baseline="0" dirty="0" smtClean="0"/>
              <a:t>We want to create visualizations people will return to again and again.</a:t>
            </a:r>
          </a:p>
          <a:p>
            <a:r>
              <a:rPr lang="en-US" baseline="0" dirty="0" smtClean="0"/>
              <a:t>Just like webpages that were heavy on “flash” attracted early attention, but interest faded.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85F9-BECA-4A0A-9E0C-BF484AD5AE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72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Here’s another one created by undergrad students, this time at the Daily Illini.</a:t>
            </a:r>
          </a:p>
          <a:p>
            <a:r>
              <a:rPr lang="en-US" baseline="0" dirty="0" smtClean="0"/>
              <a:t>This one sets the bar low.</a:t>
            </a:r>
          </a:p>
          <a:p>
            <a:r>
              <a:rPr lang="en-US" baseline="0" dirty="0" smtClean="0"/>
              <a:t>Visualization of the Salary Guide, which is unfortunately hard to make heads or tails of. Table is easier to use.</a:t>
            </a:r>
          </a:p>
          <a:p>
            <a:r>
              <a:rPr lang="en-US" baseline="0" dirty="0" smtClean="0"/>
              <a:t>Not trying to pick on Daily Illini. Dashboards are hard!</a:t>
            </a:r>
          </a:p>
          <a:p>
            <a:r>
              <a:rPr lang="en-US" baseline="0" dirty="0" smtClean="0"/>
              <a:t>Could a webmaster/designer have helped?  The advantage is a chance for user to explore, however interface colludes.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85F9-BECA-4A0A-9E0C-BF484AD5AE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72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85F9-BECA-4A0A-9E0C-BF484AD5AE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21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Something more useful: HR Data Makeover.</a:t>
            </a:r>
          </a:p>
          <a:p>
            <a:r>
              <a:rPr lang="en-US" baseline="0" dirty="0" smtClean="0"/>
              <a:t>Take data in a tabular format (much like the DI Salary Guide), in this case over 200 pages worth of PDF’s from Planning &amp; Budgeting, and turn it into…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85F9-BECA-4A0A-9E0C-BF484AD5AE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14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AAFA-8AD9-4C76-B114-21AE842970AC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77B5E03-E694-4862-A5A3-0BCA1D9C1E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AAFA-8AD9-4C76-B114-21AE842970AC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5E03-E694-4862-A5A3-0BCA1D9C1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AAFA-8AD9-4C76-B114-21AE842970AC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5E03-E694-4862-A5A3-0BCA1D9C1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AAFA-8AD9-4C76-B114-21AE842970AC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5E03-E694-4862-A5A3-0BCA1D9C1E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AAFA-8AD9-4C76-B114-21AE842970AC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77B5E03-E694-4862-A5A3-0BCA1D9C1ED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AAFA-8AD9-4C76-B114-21AE842970AC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5E03-E694-4862-A5A3-0BCA1D9C1ED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AAFA-8AD9-4C76-B114-21AE842970AC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5E03-E694-4862-A5A3-0BCA1D9C1ED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AAFA-8AD9-4C76-B114-21AE842970AC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5E03-E694-4862-A5A3-0BCA1D9C1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AAFA-8AD9-4C76-B114-21AE842970AC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5E03-E694-4862-A5A3-0BCA1D9C1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AAFA-8AD9-4C76-B114-21AE842970AC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5E03-E694-4862-A5A3-0BCA1D9C1ED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AAFA-8AD9-4C76-B114-21AE842970AC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77B5E03-E694-4862-A5A3-0BCA1D9C1ED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92BAAFA-8AD9-4C76-B114-21AE842970AC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77B5E03-E694-4862-A5A3-0BCA1D9C1E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mi.illinois.edu/stuenr/#foreig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apminder.org/videos/200-years-that-changed-the-world-bbc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go.illinois.edu/dataviz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knystrom@illinois.edu" TargetMode="External"/><Relationship Id="rId2" Type="http://schemas.openxmlformats.org/officeDocument/2006/relationships/hyperlink" Target="mailto:calehman@illinois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o.illinois.edu/dataviz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o.illinois.edu/dataviz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019864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pPr algn="ctr"/>
            <a:r>
              <a:rPr lang="en-US" dirty="0" smtClean="0"/>
              <a:t>Chris Lehman</a:t>
            </a:r>
          </a:p>
          <a:p>
            <a:pPr algn="ctr"/>
            <a:r>
              <a:rPr lang="en-US" dirty="0" smtClean="0"/>
              <a:t>Senior Database Specialist</a:t>
            </a:r>
          </a:p>
          <a:p>
            <a:pPr algn="ctr"/>
            <a:r>
              <a:rPr lang="en-US" dirty="0" smtClean="0"/>
              <a:t>Division of Management Information</a:t>
            </a:r>
            <a:br>
              <a:rPr lang="en-US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>Kim Nystrom</a:t>
            </a:r>
          </a:p>
          <a:p>
            <a:pPr algn="ctr"/>
            <a:r>
              <a:rPr lang="en-US" dirty="0" smtClean="0"/>
              <a:t>Management Methods Analyst</a:t>
            </a:r>
          </a:p>
          <a:p>
            <a:pPr algn="ctr"/>
            <a:r>
              <a:rPr lang="en-US" dirty="0" smtClean="0"/>
              <a:t>Office of Undergraduate Admissions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Data Visualization: </a:t>
            </a:r>
            <a:br>
              <a:rPr lang="en-US" dirty="0" smtClean="0"/>
            </a:br>
            <a:r>
              <a:rPr lang="en-US" dirty="0" smtClean="0"/>
              <a:t>Branching out Beyond Excel</a:t>
            </a:r>
            <a:endParaRPr lang="en-US" dirty="0"/>
          </a:p>
        </p:txBody>
      </p:sp>
      <p:pic>
        <p:nvPicPr>
          <p:cNvPr id="1026" name="Picture 2" descr="C:\Users\knystrom\AppData\Local\Microsoft\Windows\Temporary Internet Files\Content.IE5\VNB1M453\MC9004374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24400"/>
            <a:ext cx="1825625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40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An HR Data Makeover</a:t>
            </a:r>
            <a:endParaRPr lang="en-US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739187" cy="382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00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An HR Data Makeover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7458670" cy="56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9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“Reimagining”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Goal: take a visualization familiar with and improve upon it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20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Analytics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81200"/>
            <a:ext cx="4690419" cy="4572000"/>
          </a:xfrm>
          <a:prstGeom prst="rect">
            <a:avLst/>
          </a:prstGeom>
        </p:spPr>
      </p:pic>
      <p:pic>
        <p:nvPicPr>
          <p:cNvPr id="1026" name="Picture 2" descr="C:\Users\chris\Downloads\radar_articl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759" y="2823086"/>
            <a:ext cx="4244041" cy="273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1524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“Flower”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22815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Radar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553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Analytics “Reimagined”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7" y="1769202"/>
            <a:ext cx="9003633" cy="402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756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Analytics “Reimagined”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9" y="1752600"/>
            <a:ext cx="9004970" cy="415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41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808038"/>
          </a:xfrm>
        </p:spPr>
        <p:txBody>
          <a:bodyPr/>
          <a:lstStyle/>
          <a:p>
            <a:r>
              <a:rPr lang="en-US" dirty="0" smtClean="0"/>
              <a:t>Academic Analytics “Reimagined”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278566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6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“Big”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46 years of international student enrollment data at UIUC</a:t>
            </a:r>
          </a:p>
          <a:p>
            <a:pPr lvl="1"/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http://www.dmi.illinois.edu/stuenr/#</a:t>
            </a:r>
            <a:r>
              <a:rPr lang="en-US" dirty="0" smtClean="0">
                <a:hlinkClick r:id="rId3"/>
              </a:rPr>
              <a:t>foreign</a:t>
            </a:r>
            <a:endParaRPr lang="en-US" dirty="0" smtClean="0"/>
          </a:p>
          <a:p>
            <a:r>
              <a:rPr lang="en-US" dirty="0" smtClean="0"/>
              <a:t>The tool: Tableau</a:t>
            </a:r>
          </a:p>
        </p:txBody>
      </p:sp>
    </p:spTree>
    <p:extLst>
      <p:ext uri="{BB962C8B-B14F-4D97-AF65-F5344CB8AC3E}">
        <p14:creationId xmlns:p14="http://schemas.microsoft.com/office/powerpoint/2010/main" val="788959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Country data: natural place to start</a:t>
            </a:r>
          </a:p>
          <a:p>
            <a:r>
              <a:rPr lang="en-US" dirty="0" smtClean="0"/>
              <a:t>Add additional dimensions to bring out stories in data</a:t>
            </a:r>
          </a:p>
          <a:p>
            <a:pPr lvl="1"/>
            <a:r>
              <a:rPr lang="en-US" dirty="0" smtClean="0"/>
              <a:t>Male vs. Female</a:t>
            </a:r>
          </a:p>
          <a:p>
            <a:pPr lvl="1"/>
            <a:r>
              <a:rPr lang="en-US" dirty="0" smtClean="0"/>
              <a:t>Undergrad vs. Grad</a:t>
            </a:r>
          </a:p>
          <a:p>
            <a:r>
              <a:rPr lang="en-US" dirty="0" smtClean="0"/>
              <a:t>Move from </a:t>
            </a:r>
            <a:r>
              <a:rPr lang="en-US" dirty="0" err="1" smtClean="0"/>
              <a:t>Choropleth</a:t>
            </a:r>
            <a:r>
              <a:rPr lang="en-US" dirty="0" smtClean="0"/>
              <a:t> to Colored Bubbles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140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9" y="1116013"/>
            <a:ext cx="8982925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926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to this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“Big Data” is more accessible</a:t>
            </a:r>
          </a:p>
          <a:p>
            <a:r>
              <a:rPr lang="en-US" dirty="0" smtClean="0"/>
              <a:t>Everyone likes “pretty”</a:t>
            </a:r>
          </a:p>
          <a:p>
            <a:r>
              <a:rPr lang="en-US" dirty="0" smtClean="0"/>
              <a:t>Tools are readily available</a:t>
            </a:r>
          </a:p>
          <a:p>
            <a:r>
              <a:rPr lang="en-US" dirty="0"/>
              <a:t>Data visualization is “hot”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138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67" y="305874"/>
            <a:ext cx="8581827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2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5" y="576333"/>
            <a:ext cx="8824353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66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Dashboard #1: Single region/country at a time</a:t>
            </a:r>
          </a:p>
          <a:p>
            <a:r>
              <a:rPr lang="en-US" dirty="0" smtClean="0"/>
              <a:t>Dashboard #2: All regions/countries at a time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7852" cy="628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0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163"/>
            <a:ext cx="8837613" cy="635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62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Bump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Rank by Region</a:t>
            </a:r>
          </a:p>
          <a:p>
            <a:pPr lvl="1"/>
            <a:r>
              <a:rPr lang="en-US" dirty="0" smtClean="0"/>
              <a:t>Pretty good!</a:t>
            </a:r>
          </a:p>
          <a:p>
            <a:r>
              <a:rPr lang="en-US" dirty="0" smtClean="0"/>
              <a:t>Rank by Country</a:t>
            </a:r>
          </a:p>
          <a:p>
            <a:pPr lvl="1"/>
            <a:r>
              <a:rPr lang="en-US" dirty="0" smtClean="0"/>
              <a:t>First 4 ok, then chaos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736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96" y="106381"/>
            <a:ext cx="8112432" cy="660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132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" y="304800"/>
            <a:ext cx="8656638" cy="626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08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Trellis (“Small Multiples”)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Individual layers of Area Chart</a:t>
            </a:r>
          </a:p>
          <a:p>
            <a:pPr lvl="1"/>
            <a:r>
              <a:rPr lang="en-US" dirty="0" smtClean="0"/>
              <a:t>Strategically exclude to highlight trends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52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32" y="241479"/>
            <a:ext cx="8832711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798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Power of Data Visualization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76400"/>
            <a:ext cx="3990975" cy="3171825"/>
          </a:xfrm>
        </p:spPr>
      </p:pic>
      <p:sp>
        <p:nvSpPr>
          <p:cNvPr id="3" name="TextBox 2"/>
          <p:cNvSpPr txBox="1"/>
          <p:nvPr/>
        </p:nvSpPr>
        <p:spPr>
          <a:xfrm>
            <a:off x="2133600" y="5867400"/>
            <a:ext cx="6639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hlinkClick r:id="rId4"/>
              </a:rPr>
              <a:t>http://www.gapminder.org/videos/200-years-that-changed-the-world-bbc/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49530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…with a camera crew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180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4" y="278310"/>
            <a:ext cx="8798071" cy="63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559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68" y="255224"/>
            <a:ext cx="8788644" cy="637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1326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62" y="306949"/>
            <a:ext cx="8626597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556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UIUC Trends vs. Nationwide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Country comparison</a:t>
            </a:r>
          </a:p>
          <a:p>
            <a:pPr lvl="1"/>
            <a:r>
              <a:rPr lang="en-US" dirty="0" smtClean="0"/>
              <a:t>% of Nationwide total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6541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11" y="266163"/>
            <a:ext cx="8741252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575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24" y="203916"/>
            <a:ext cx="8828360" cy="643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851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7" y="229936"/>
            <a:ext cx="8770343" cy="635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565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58" y="217863"/>
            <a:ext cx="8799451" cy="639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5231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Animated Scatter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Google Motion Charts</a:t>
            </a:r>
          </a:p>
          <a:p>
            <a:pPr lvl="1"/>
            <a:r>
              <a:rPr lang="en-US" dirty="0" smtClean="0"/>
              <a:t>Google Docs (now Google Drive) + Google Charts</a:t>
            </a:r>
          </a:p>
          <a:p>
            <a:r>
              <a:rPr lang="en-US" dirty="0" smtClean="0"/>
              <a:t>Play around on your own at </a:t>
            </a:r>
            <a:r>
              <a:rPr lang="en-US" dirty="0" smtClean="0">
                <a:hlinkClick r:id="rId3"/>
              </a:rPr>
              <a:t>http://go.illinois.edu/dataviz</a:t>
            </a:r>
            <a:endParaRPr lang="en-US" dirty="0" smtClean="0"/>
          </a:p>
          <a:p>
            <a:endParaRPr lang="en-US" dirty="0" smtClean="0"/>
          </a:p>
          <a:p>
            <a:pPr marL="32004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82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79" y="432516"/>
            <a:ext cx="8839200" cy="581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409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5067300" cy="515112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>The Power of Data Visualization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975282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…a recipe for the rest of us.</a:t>
            </a:r>
            <a:endParaRPr lang="en-US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647163" y="1676400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Start with:</a:t>
            </a:r>
          </a:p>
          <a:p>
            <a:pPr lvl="1"/>
            <a:r>
              <a:rPr lang="en-US" dirty="0" smtClean="0"/>
              <a:t>Good data</a:t>
            </a:r>
          </a:p>
          <a:p>
            <a:pPr lvl="1"/>
            <a:r>
              <a:rPr lang="en-US" dirty="0" smtClean="0"/>
              <a:t>Visualization software (free or otherwise)</a:t>
            </a:r>
          </a:p>
          <a:p>
            <a:r>
              <a:rPr lang="en-US" dirty="0" smtClean="0"/>
              <a:t>Optionally add:</a:t>
            </a:r>
          </a:p>
          <a:p>
            <a:pPr lvl="1"/>
            <a:r>
              <a:rPr lang="en-US" dirty="0" smtClean="0"/>
              <a:t>Data analyst</a:t>
            </a:r>
          </a:p>
          <a:p>
            <a:pPr lvl="1"/>
            <a:r>
              <a:rPr lang="en-US" dirty="0" smtClean="0"/>
              <a:t>Designer</a:t>
            </a:r>
          </a:p>
          <a:p>
            <a:pPr lvl="1"/>
            <a:r>
              <a:rPr lang="en-US" dirty="0" smtClean="0"/>
              <a:t>Webmaster</a:t>
            </a:r>
          </a:p>
          <a:p>
            <a:r>
              <a:rPr lang="en-US" dirty="0" smtClean="0"/>
              <a:t>Season heavily with:</a:t>
            </a:r>
          </a:p>
          <a:p>
            <a:pPr lvl="1"/>
            <a:r>
              <a:rPr lang="en-US" dirty="0" smtClean="0"/>
              <a:t>Willingness to experiment</a:t>
            </a:r>
          </a:p>
          <a:p>
            <a:pPr lvl="1"/>
            <a:r>
              <a:rPr lang="en-US" dirty="0" smtClean="0"/>
              <a:t>Patience</a:t>
            </a:r>
          </a:p>
          <a:p>
            <a:pPr lvl="1"/>
            <a:r>
              <a:rPr lang="en-US" dirty="0" smtClean="0"/>
              <a:t>Common sense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29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2" y="482958"/>
            <a:ext cx="8980488" cy="578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1721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3" y="344511"/>
            <a:ext cx="8937395" cy="612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0975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exploration dashboard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495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Struggle… struggle… struggle… breakthrough!</a:t>
            </a:r>
          </a:p>
          <a:p>
            <a:pPr lvl="1"/>
            <a:r>
              <a:rPr lang="en-US" dirty="0" smtClean="0"/>
              <a:t>Experiment, but have a goal in mind</a:t>
            </a:r>
          </a:p>
          <a:p>
            <a:r>
              <a:rPr lang="en-US" dirty="0" smtClean="0"/>
              <a:t>Iterative</a:t>
            </a:r>
          </a:p>
          <a:p>
            <a:pPr lvl="1"/>
            <a:r>
              <a:rPr lang="en-US" dirty="0" smtClean="0"/>
              <a:t>There’s always room for improvement</a:t>
            </a:r>
          </a:p>
          <a:p>
            <a:pPr lvl="1"/>
            <a:r>
              <a:rPr lang="en-US" dirty="0" smtClean="0"/>
              <a:t>Present visualizations early and often</a:t>
            </a:r>
          </a:p>
          <a:p>
            <a:r>
              <a:rPr lang="en-US" dirty="0" smtClean="0"/>
              <a:t>Look to others for inspiration</a:t>
            </a:r>
          </a:p>
          <a:p>
            <a:pPr lvl="1"/>
            <a:r>
              <a:rPr lang="en-US" dirty="0" smtClean="0"/>
              <a:t>Don’t reinvent the wheel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1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Feel free to contact either of us with Tableau-specific or general data visualization questions.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Chris Lehman – </a:t>
            </a:r>
            <a:r>
              <a:rPr lang="en-US" dirty="0" smtClean="0">
                <a:hlinkClick r:id="rId2"/>
              </a:rPr>
              <a:t>calehman@illinois.edu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Kim Nystrom – </a:t>
            </a:r>
            <a:r>
              <a:rPr lang="en-US" dirty="0" smtClean="0">
                <a:hlinkClick r:id="rId3"/>
              </a:rPr>
              <a:t>knystrom@illinois.edu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Slides and all interactive content from today available at: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http://go.illinois.edu/dataviz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80" y="304800"/>
            <a:ext cx="3124200" cy="515112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>DMI Campus Profile</a:t>
            </a:r>
            <a:endParaRPr lang="en-US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06" b="28083"/>
          <a:stretch/>
        </p:blipFill>
        <p:spPr bwMode="auto">
          <a:xfrm>
            <a:off x="419100" y="1143000"/>
            <a:ext cx="6210300" cy="291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933" r="15493" b="38650"/>
          <a:stretch/>
        </p:blipFill>
        <p:spPr>
          <a:xfrm>
            <a:off x="1143000" y="4267200"/>
            <a:ext cx="7727324" cy="2395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37"/>
          <a:stretch/>
        </p:blipFill>
        <p:spPr>
          <a:xfrm>
            <a:off x="4164169" y="1447800"/>
            <a:ext cx="4572000" cy="27593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31076" y="773668"/>
            <a:ext cx="3065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http://www.dmi.illinois.edu/cp/</a:t>
            </a:r>
          </a:p>
        </p:txBody>
      </p:sp>
    </p:spTree>
    <p:extLst>
      <p:ext uri="{BB962C8B-B14F-4D97-AF65-F5344CB8AC3E}">
        <p14:creationId xmlns:p14="http://schemas.microsoft.com/office/powerpoint/2010/main" val="10137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6848279" cy="515112"/>
          </a:xfrm>
        </p:spPr>
        <p:txBody>
          <a:bodyPr>
            <a:normAutofit fontScale="90000"/>
          </a:bodyPr>
          <a:lstStyle/>
          <a:p>
            <a:pPr algn="r"/>
            <a:r>
              <a:rPr lang="en-US" sz="3000" dirty="0" smtClean="0"/>
              <a:t>Williams College – Majors and Career Paths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20" y="1053331"/>
            <a:ext cx="5771761" cy="580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7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69520"/>
            <a:ext cx="6629400" cy="515112"/>
          </a:xfrm>
        </p:spPr>
        <p:txBody>
          <a:bodyPr>
            <a:normAutofit fontScale="90000"/>
          </a:bodyPr>
          <a:lstStyle/>
          <a:p>
            <a:pPr algn="r"/>
            <a:r>
              <a:rPr lang="en-US" sz="3000" dirty="0" smtClean="0"/>
              <a:t>Williams College – Majors and Career paths – History only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56" y="1053331"/>
            <a:ext cx="5699488" cy="580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5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65" y="307161"/>
            <a:ext cx="1600200" cy="515112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>Daily Illini</a:t>
            </a:r>
            <a:endParaRPr lang="en-US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" t="2359" r="3794"/>
          <a:stretch/>
        </p:blipFill>
        <p:spPr bwMode="auto">
          <a:xfrm>
            <a:off x="152400" y="1074312"/>
            <a:ext cx="3129567" cy="541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16" y="198549"/>
            <a:ext cx="5421919" cy="58011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7386" y="6074398"/>
            <a:ext cx="4395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http://www.dailyillini.com/salary_guide/salary_2012</a:t>
            </a:r>
            <a:r>
              <a:rPr lang="en-US" sz="1600" dirty="0" smtClean="0"/>
              <a:t>/</a:t>
            </a:r>
            <a:br>
              <a:rPr lang="en-US" sz="1600" dirty="0" smtClean="0"/>
            </a:br>
            <a:r>
              <a:rPr lang="en-US" sz="1600" dirty="0" smtClean="0"/>
              <a:t>http</a:t>
            </a:r>
            <a:r>
              <a:rPr lang="en-US" sz="1600" dirty="0"/>
              <a:t>://data.illinimedia.com/salaries</a:t>
            </a:r>
          </a:p>
        </p:txBody>
      </p:sp>
    </p:spTree>
    <p:extLst>
      <p:ext uri="{BB962C8B-B14F-4D97-AF65-F5344CB8AC3E}">
        <p14:creationId xmlns:p14="http://schemas.microsoft.com/office/powerpoint/2010/main" val="20766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DataViz Show-and-Tell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 promised, “compelling visualizations of actual U of I data”</a:t>
            </a:r>
          </a:p>
          <a:p>
            <a:r>
              <a:rPr lang="en-US" dirty="0" smtClean="0"/>
              <a:t>All visualizations and associated data at: 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http://go.illinois.edu/dataviz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68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1282</TotalTime>
  <Words>1713</Words>
  <Application>Microsoft Office PowerPoint</Application>
  <PresentationFormat>On-screen Show (4:3)</PresentationFormat>
  <Paragraphs>251</Paragraphs>
  <Slides>44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Equity</vt:lpstr>
      <vt:lpstr>Data Visualization:  Branching out Beyond Excel</vt:lpstr>
      <vt:lpstr>Getting to this point</vt:lpstr>
      <vt:lpstr>The Power of Data Visualization</vt:lpstr>
      <vt:lpstr>The Power of Data Visualization</vt:lpstr>
      <vt:lpstr>DMI Campus Profile</vt:lpstr>
      <vt:lpstr>Williams College – Majors and Career Paths</vt:lpstr>
      <vt:lpstr>Williams College – Majors and Career paths – History only</vt:lpstr>
      <vt:lpstr>Daily Illini</vt:lpstr>
      <vt:lpstr>DataViz Show-and-Tell</vt:lpstr>
      <vt:lpstr>An HR Data Makeover</vt:lpstr>
      <vt:lpstr>An HR Data Makeover</vt:lpstr>
      <vt:lpstr>“Reimagining”</vt:lpstr>
      <vt:lpstr>Academic Analytics</vt:lpstr>
      <vt:lpstr>Academic Analytics “Reimagined”</vt:lpstr>
      <vt:lpstr>Academic Analytics “Reimagined”</vt:lpstr>
      <vt:lpstr>Academic Analytics “Reimagined”</vt:lpstr>
      <vt:lpstr>“Big” Data</vt:lpstr>
      <vt:lpstr>Maps</vt:lpstr>
      <vt:lpstr>PowerPoint Presentation</vt:lpstr>
      <vt:lpstr>PowerPoint Presentation</vt:lpstr>
      <vt:lpstr>PowerPoint Presentation</vt:lpstr>
      <vt:lpstr>Area Charts</vt:lpstr>
      <vt:lpstr>PowerPoint Presentation</vt:lpstr>
      <vt:lpstr>PowerPoint Presentation</vt:lpstr>
      <vt:lpstr>Bump Chart</vt:lpstr>
      <vt:lpstr>PowerPoint Presentation</vt:lpstr>
      <vt:lpstr>PowerPoint Presentation</vt:lpstr>
      <vt:lpstr>Trellis (“Small Multiples”)</vt:lpstr>
      <vt:lpstr>PowerPoint Presentation</vt:lpstr>
      <vt:lpstr>PowerPoint Presentation</vt:lpstr>
      <vt:lpstr>PowerPoint Presentation</vt:lpstr>
      <vt:lpstr>PowerPoint Presentation</vt:lpstr>
      <vt:lpstr>UIUC Trends vs. Nationwide Trends</vt:lpstr>
      <vt:lpstr>PowerPoint Presentation</vt:lpstr>
      <vt:lpstr>PowerPoint Presentation</vt:lpstr>
      <vt:lpstr>PowerPoint Presentation</vt:lpstr>
      <vt:lpstr>PowerPoint Presentation</vt:lpstr>
      <vt:lpstr>Animated Scatter Plot</vt:lpstr>
      <vt:lpstr>PowerPoint Presentation</vt:lpstr>
      <vt:lpstr>PowerPoint Presentation</vt:lpstr>
      <vt:lpstr>PowerPoint Presentation</vt:lpstr>
      <vt:lpstr>Data exploration dashboard</vt:lpstr>
      <vt:lpstr>Conclusion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Visualization: Beyond Excel</dc:title>
  <dc:creator>Lehman, Chris</dc:creator>
  <cp:lastModifiedBy>Lehman, Chris</cp:lastModifiedBy>
  <cp:revision>245</cp:revision>
  <dcterms:created xsi:type="dcterms:W3CDTF">2013-02-27T20:08:24Z</dcterms:created>
  <dcterms:modified xsi:type="dcterms:W3CDTF">2013-04-18T21:46:12Z</dcterms:modified>
</cp:coreProperties>
</file>