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39"/>
  </p:notesMasterIdLst>
  <p:handoutMasterIdLst>
    <p:handoutMasterId r:id="rId40"/>
  </p:handoutMasterIdLst>
  <p:sldIdLst>
    <p:sldId id="491" r:id="rId2"/>
    <p:sldId id="492" r:id="rId3"/>
    <p:sldId id="493" r:id="rId4"/>
    <p:sldId id="495" r:id="rId5"/>
    <p:sldId id="480" r:id="rId6"/>
    <p:sldId id="551" r:id="rId7"/>
    <p:sldId id="565" r:id="rId8"/>
    <p:sldId id="496" r:id="rId9"/>
    <p:sldId id="523" r:id="rId10"/>
    <p:sldId id="530" r:id="rId11"/>
    <p:sldId id="553" r:id="rId12"/>
    <p:sldId id="522" r:id="rId13"/>
    <p:sldId id="501" r:id="rId14"/>
    <p:sldId id="503" r:id="rId15"/>
    <p:sldId id="558" r:id="rId16"/>
    <p:sldId id="559" r:id="rId17"/>
    <p:sldId id="560" r:id="rId18"/>
    <p:sldId id="476" r:id="rId19"/>
    <p:sldId id="566" r:id="rId20"/>
    <p:sldId id="477" r:id="rId21"/>
    <p:sldId id="556" r:id="rId22"/>
    <p:sldId id="557" r:id="rId23"/>
    <p:sldId id="509" r:id="rId24"/>
    <p:sldId id="510" r:id="rId25"/>
    <p:sldId id="514" r:id="rId26"/>
    <p:sldId id="525" r:id="rId27"/>
    <p:sldId id="563" r:id="rId28"/>
    <p:sldId id="564" r:id="rId29"/>
    <p:sldId id="562" r:id="rId30"/>
    <p:sldId id="554" r:id="rId31"/>
    <p:sldId id="546" r:id="rId32"/>
    <p:sldId id="547" r:id="rId33"/>
    <p:sldId id="549" r:id="rId34"/>
    <p:sldId id="555" r:id="rId35"/>
    <p:sldId id="535" r:id="rId36"/>
    <p:sldId id="567" r:id="rId37"/>
    <p:sldId id="568" r:id="rId38"/>
  </p:sldIdLst>
  <p:sldSz cx="9601200" cy="7315200"/>
  <p:notesSz cx="6985000" cy="9271000"/>
  <p:defaultTextStyle>
    <a:defPPr>
      <a:defRPr lang="en-US"/>
    </a:defPPr>
    <a:lvl1pPr algn="ctr"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ctr"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ctr"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ctr"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ctr"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1BB1AD"/>
    <a:srgbClr val="1EC6C2"/>
    <a:srgbClr val="3333CC"/>
    <a:srgbClr val="333399"/>
    <a:srgbClr val="003399"/>
    <a:srgbClr val="6666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252" autoAdjust="0"/>
    <p:restoredTop sz="87886" autoAdjust="0"/>
  </p:normalViewPr>
  <p:slideViewPr>
    <p:cSldViewPr>
      <p:cViewPr>
        <p:scale>
          <a:sx n="50" d="100"/>
          <a:sy n="50" d="100"/>
        </p:scale>
        <p:origin x="-534" y="-312"/>
      </p:cViewPr>
      <p:guideLst>
        <p:guide orient="horz" pos="2304"/>
        <p:guide pos="3024"/>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showFormatting="0">
    <p:cViewPr>
      <p:scale>
        <a:sx n="75" d="100"/>
        <a:sy n="75" d="100"/>
      </p:scale>
      <p:origin x="0" y="984"/>
    </p:cViewPr>
  </p:sorterViewPr>
  <p:notesViewPr>
    <p:cSldViewPr>
      <p:cViewPr>
        <p:scale>
          <a:sx n="75" d="100"/>
          <a:sy n="75" d="100"/>
        </p:scale>
        <p:origin x="-744" y="-60"/>
      </p:cViewPr>
      <p:guideLst>
        <p:guide orient="horz" pos="2920"/>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3028950" cy="461963"/>
          </a:xfrm>
          <a:prstGeom prst="rect">
            <a:avLst/>
          </a:prstGeom>
          <a:noFill/>
          <a:ln w="12700" cap="sq">
            <a:noFill/>
            <a:miter lim="800000"/>
            <a:headEnd type="none" w="sm" len="sm"/>
            <a:tailEnd type="none" w="sm" len="sm"/>
          </a:ln>
          <a:effectLst/>
        </p:spPr>
        <p:txBody>
          <a:bodyPr vert="horz" wrap="square" lIns="91249" tIns="45625" rIns="91249" bIns="45625" numCol="1" anchor="t" anchorCtr="0" compatLnSpc="1">
            <a:prstTxWarp prst="textNoShape">
              <a:avLst/>
            </a:prstTxWarp>
          </a:bodyPr>
          <a:lstStyle>
            <a:lvl1pPr algn="l" defTabSz="912813">
              <a:defRPr sz="1200"/>
            </a:lvl1pPr>
          </a:lstStyle>
          <a:p>
            <a:endParaRPr lang="en-US"/>
          </a:p>
        </p:txBody>
      </p:sp>
      <p:sp>
        <p:nvSpPr>
          <p:cNvPr id="57347" name="Rectangle 3"/>
          <p:cNvSpPr>
            <a:spLocks noGrp="1" noChangeArrowheads="1"/>
          </p:cNvSpPr>
          <p:nvPr>
            <p:ph type="dt" sz="quarter" idx="1"/>
          </p:nvPr>
        </p:nvSpPr>
        <p:spPr bwMode="auto">
          <a:xfrm>
            <a:off x="3956050" y="0"/>
            <a:ext cx="3028950" cy="461963"/>
          </a:xfrm>
          <a:prstGeom prst="rect">
            <a:avLst/>
          </a:prstGeom>
          <a:noFill/>
          <a:ln w="12700" cap="sq">
            <a:noFill/>
            <a:miter lim="800000"/>
            <a:headEnd type="none" w="sm" len="sm"/>
            <a:tailEnd type="none" w="sm" len="sm"/>
          </a:ln>
          <a:effectLst/>
        </p:spPr>
        <p:txBody>
          <a:bodyPr vert="horz" wrap="square" lIns="91249" tIns="45625" rIns="91249" bIns="45625" numCol="1" anchor="t" anchorCtr="0" compatLnSpc="1">
            <a:prstTxWarp prst="textNoShape">
              <a:avLst/>
            </a:prstTxWarp>
          </a:bodyPr>
          <a:lstStyle>
            <a:lvl1pPr algn="r" defTabSz="912813">
              <a:defRPr sz="1200"/>
            </a:lvl1pPr>
          </a:lstStyle>
          <a:p>
            <a:endParaRPr lang="en-US"/>
          </a:p>
        </p:txBody>
      </p:sp>
      <p:sp>
        <p:nvSpPr>
          <p:cNvPr id="57348" name="Rectangle 4"/>
          <p:cNvSpPr>
            <a:spLocks noGrp="1" noChangeArrowheads="1"/>
          </p:cNvSpPr>
          <p:nvPr>
            <p:ph type="ftr" sz="quarter" idx="2"/>
          </p:nvPr>
        </p:nvSpPr>
        <p:spPr bwMode="auto">
          <a:xfrm>
            <a:off x="0" y="8809038"/>
            <a:ext cx="3028950" cy="461962"/>
          </a:xfrm>
          <a:prstGeom prst="rect">
            <a:avLst/>
          </a:prstGeom>
          <a:noFill/>
          <a:ln w="12700" cap="sq">
            <a:noFill/>
            <a:miter lim="800000"/>
            <a:headEnd type="none" w="sm" len="sm"/>
            <a:tailEnd type="none" w="sm" len="sm"/>
          </a:ln>
          <a:effectLst/>
        </p:spPr>
        <p:txBody>
          <a:bodyPr vert="horz" wrap="square" lIns="91249" tIns="45625" rIns="91249" bIns="45625" numCol="1" anchor="b" anchorCtr="0" compatLnSpc="1">
            <a:prstTxWarp prst="textNoShape">
              <a:avLst/>
            </a:prstTxWarp>
          </a:bodyPr>
          <a:lstStyle>
            <a:lvl1pPr algn="l" defTabSz="912813">
              <a:defRPr sz="1200"/>
            </a:lvl1pPr>
          </a:lstStyle>
          <a:p>
            <a:endParaRPr lang="en-US"/>
          </a:p>
        </p:txBody>
      </p:sp>
      <p:sp>
        <p:nvSpPr>
          <p:cNvPr id="57349" name="Rectangle 5"/>
          <p:cNvSpPr>
            <a:spLocks noGrp="1" noChangeArrowheads="1"/>
          </p:cNvSpPr>
          <p:nvPr>
            <p:ph type="sldNum" sz="quarter" idx="3"/>
          </p:nvPr>
        </p:nvSpPr>
        <p:spPr bwMode="auto">
          <a:xfrm>
            <a:off x="3956050" y="8809038"/>
            <a:ext cx="3028950" cy="461962"/>
          </a:xfrm>
          <a:prstGeom prst="rect">
            <a:avLst/>
          </a:prstGeom>
          <a:noFill/>
          <a:ln w="12700" cap="sq">
            <a:noFill/>
            <a:miter lim="800000"/>
            <a:headEnd type="none" w="sm" len="sm"/>
            <a:tailEnd type="none" w="sm" len="sm"/>
          </a:ln>
          <a:effectLst/>
        </p:spPr>
        <p:txBody>
          <a:bodyPr vert="horz" wrap="square" lIns="91249" tIns="45625" rIns="91249" bIns="45625" numCol="1" anchor="b" anchorCtr="0" compatLnSpc="1">
            <a:prstTxWarp prst="textNoShape">
              <a:avLst/>
            </a:prstTxWarp>
          </a:bodyPr>
          <a:lstStyle>
            <a:lvl1pPr algn="r" defTabSz="912813">
              <a:defRPr sz="1200"/>
            </a:lvl1pPr>
          </a:lstStyle>
          <a:p>
            <a:fld id="{68F34C27-4C44-49DF-9588-40F010E9C66C}" type="slidenum">
              <a:rPr lang="en-US"/>
              <a:pPr/>
              <a:t>‹#›</a:t>
            </a:fld>
            <a:endParaRPr lang="en-US"/>
          </a:p>
        </p:txBody>
      </p:sp>
    </p:spTree>
    <p:extLst>
      <p:ext uri="{BB962C8B-B14F-4D97-AF65-F5344CB8AC3E}">
        <p14:creationId xmlns:p14="http://schemas.microsoft.com/office/powerpoint/2010/main" val="31019487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28950" cy="461963"/>
          </a:xfrm>
          <a:prstGeom prst="rect">
            <a:avLst/>
          </a:prstGeom>
          <a:noFill/>
          <a:ln w="9525">
            <a:noFill/>
            <a:miter lim="800000"/>
            <a:headEnd/>
            <a:tailEnd/>
          </a:ln>
          <a:effectLst/>
        </p:spPr>
        <p:txBody>
          <a:bodyPr vert="horz" wrap="square" lIns="91249" tIns="45625" rIns="91249" bIns="45625" numCol="1" anchor="t" anchorCtr="0" compatLnSpc="1">
            <a:prstTxWarp prst="textNoShape">
              <a:avLst/>
            </a:prstTxWarp>
          </a:bodyPr>
          <a:lstStyle>
            <a:lvl1pPr algn="l" defTabSz="912813">
              <a:defRPr sz="1200"/>
            </a:lvl1pPr>
          </a:lstStyle>
          <a:p>
            <a:endParaRPr lang="en-US"/>
          </a:p>
        </p:txBody>
      </p:sp>
      <p:sp>
        <p:nvSpPr>
          <p:cNvPr id="6147" name="Rectangle 3"/>
          <p:cNvSpPr>
            <a:spLocks noGrp="1" noChangeArrowheads="1"/>
          </p:cNvSpPr>
          <p:nvPr>
            <p:ph type="dt" idx="1"/>
          </p:nvPr>
        </p:nvSpPr>
        <p:spPr bwMode="auto">
          <a:xfrm>
            <a:off x="3956050" y="0"/>
            <a:ext cx="3028950" cy="461963"/>
          </a:xfrm>
          <a:prstGeom prst="rect">
            <a:avLst/>
          </a:prstGeom>
          <a:noFill/>
          <a:ln w="9525">
            <a:noFill/>
            <a:miter lim="800000"/>
            <a:headEnd/>
            <a:tailEnd/>
          </a:ln>
          <a:effectLst/>
        </p:spPr>
        <p:txBody>
          <a:bodyPr vert="horz" wrap="square" lIns="91249" tIns="45625" rIns="91249" bIns="45625" numCol="1" anchor="t" anchorCtr="0" compatLnSpc="1">
            <a:prstTxWarp prst="textNoShape">
              <a:avLst/>
            </a:prstTxWarp>
          </a:bodyPr>
          <a:lstStyle>
            <a:lvl1pPr algn="r" defTabSz="912813">
              <a:defRPr sz="1200"/>
            </a:lvl1pPr>
          </a:lstStyle>
          <a:p>
            <a:endParaRPr lang="en-US"/>
          </a:p>
        </p:txBody>
      </p:sp>
      <p:sp>
        <p:nvSpPr>
          <p:cNvPr id="6148" name="Rectangle 4"/>
          <p:cNvSpPr>
            <a:spLocks noGrp="1" noRot="1" noChangeAspect="1" noChangeArrowheads="1" noTextEdit="1"/>
          </p:cNvSpPr>
          <p:nvPr>
            <p:ph type="sldImg" idx="2"/>
          </p:nvPr>
        </p:nvSpPr>
        <p:spPr bwMode="auto">
          <a:xfrm>
            <a:off x="1212850" y="696913"/>
            <a:ext cx="4562475" cy="3476625"/>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31863" y="4403725"/>
            <a:ext cx="5121275" cy="4170363"/>
          </a:xfrm>
          <a:prstGeom prst="rect">
            <a:avLst/>
          </a:prstGeom>
          <a:noFill/>
          <a:ln w="9525">
            <a:noFill/>
            <a:miter lim="800000"/>
            <a:headEnd/>
            <a:tailEnd/>
          </a:ln>
          <a:effectLst/>
        </p:spPr>
        <p:txBody>
          <a:bodyPr vert="horz" wrap="square" lIns="91249" tIns="45625" rIns="91249" bIns="4562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809038"/>
            <a:ext cx="3028950" cy="461962"/>
          </a:xfrm>
          <a:prstGeom prst="rect">
            <a:avLst/>
          </a:prstGeom>
          <a:noFill/>
          <a:ln w="9525">
            <a:noFill/>
            <a:miter lim="800000"/>
            <a:headEnd/>
            <a:tailEnd/>
          </a:ln>
          <a:effectLst/>
        </p:spPr>
        <p:txBody>
          <a:bodyPr vert="horz" wrap="square" lIns="91249" tIns="45625" rIns="91249" bIns="45625" numCol="1" anchor="b" anchorCtr="0" compatLnSpc="1">
            <a:prstTxWarp prst="textNoShape">
              <a:avLst/>
            </a:prstTxWarp>
          </a:bodyPr>
          <a:lstStyle>
            <a:lvl1pPr algn="l" defTabSz="912813">
              <a:defRPr sz="1200"/>
            </a:lvl1pPr>
          </a:lstStyle>
          <a:p>
            <a:endParaRPr lang="en-US"/>
          </a:p>
        </p:txBody>
      </p:sp>
      <p:sp>
        <p:nvSpPr>
          <p:cNvPr id="6151" name="Rectangle 7"/>
          <p:cNvSpPr>
            <a:spLocks noGrp="1" noChangeArrowheads="1"/>
          </p:cNvSpPr>
          <p:nvPr>
            <p:ph type="sldNum" sz="quarter" idx="5"/>
          </p:nvPr>
        </p:nvSpPr>
        <p:spPr bwMode="auto">
          <a:xfrm>
            <a:off x="3956050" y="8809038"/>
            <a:ext cx="3028950" cy="461962"/>
          </a:xfrm>
          <a:prstGeom prst="rect">
            <a:avLst/>
          </a:prstGeom>
          <a:noFill/>
          <a:ln w="9525">
            <a:noFill/>
            <a:miter lim="800000"/>
            <a:headEnd/>
            <a:tailEnd/>
          </a:ln>
          <a:effectLst/>
        </p:spPr>
        <p:txBody>
          <a:bodyPr vert="horz" wrap="square" lIns="91249" tIns="45625" rIns="91249" bIns="45625" numCol="1" anchor="b" anchorCtr="0" compatLnSpc="1">
            <a:prstTxWarp prst="textNoShape">
              <a:avLst/>
            </a:prstTxWarp>
          </a:bodyPr>
          <a:lstStyle>
            <a:lvl1pPr algn="r" defTabSz="912813">
              <a:defRPr sz="1200"/>
            </a:lvl1pPr>
          </a:lstStyle>
          <a:p>
            <a:fld id="{40C1117E-C7CE-4818-BB9B-D6560E10FE9D}" type="slidenum">
              <a:rPr lang="en-US"/>
              <a:pPr/>
              <a:t>‹#›</a:t>
            </a:fld>
            <a:endParaRPr lang="en-US"/>
          </a:p>
        </p:txBody>
      </p:sp>
    </p:spTree>
    <p:extLst>
      <p:ext uri="{BB962C8B-B14F-4D97-AF65-F5344CB8AC3E}">
        <p14:creationId xmlns:p14="http://schemas.microsoft.com/office/powerpoint/2010/main" val="1205836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Garamond"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Garamond"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Garamond"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Garamond"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96B075-7CB6-4088-A869-F0E1DD8765CE}" type="slidenum">
              <a:rPr lang="en-US"/>
              <a:pPr/>
              <a:t>1</a:t>
            </a:fld>
            <a:endParaRPr lang="en-US"/>
          </a:p>
        </p:txBody>
      </p:sp>
      <p:sp>
        <p:nvSpPr>
          <p:cNvPr id="504834" name="Rectangle 1026"/>
          <p:cNvSpPr>
            <a:spLocks noGrp="1" noRot="1" noChangeAspect="1" noChangeArrowheads="1" noTextEdit="1"/>
          </p:cNvSpPr>
          <p:nvPr>
            <p:ph type="sldImg"/>
          </p:nvPr>
        </p:nvSpPr>
        <p:spPr>
          <a:xfrm>
            <a:off x="1204913" y="696913"/>
            <a:ext cx="4562475" cy="3476625"/>
          </a:xfrm>
          <a:ln/>
        </p:spPr>
      </p:sp>
      <p:sp>
        <p:nvSpPr>
          <p:cNvPr id="504835" name="Rectangle 1027"/>
          <p:cNvSpPr>
            <a:spLocks noGrp="1" noChangeArrowheads="1"/>
          </p:cNvSpPr>
          <p:nvPr>
            <p:ph type="body" idx="1"/>
          </p:nvPr>
        </p:nvSpPr>
        <p:spPr/>
        <p:txBody>
          <a:bodyPr/>
          <a:lstStyle/>
          <a:p>
            <a:r>
              <a:rPr lang="en-US"/>
              <a:t>Informal session, please ask questions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386692-16F6-4A4A-B50C-2A7C4DECCEC7}" type="slidenum">
              <a:rPr lang="en-US"/>
              <a:pPr/>
              <a:t>10</a:t>
            </a:fld>
            <a:endParaRPr lang="en-US"/>
          </a:p>
        </p:txBody>
      </p:sp>
      <p:sp>
        <p:nvSpPr>
          <p:cNvPr id="536578" name="Rectangle 3074"/>
          <p:cNvSpPr>
            <a:spLocks noGrp="1" noRot="1" noChangeAspect="1" noChangeArrowheads="1" noTextEdit="1"/>
          </p:cNvSpPr>
          <p:nvPr>
            <p:ph type="sldImg"/>
          </p:nvPr>
        </p:nvSpPr>
        <p:spPr>
          <a:ln/>
        </p:spPr>
      </p:sp>
      <p:sp>
        <p:nvSpPr>
          <p:cNvPr id="536579" name="Rectangle 3075"/>
          <p:cNvSpPr>
            <a:spLocks noGrp="1" noChangeArrowheads="1"/>
          </p:cNvSpPr>
          <p:nvPr>
            <p:ph type="body" idx="1"/>
          </p:nvPr>
        </p:nvSpPr>
        <p:spPr/>
        <p:txBody>
          <a:bodyPr/>
          <a:lstStyle/>
          <a:p>
            <a:pPr>
              <a:lnSpc>
                <a:spcPct val="90000"/>
              </a:lnSpc>
            </a:pPr>
            <a:r>
              <a:rPr lang="en-US" sz="1600" dirty="0"/>
              <a:t>Help them with log in.  If you can’t remember, use:</a:t>
            </a:r>
          </a:p>
          <a:p>
            <a:pPr>
              <a:lnSpc>
                <a:spcPct val="90000"/>
              </a:lnSpc>
            </a:pPr>
            <a:r>
              <a:rPr lang="en-US" sz="1600" dirty="0"/>
              <a:t>  user login = </a:t>
            </a:r>
            <a:r>
              <a:rPr lang="en-US" sz="1600" dirty="0" err="1" smtClean="0"/>
              <a:t>dmi</a:t>
            </a:r>
            <a:r>
              <a:rPr lang="en-US" sz="1600" dirty="0" smtClean="0"/>
              <a:t>/</a:t>
            </a:r>
            <a:r>
              <a:rPr lang="en-US" sz="1600" smtClean="0"/>
              <a:t>dmi</a:t>
            </a:r>
            <a:endParaRPr lang="en-US" sz="1600" dirty="0"/>
          </a:p>
          <a:p>
            <a:pPr>
              <a:lnSpc>
                <a:spcPct val="90000"/>
              </a:lnSpc>
            </a:pPr>
            <a:endParaRPr lang="en-US" sz="2000" dirty="0">
              <a:latin typeface="Arial" charset="0"/>
            </a:endParaRPr>
          </a:p>
          <a:p>
            <a:pPr>
              <a:lnSpc>
                <a:spcPct val="55000"/>
              </a:lnSpc>
              <a:spcBef>
                <a:spcPct val="45000"/>
              </a:spcBef>
              <a:buFont typeface="Marlett" pitchFamily="2" charset="2"/>
              <a:buNone/>
            </a:pPr>
            <a:r>
              <a:rPr lang="en-US" sz="1600" dirty="0"/>
              <a:t>Instructor history is tracked despite changes in name </a:t>
            </a:r>
          </a:p>
          <a:p>
            <a:pPr>
              <a:lnSpc>
                <a:spcPct val="55000"/>
              </a:lnSpc>
              <a:spcBef>
                <a:spcPct val="45000"/>
              </a:spcBef>
              <a:buFont typeface="Marlett" pitchFamily="2" charset="2"/>
              <a:buNone/>
            </a:pPr>
            <a:r>
              <a:rPr lang="en-US" sz="1600" dirty="0"/>
              <a:t>Courses are tracked despite changes in subject or number or crosslistings</a:t>
            </a:r>
          </a:p>
          <a:p>
            <a:pPr>
              <a:lnSpc>
                <a:spcPct val="55000"/>
              </a:lnSpc>
              <a:spcBef>
                <a:spcPct val="45000"/>
              </a:spcBef>
              <a:buFont typeface="Marlett" pitchFamily="2" charset="2"/>
              <a:buNone/>
            </a:pPr>
            <a:r>
              <a:rPr lang="en-US" sz="1600" dirty="0"/>
              <a:t>Look at Report #1: pick a dept, look in HTML  e.g. Animal Sci.</a:t>
            </a:r>
          </a:p>
          <a:p>
            <a:pPr>
              <a:lnSpc>
                <a:spcPct val="90000"/>
              </a:lnSpc>
            </a:pPr>
            <a:r>
              <a:rPr lang="en-US" sz="1600" dirty="0"/>
              <a:t>This is the basic data in our database, most of the reports are built using it. </a:t>
            </a:r>
          </a:p>
          <a:p>
            <a:pPr>
              <a:lnSpc>
                <a:spcPct val="90000"/>
              </a:lnSpc>
            </a:pPr>
            <a:r>
              <a:rPr lang="en-US" sz="1600" dirty="0"/>
              <a:t>Explain that an IU is a credit hour.  Also has contact hours and enrollments. </a:t>
            </a:r>
          </a:p>
          <a:p>
            <a:pPr>
              <a:lnSpc>
                <a:spcPct val="90000"/>
              </a:lnSpc>
            </a:pPr>
            <a:r>
              <a:rPr lang="en-US" sz="1600" dirty="0"/>
              <a:t>Notice &amp; try “useful links” buttons: </a:t>
            </a:r>
          </a:p>
          <a:p>
            <a:pPr>
              <a:lnSpc>
                <a:spcPct val="90000"/>
              </a:lnSpc>
            </a:pPr>
            <a:r>
              <a:rPr lang="en-US" sz="1600" dirty="0"/>
              <a:t>    Inst </a:t>
            </a:r>
            <a:r>
              <a:rPr lang="en-US" sz="1600" dirty="0" err="1"/>
              <a:t>Appts</a:t>
            </a:r>
            <a:r>
              <a:rPr lang="en-US" sz="1600" dirty="0"/>
              <a:t> (who is paying instructor so you can check if the paying dept is correct)</a:t>
            </a:r>
          </a:p>
          <a:p>
            <a:pPr>
              <a:lnSpc>
                <a:spcPct val="90000"/>
              </a:lnSpc>
            </a:pPr>
            <a:r>
              <a:rPr lang="en-US" sz="1600" dirty="0"/>
              <a:t>     Inst History, </a:t>
            </a:r>
            <a:r>
              <a:rPr lang="en-US" sz="1600" dirty="0" err="1"/>
              <a:t>Crs</a:t>
            </a:r>
            <a:r>
              <a:rPr lang="en-US" sz="1600" dirty="0"/>
              <a:t> History, Catalog.  </a:t>
            </a:r>
          </a:p>
          <a:p>
            <a:pPr>
              <a:lnSpc>
                <a:spcPct val="90000"/>
              </a:lnSpc>
            </a:pPr>
            <a:endParaRPr lang="en-US" sz="1600" dirty="0"/>
          </a:p>
          <a:p>
            <a:pPr>
              <a:lnSpc>
                <a:spcPct val="90000"/>
              </a:lnSpc>
            </a:pPr>
            <a:r>
              <a:rPr lang="en-US" sz="1600" dirty="0"/>
              <a:t>Look at a summary report, e.g. #4: By rubric, dept and term. </a:t>
            </a:r>
          </a:p>
          <a:p>
            <a:pPr>
              <a:lnSpc>
                <a:spcPct val="90000"/>
              </a:lnSpc>
            </a:pPr>
            <a:endParaRPr lang="en-US" sz="1600" dirty="0"/>
          </a:p>
          <a:p>
            <a:pPr>
              <a:lnSpc>
                <a:spcPct val="90000"/>
              </a:lnSpc>
            </a:pPr>
            <a:r>
              <a:rPr lang="en-US" sz="1600" dirty="0"/>
              <a:t>IUs are critical in the budget process. </a:t>
            </a:r>
          </a:p>
          <a:p>
            <a:pPr>
              <a:lnSpc>
                <a:spcPct val="90000"/>
              </a:lnSpc>
            </a:pPr>
            <a:r>
              <a:rPr lang="en-US" sz="1600" dirty="0"/>
              <a:t>Every department head of an academic unit should understand how courses are credited.</a:t>
            </a:r>
          </a:p>
          <a:p>
            <a:pPr>
              <a:lnSpc>
                <a:spcPct val="90000"/>
              </a:lnSpc>
            </a:pPr>
            <a:r>
              <a:rPr lang="en-US" sz="1600" dirty="0"/>
              <a:t>There is a detailed FAQ page that describes how we come up with these numbers in</a:t>
            </a:r>
          </a:p>
          <a:p>
            <a:pPr>
              <a:lnSpc>
                <a:spcPct val="90000"/>
              </a:lnSpc>
            </a:pPr>
            <a:r>
              <a:rPr lang="en-US" sz="1600" dirty="0"/>
              <a:t>Various cases, e.g. crosslisted courses, multi-section courses, course sections with multiple instructors. </a:t>
            </a:r>
          </a:p>
          <a:p>
            <a:pPr>
              <a:lnSpc>
                <a:spcPct val="90000"/>
              </a:lnSpc>
            </a:pPr>
            <a:endParaRPr lang="en-US" sz="1600" dirty="0"/>
          </a:p>
          <a:p>
            <a:pPr>
              <a:lnSpc>
                <a:spcPct val="90000"/>
              </a:lnSpc>
            </a:pPr>
            <a:endParaRPr lang="en-US" sz="16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36F9A6-A2A2-473F-9FB9-E2D5539E9B8E}" type="slidenum">
              <a:rPr lang="en-US"/>
              <a:pPr/>
              <a:t>11</a:t>
            </a:fld>
            <a:endParaRPr lang="en-US"/>
          </a:p>
        </p:txBody>
      </p:sp>
      <p:sp>
        <p:nvSpPr>
          <p:cNvPr id="587778" name="Rectangle 2"/>
          <p:cNvSpPr>
            <a:spLocks noGrp="1" noRot="1" noChangeAspect="1" noChangeArrowheads="1" noTextEdit="1"/>
          </p:cNvSpPr>
          <p:nvPr>
            <p:ph type="sldImg"/>
          </p:nvPr>
        </p:nvSpPr>
        <p:spPr>
          <a:ln/>
        </p:spPr>
      </p:sp>
      <p:sp>
        <p:nvSpPr>
          <p:cNvPr id="587779" name="Rectangle 3"/>
          <p:cNvSpPr>
            <a:spLocks noGrp="1" noChangeArrowheads="1"/>
          </p:cNvSpPr>
          <p:nvPr>
            <p:ph type="body" idx="1"/>
          </p:nvPr>
        </p:nvSpPr>
        <p:spPr/>
        <p:txBody>
          <a:bodyPr/>
          <a:lstStyle/>
          <a:p>
            <a:endParaRPr lang="en-US" sz="1600" dirty="0"/>
          </a:p>
          <a:p>
            <a:r>
              <a:rPr lang="en-US" dirty="0"/>
              <a:t>This example shows you how to use the Subtotal function in Excel – open data in excel, highlight the database and use Data/Subtotals to create a table with subtotals of IUs by instructor</a:t>
            </a:r>
          </a:p>
          <a:p>
            <a:r>
              <a:rPr lang="en-US" dirty="0"/>
              <a:t>Note: the data must be sorted by instructor to do this properly.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E5BDC7-5A84-45DA-BBF7-9349681030B4}" type="slidenum">
              <a:rPr lang="en-US"/>
              <a:pPr/>
              <a:t>12</a:t>
            </a:fld>
            <a:endParaRPr lang="en-US"/>
          </a:p>
        </p:txBody>
      </p:sp>
      <p:sp>
        <p:nvSpPr>
          <p:cNvPr id="519170" name="Rectangle 2"/>
          <p:cNvSpPr>
            <a:spLocks noGrp="1" noRot="1" noChangeAspect="1" noChangeArrowheads="1" noTextEdit="1"/>
          </p:cNvSpPr>
          <p:nvPr>
            <p:ph type="sldImg"/>
          </p:nvPr>
        </p:nvSpPr>
        <p:spPr>
          <a:ln/>
        </p:spPr>
      </p:sp>
      <p:sp>
        <p:nvSpPr>
          <p:cNvPr id="519171" name="Rectangle 3"/>
          <p:cNvSpPr>
            <a:spLocks noGrp="1" noChangeArrowheads="1"/>
          </p:cNvSpPr>
          <p:nvPr>
            <p:ph type="body" idx="1"/>
          </p:nvPr>
        </p:nvSpPr>
        <p:spPr/>
        <p:txBody>
          <a:bodyPr/>
          <a:lstStyle/>
          <a:p>
            <a:r>
              <a:rPr lang="en-US" sz="2000"/>
              <a:t>This is report #12 or 13</a:t>
            </a:r>
          </a:p>
          <a:p>
            <a:r>
              <a:rPr lang="en-US" sz="2000"/>
              <a: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60E061-68B5-4254-A10C-EBCA31D50C2F}" type="slidenum">
              <a:rPr lang="en-US"/>
              <a:pPr/>
              <a:t>13</a:t>
            </a:fld>
            <a:endParaRPr lang="en-US"/>
          </a:p>
        </p:txBody>
      </p:sp>
      <p:sp>
        <p:nvSpPr>
          <p:cNvPr id="495618" name="Rectangle 2"/>
          <p:cNvSpPr>
            <a:spLocks noGrp="1" noRot="1" noChangeAspect="1" noChangeArrowheads="1" noTextEdit="1"/>
          </p:cNvSpPr>
          <p:nvPr>
            <p:ph type="sldImg"/>
          </p:nvPr>
        </p:nvSpPr>
        <p:spPr>
          <a:ln/>
        </p:spPr>
      </p:sp>
      <p:sp>
        <p:nvSpPr>
          <p:cNvPr id="495619" name="Rectangle 3"/>
          <p:cNvSpPr>
            <a:spLocks noGrp="1" noChangeArrowheads="1"/>
          </p:cNvSpPr>
          <p:nvPr>
            <p:ph type="body" idx="1"/>
          </p:nvPr>
        </p:nvSpPr>
        <p:spPr/>
        <p:txBody>
          <a:bodyPr/>
          <a:lstStyle/>
          <a:p>
            <a:r>
              <a:rPr lang="en-US" sz="1600"/>
              <a:t>Only need to type a few letters of the last name into the name field.</a:t>
            </a:r>
          </a:p>
          <a:p>
            <a:r>
              <a:rPr lang="en-US" sz="1600"/>
              <a:t>Select from list, see several courses taught and most recent employee group</a:t>
            </a:r>
          </a:p>
          <a:p>
            <a:endParaRPr lang="en-US" sz="1600"/>
          </a:p>
          <a:p>
            <a:r>
              <a:rPr lang="en-US" sz="1600"/>
              <a:t>Point out difference between P&amp;T version &amp; table version – buttons for more info.</a:t>
            </a:r>
          </a:p>
          <a:p>
            <a:endParaRPr lang="en-US" sz="1600"/>
          </a:p>
          <a:p>
            <a:r>
              <a:rPr lang="en-US" sz="2400"/>
              <a:t> </a:t>
            </a:r>
          </a:p>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ECFA93-3A5C-4312-80D6-365366D0797F}" type="slidenum">
              <a:rPr lang="en-US"/>
              <a:pPr/>
              <a:t>14</a:t>
            </a:fld>
            <a:endParaRPr lang="en-US"/>
          </a:p>
        </p:txBody>
      </p:sp>
      <p:sp>
        <p:nvSpPr>
          <p:cNvPr id="493570" name="Rectangle 2"/>
          <p:cNvSpPr>
            <a:spLocks noGrp="1" noRot="1" noChangeAspect="1" noChangeArrowheads="1" noTextEdit="1"/>
          </p:cNvSpPr>
          <p:nvPr>
            <p:ph type="sldImg"/>
          </p:nvPr>
        </p:nvSpPr>
        <p:spPr>
          <a:ln/>
        </p:spPr>
      </p:sp>
      <p:sp>
        <p:nvSpPr>
          <p:cNvPr id="493571" name="Rectangle 3"/>
          <p:cNvSpPr>
            <a:spLocks noGrp="1" noChangeArrowheads="1"/>
          </p:cNvSpPr>
          <p:nvPr>
            <p:ph type="body" idx="1"/>
          </p:nvPr>
        </p:nvSpPr>
        <p:spPr/>
        <p:txBody>
          <a:bodyPr/>
          <a:lstStyle/>
          <a:p>
            <a:endParaRPr lang="en-US" sz="2000" b="1"/>
          </a:p>
          <a:p>
            <a:endParaRPr lang="en-US" sz="2000"/>
          </a:p>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676C0A-7EAC-4735-BCF5-6F50E3F725BA}" type="slidenum">
              <a:rPr lang="en-US"/>
              <a:pPr/>
              <a:t>15</a:t>
            </a:fld>
            <a:endParaRPr lang="en-US"/>
          </a:p>
        </p:txBody>
      </p:sp>
      <p:sp>
        <p:nvSpPr>
          <p:cNvPr id="603138" name="Rectangle 2"/>
          <p:cNvSpPr>
            <a:spLocks noGrp="1" noRot="1" noChangeAspect="1" noChangeArrowheads="1" noTextEdit="1"/>
          </p:cNvSpPr>
          <p:nvPr>
            <p:ph type="sldImg"/>
          </p:nvPr>
        </p:nvSpPr>
        <p:spPr>
          <a:ln/>
        </p:spPr>
      </p:sp>
      <p:sp>
        <p:nvSpPr>
          <p:cNvPr id="603139" name="Rectangle 3"/>
          <p:cNvSpPr>
            <a:spLocks noGrp="1" noChangeArrowheads="1"/>
          </p:cNvSpPr>
          <p:nvPr>
            <p:ph type="body" idx="1"/>
          </p:nvPr>
        </p:nvSpPr>
        <p:spPr/>
        <p:txBody>
          <a:bodyPr/>
          <a:lstStyle/>
          <a:p>
            <a:r>
              <a:rPr lang="en-US" sz="1600" b="1"/>
              <a:t>Purpose of the report: to clean up the course catalog and not mislead students</a:t>
            </a:r>
          </a:p>
          <a:p>
            <a:r>
              <a:rPr lang="en-US" sz="1600"/>
              <a:t>The Provost office and the deans will ask units to respond to each course shown on this report.</a:t>
            </a:r>
          </a:p>
          <a:p>
            <a:r>
              <a:rPr lang="en-US" sz="1600"/>
              <a:t>Issues: this report counts on-campus, academic year offerings only </a:t>
            </a:r>
          </a:p>
          <a:p>
            <a:r>
              <a:rPr lang="en-US" sz="1600"/>
              <a:t>     Summer and off-campus and online offerings are excluded – this will likely change next round</a:t>
            </a:r>
          </a:p>
          <a:p>
            <a:r>
              <a:rPr lang="en-US" sz="1600"/>
              <a:t>Some courses have permanent exclusions. </a:t>
            </a:r>
          </a:p>
          <a:p>
            <a:r>
              <a:rPr lang="en-US" sz="1600"/>
              <a:t>This has big implications for the global campus and other online programs.     </a:t>
            </a:r>
          </a:p>
          <a:p>
            <a:r>
              <a:rPr lang="en-US" sz="1600"/>
              <a:t>Good example to look at : Anthropology, which has all three types of violations.</a:t>
            </a:r>
          </a:p>
          <a:p>
            <a:r>
              <a:rPr lang="en-US" sz="1600"/>
              <a:t>Enrollment warning: course was offered only once, so we do not have two offerings to average the enrollments.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D02AEE-243E-4EDD-9394-4D185D2B5702}" type="slidenum">
              <a:rPr lang="en-US"/>
              <a:pPr/>
              <a:t>16</a:t>
            </a:fld>
            <a:endParaRPr lang="en-US"/>
          </a:p>
        </p:txBody>
      </p:sp>
      <p:sp>
        <p:nvSpPr>
          <p:cNvPr id="605186" name="Rectangle 2"/>
          <p:cNvSpPr>
            <a:spLocks noGrp="1" noRot="1" noChangeAspect="1" noChangeArrowheads="1" noTextEdit="1"/>
          </p:cNvSpPr>
          <p:nvPr>
            <p:ph type="sldImg"/>
          </p:nvPr>
        </p:nvSpPr>
        <p:spPr>
          <a:ln/>
        </p:spPr>
      </p:sp>
      <p:sp>
        <p:nvSpPr>
          <p:cNvPr id="605187" name="Rectangle 3"/>
          <p:cNvSpPr>
            <a:spLocks noGrp="1" noChangeArrowheads="1"/>
          </p:cNvSpPr>
          <p:nvPr>
            <p:ph type="body" idx="1"/>
          </p:nvPr>
        </p:nvSpPr>
        <p:spPr/>
        <p:txBody>
          <a:bodyPr/>
          <a:lstStyle/>
          <a:p>
            <a:r>
              <a:rPr lang="en-US" sz="2000"/>
              <a:t>Only a crosslisted dept can get credit for offering.   </a:t>
            </a:r>
          </a:p>
          <a:p>
            <a:endParaRPr lang="en-US" sz="2000"/>
          </a:p>
          <a:p>
            <a:endParaRPr lang="en-US" sz="2000"/>
          </a:p>
          <a:p>
            <a:r>
              <a:rPr lang="en-US" sz="2000"/>
              <a:t>This is where you mark who gets credit for offering a course. </a:t>
            </a:r>
          </a:p>
          <a:p>
            <a:endParaRPr lang="en-US" sz="2000"/>
          </a:p>
          <a:p>
            <a:r>
              <a:rPr lang="en-US" sz="2000"/>
              <a:t>Show them the SIL, the missing data, the crosslist assignment.</a:t>
            </a:r>
          </a:p>
          <a:p>
            <a:r>
              <a:rPr lang="en-US" sz="2000"/>
              <a:t>Missing= zero or missing contact hours, missing instructor.</a:t>
            </a:r>
          </a:p>
          <a:p>
            <a:r>
              <a:rPr lang="en-US" sz="2000"/>
              <a:t>Notice the class rosters available at the bottom for authorized persons.</a:t>
            </a:r>
          </a:p>
          <a:p>
            <a:endParaRPr lang="en-US" sz="2000"/>
          </a:p>
          <a:p>
            <a:endParaRPr lang="en-US" sz="2000"/>
          </a:p>
          <a:p>
            <a:endParaRPr lang="en-US" sz="2000"/>
          </a:p>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582B2B-9B55-4E99-ABC4-322DF30AD415}" type="slidenum">
              <a:rPr lang="en-US"/>
              <a:pPr/>
              <a:t>17</a:t>
            </a:fld>
            <a:endParaRPr lang="en-US"/>
          </a:p>
        </p:txBody>
      </p:sp>
      <p:sp>
        <p:nvSpPr>
          <p:cNvPr id="607234" name="Rectangle 2"/>
          <p:cNvSpPr>
            <a:spLocks noGrp="1" noRot="1" noChangeAspect="1" noChangeArrowheads="1" noTextEdit="1"/>
          </p:cNvSpPr>
          <p:nvPr>
            <p:ph type="sldImg"/>
          </p:nvPr>
        </p:nvSpPr>
        <p:spPr>
          <a:ln/>
        </p:spPr>
      </p:sp>
      <p:sp>
        <p:nvSpPr>
          <p:cNvPr id="607235" name="Rectangle 3"/>
          <p:cNvSpPr>
            <a:spLocks noGrp="1" noChangeArrowheads="1"/>
          </p:cNvSpPr>
          <p:nvPr>
            <p:ph type="body" idx="1"/>
          </p:nvPr>
        </p:nvSpPr>
        <p:spPr/>
        <p:txBody>
          <a:bodyPr/>
          <a:lstStyle/>
          <a:p>
            <a:r>
              <a:rPr lang="en-US" sz="2000"/>
              <a:t>ARS is available from our home page, dept heads can get in and look.</a:t>
            </a:r>
          </a:p>
          <a:p>
            <a:endParaRPr lang="en-US" sz="2000"/>
          </a:p>
          <a:p>
            <a:r>
              <a:rPr lang="en-US" sz="2000"/>
              <a:t>Unpaid instructors should be rare – we call them courtesy.  We never allow a TA to be unpaid. </a:t>
            </a:r>
          </a:p>
          <a:p>
            <a:r>
              <a:rPr lang="en-US" sz="2000"/>
              <a:t>(would violate our union contract)</a:t>
            </a:r>
          </a:p>
          <a:p>
            <a:endParaRPr lang="en-US"/>
          </a:p>
          <a:p>
            <a:r>
              <a:rPr lang="en-US"/>
              <a:t>Note: informal exchanges, such as “I’ll buy your dept a copier, you assign your faculty member to teach my course” don’t work – only the dept paying the instructor can get credit for paying for the section, so you’ve lost out.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EAB8AA-1BD7-4909-AD77-981D7F9334EF}" type="slidenum">
              <a:rPr lang="en-US"/>
              <a:pPr/>
              <a:t>18</a:t>
            </a:fld>
            <a:endParaRPr lang="en-US"/>
          </a:p>
        </p:txBody>
      </p:sp>
      <p:sp>
        <p:nvSpPr>
          <p:cNvPr id="489474" name="Rectangle 2"/>
          <p:cNvSpPr>
            <a:spLocks noGrp="1" noRot="1" noChangeAspect="1" noChangeArrowheads="1" noTextEdit="1"/>
          </p:cNvSpPr>
          <p:nvPr>
            <p:ph type="sldImg"/>
          </p:nvPr>
        </p:nvSpPr>
        <p:spPr>
          <a:ln/>
        </p:spPr>
      </p:sp>
      <p:sp>
        <p:nvSpPr>
          <p:cNvPr id="489475" name="Rectangle 3"/>
          <p:cNvSpPr>
            <a:spLocks noGrp="1" noChangeArrowheads="1"/>
          </p:cNvSpPr>
          <p:nvPr>
            <p:ph type="body" idx="1"/>
          </p:nvPr>
        </p:nvSpPr>
        <p:spPr/>
        <p:txBody>
          <a:bodyPr/>
          <a:lstStyle/>
          <a:p>
            <a:r>
              <a:rPr lang="en-US" sz="2000"/>
              <a:t>The "gold standard"  devised by a team of top-notch faculty</a:t>
            </a:r>
          </a:p>
          <a:p>
            <a:r>
              <a:rPr lang="en-US" sz="2000"/>
              <a:t>Exhaustive list of items from dozens of data sources </a:t>
            </a:r>
          </a:p>
          <a:p>
            <a:endParaRPr lang="en-US" sz="2000"/>
          </a:p>
          <a:p>
            <a:r>
              <a:rPr lang="en-US" sz="2000"/>
              <a:t>_____ handout shows a sample standard report.</a:t>
            </a:r>
          </a:p>
          <a:p>
            <a:endParaRPr lang="en-US" sz="2000"/>
          </a:p>
          <a:p>
            <a:endParaRPr lang="en-US" sz="2000"/>
          </a:p>
          <a:p>
            <a:endParaRPr lang="en-US" sz="20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EAB8AA-1BD7-4909-AD77-981D7F9334EF}" type="slidenum">
              <a:rPr lang="en-US"/>
              <a:pPr/>
              <a:t>19</a:t>
            </a:fld>
            <a:endParaRPr lang="en-US"/>
          </a:p>
        </p:txBody>
      </p:sp>
      <p:sp>
        <p:nvSpPr>
          <p:cNvPr id="489474" name="Rectangle 2"/>
          <p:cNvSpPr>
            <a:spLocks noGrp="1" noRot="1" noChangeAspect="1" noChangeArrowheads="1" noTextEdit="1"/>
          </p:cNvSpPr>
          <p:nvPr>
            <p:ph type="sldImg"/>
          </p:nvPr>
        </p:nvSpPr>
        <p:spPr>
          <a:ln/>
        </p:spPr>
      </p:sp>
      <p:sp>
        <p:nvSpPr>
          <p:cNvPr id="489475" name="Rectangle 3"/>
          <p:cNvSpPr>
            <a:spLocks noGrp="1" noChangeArrowheads="1"/>
          </p:cNvSpPr>
          <p:nvPr>
            <p:ph type="body" idx="1"/>
          </p:nvPr>
        </p:nvSpPr>
        <p:spPr/>
        <p:txBody>
          <a:bodyPr/>
          <a:lstStyle/>
          <a:p>
            <a:r>
              <a:rPr lang="en-US" sz="2000" dirty="0" smtClean="0"/>
              <a:t>Also upgraded</a:t>
            </a:r>
            <a:r>
              <a:rPr lang="en-US" sz="2000" baseline="0" dirty="0" smtClean="0"/>
              <a:t> the engine underneath the Campus Profile.</a:t>
            </a:r>
            <a:endParaRPr lang="en-US" sz="20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5175FD-5801-4C28-B02B-10DAFA9BECC5}" type="slidenum">
              <a:rPr lang="en-US"/>
              <a:pPr/>
              <a:t>2</a:t>
            </a:fld>
            <a:endParaRPr lang="en-US"/>
          </a:p>
        </p:txBody>
      </p:sp>
      <p:sp>
        <p:nvSpPr>
          <p:cNvPr id="503810" name="Rectangle 2"/>
          <p:cNvSpPr>
            <a:spLocks noGrp="1" noRot="1" noChangeAspect="1" noChangeArrowheads="1" noTextEdit="1"/>
          </p:cNvSpPr>
          <p:nvPr>
            <p:ph type="sldImg"/>
          </p:nvPr>
        </p:nvSpPr>
        <p:spPr>
          <a:ln/>
        </p:spPr>
      </p:sp>
      <p:sp>
        <p:nvSpPr>
          <p:cNvPr id="503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345BB0-C1EC-4CC9-BCA3-2E146D585C7D}" type="slidenum">
              <a:rPr lang="en-US"/>
              <a:pPr/>
              <a:t>20</a:t>
            </a:fld>
            <a:endParaRPr lang="en-US"/>
          </a:p>
        </p:txBody>
      </p:sp>
      <p:sp>
        <p:nvSpPr>
          <p:cNvPr id="488450" name="Rectangle 2"/>
          <p:cNvSpPr>
            <a:spLocks noGrp="1" noRot="1" noChangeAspect="1" noChangeArrowheads="1" noTextEdit="1"/>
          </p:cNvSpPr>
          <p:nvPr>
            <p:ph type="sldImg"/>
          </p:nvPr>
        </p:nvSpPr>
        <p:spPr>
          <a:ln/>
        </p:spPr>
      </p:sp>
      <p:sp>
        <p:nvSpPr>
          <p:cNvPr id="488451" name="Rectangle 3"/>
          <p:cNvSpPr>
            <a:spLocks noGrp="1" noChangeArrowheads="1"/>
          </p:cNvSpPr>
          <p:nvPr>
            <p:ph type="body" idx="1"/>
          </p:nvPr>
        </p:nvSpPr>
        <p:spPr/>
        <p:txBody>
          <a:bodyPr/>
          <a:lstStyle/>
          <a:p>
            <a:r>
              <a:rPr lang="en-US" dirty="0"/>
              <a:t>Please navigate to the Profile page.  Let’s talk about the three kinds of reports.</a:t>
            </a:r>
          </a:p>
          <a:p>
            <a:endParaRPr lang="en-US" dirty="0"/>
          </a:p>
          <a:p>
            <a:r>
              <a:rPr lang="en-US" dirty="0"/>
              <a:t>Standard: the most commonly used items, broad representation across many areas of data</a:t>
            </a:r>
            <a:r>
              <a:rPr lang="en-US" dirty="0" smtClean="0"/>
              <a:t>.</a:t>
            </a:r>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E1062E-CECD-41B9-BFD1-4B382B90D23B}" type="slidenum">
              <a:rPr lang="en-US"/>
              <a:pPr/>
              <a:t>21</a:t>
            </a:fld>
            <a:endParaRPr lang="en-US"/>
          </a:p>
        </p:txBody>
      </p:sp>
      <p:sp>
        <p:nvSpPr>
          <p:cNvPr id="599042" name="Rectangle 2"/>
          <p:cNvSpPr>
            <a:spLocks noGrp="1" noRot="1" noChangeAspect="1" noChangeArrowheads="1" noTextEdit="1"/>
          </p:cNvSpPr>
          <p:nvPr>
            <p:ph type="sldImg"/>
          </p:nvPr>
        </p:nvSpPr>
        <p:spPr>
          <a:ln/>
        </p:spPr>
      </p:sp>
      <p:sp>
        <p:nvSpPr>
          <p:cNvPr id="599043" name="Rectangle 3"/>
          <p:cNvSpPr>
            <a:spLocks noGrp="1" noChangeArrowheads="1"/>
          </p:cNvSpPr>
          <p:nvPr>
            <p:ph type="body" idx="1"/>
          </p:nvPr>
        </p:nvSpPr>
        <p:spPr/>
        <p:txBody>
          <a:bodyPr/>
          <a:lstStyle/>
          <a:p>
            <a:endParaRPr lang="en-US"/>
          </a:p>
          <a:p>
            <a:r>
              <a:rPr lang="en-US"/>
              <a:t>Strategic: the metrics specifically mentioned in the campus strategic plan or in college-level strategic plans</a:t>
            </a:r>
          </a:p>
          <a:p>
            <a:endParaRPr lang="en-US"/>
          </a:p>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FD23E6-5D52-4C1E-8159-0B047CF35E06}" type="slidenum">
              <a:rPr lang="en-US"/>
              <a:pPr/>
              <a:t>22</a:t>
            </a:fld>
            <a:endParaRPr lang="en-US"/>
          </a:p>
        </p:txBody>
      </p:sp>
      <p:sp>
        <p:nvSpPr>
          <p:cNvPr id="601090" name="Rectangle 2"/>
          <p:cNvSpPr>
            <a:spLocks noGrp="1" noRot="1" noChangeAspect="1" noChangeArrowheads="1" noTextEdit="1"/>
          </p:cNvSpPr>
          <p:nvPr>
            <p:ph type="sldImg"/>
          </p:nvPr>
        </p:nvSpPr>
        <p:spPr>
          <a:ln/>
        </p:spPr>
      </p:sp>
      <p:sp>
        <p:nvSpPr>
          <p:cNvPr id="601091" name="Rectangle 3"/>
          <p:cNvSpPr>
            <a:spLocks noGrp="1" noChangeArrowheads="1"/>
          </p:cNvSpPr>
          <p:nvPr>
            <p:ph type="body" idx="1"/>
          </p:nvPr>
        </p:nvSpPr>
        <p:spPr/>
        <p:txBody>
          <a:bodyPr/>
          <a:lstStyle/>
          <a:p>
            <a:r>
              <a:rPr lang="en-US"/>
              <a:t>Standard: the most commonly used items, broad representation across many areas of data.</a:t>
            </a:r>
          </a:p>
          <a:p>
            <a:endParaRPr lang="en-US"/>
          </a:p>
          <a:p>
            <a:r>
              <a:rPr lang="en-US"/>
              <a:t>Strategic: the metrics specifically mentioned in the campus strategic plan or in college-level strategic plans</a:t>
            </a:r>
          </a:p>
          <a:p>
            <a:endParaRPr lang="en-US"/>
          </a:p>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336A46-60C2-4841-A8F4-95F2F749068C}" type="slidenum">
              <a:rPr lang="en-US"/>
              <a:pPr/>
              <a:t>23</a:t>
            </a:fld>
            <a:endParaRPr lang="en-US"/>
          </a:p>
        </p:txBody>
      </p:sp>
      <p:sp>
        <p:nvSpPr>
          <p:cNvPr id="487426" name="Rectangle 2"/>
          <p:cNvSpPr>
            <a:spLocks noGrp="1" noRot="1" noChangeAspect="1" noChangeArrowheads="1" noTextEdit="1"/>
          </p:cNvSpPr>
          <p:nvPr>
            <p:ph type="sldImg"/>
          </p:nvPr>
        </p:nvSpPr>
        <p:spPr>
          <a:ln/>
        </p:spPr>
      </p:sp>
      <p:sp>
        <p:nvSpPr>
          <p:cNvPr id="487427" name="Rectangle 3"/>
          <p:cNvSpPr>
            <a:spLocks noGrp="1" noChangeArrowheads="1"/>
          </p:cNvSpPr>
          <p:nvPr>
            <p:ph type="body" idx="1"/>
          </p:nvPr>
        </p:nvSpPr>
        <p:spPr/>
        <p:txBody>
          <a:bodyPr/>
          <a:lstStyle/>
          <a:p>
            <a:endParaRPr lang="en-US" sz="2000"/>
          </a:p>
          <a:p>
            <a:r>
              <a:rPr lang="en-US" sz="2000"/>
              <a:t>Take a look at the two different ways of selecting a unit</a:t>
            </a:r>
          </a:p>
          <a:p>
            <a:endParaRPr lang="en-US" sz="2000"/>
          </a:p>
          <a:p>
            <a:r>
              <a:rPr lang="en-US" sz="2000"/>
              <a:t>Scroll through items, show years at top.</a:t>
            </a:r>
          </a:p>
          <a:p>
            <a:r>
              <a:rPr lang="en-US" sz="2000"/>
              <a:t>Show how to see glossaries</a:t>
            </a:r>
          </a:p>
          <a:p>
            <a:r>
              <a:rPr lang="en-US" sz="2000"/>
              <a:t>Note: College-specific strategic measures are entered by the colleges themselves each year.  </a:t>
            </a:r>
          </a:p>
          <a:p>
            <a:r>
              <a:rPr lang="en-US" sz="2000"/>
              <a:t>These items are not available for departments unless the college chooses to do the data entry by department – so far, none have done so.  </a:t>
            </a:r>
          </a:p>
          <a:p>
            <a:endParaRPr lang="en-US" sz="2000"/>
          </a:p>
          <a:p>
            <a:r>
              <a:rPr lang="en-US" sz="2000"/>
              <a:t>Note: Graphs are available for all units even if there are no college-specific metrics entered.  </a:t>
            </a:r>
          </a:p>
          <a:p>
            <a:endParaRPr lang="en-US" sz="2000"/>
          </a:p>
          <a:p>
            <a:endParaRPr lang="en-US" sz="2000"/>
          </a:p>
          <a:p>
            <a:endParaRPr lang="en-US" sz="2000"/>
          </a:p>
          <a:p>
            <a:endParaRPr lang="en-US" sz="2000"/>
          </a:p>
          <a:p>
            <a:endParaRPr lang="en-US" sz="2000"/>
          </a:p>
          <a:p>
            <a:endParaRPr lang="en-US" sz="2000"/>
          </a:p>
          <a:p>
            <a:endParaRPr lang="en-US" sz="2000"/>
          </a:p>
          <a:p>
            <a:endParaRPr lang="en-US" sz="2000"/>
          </a:p>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E25E3C-7E93-4635-913A-6A6918B719E6}" type="slidenum">
              <a:rPr lang="en-US"/>
              <a:pPr/>
              <a:t>24</a:t>
            </a:fld>
            <a:endParaRPr lang="en-US"/>
          </a:p>
        </p:txBody>
      </p:sp>
      <p:sp>
        <p:nvSpPr>
          <p:cNvPr id="486402" name="Rectangle 2"/>
          <p:cNvSpPr>
            <a:spLocks noGrp="1" noRot="1" noChangeAspect="1" noChangeArrowheads="1" noTextEdit="1"/>
          </p:cNvSpPr>
          <p:nvPr>
            <p:ph type="sldImg"/>
          </p:nvPr>
        </p:nvSpPr>
        <p:spPr>
          <a:ln/>
        </p:spPr>
      </p:sp>
      <p:sp>
        <p:nvSpPr>
          <p:cNvPr id="486403" name="Rectangle 3"/>
          <p:cNvSpPr>
            <a:spLocks noGrp="1" noChangeArrowheads="1"/>
          </p:cNvSpPr>
          <p:nvPr>
            <p:ph type="body" idx="1"/>
          </p:nvPr>
        </p:nvSpPr>
        <p:spPr/>
        <p:txBody>
          <a:bodyPr/>
          <a:lstStyle/>
          <a:p>
            <a:r>
              <a:rPr lang="en-US" sz="1600"/>
              <a:t>Unit choices: </a:t>
            </a:r>
          </a:p>
          <a:p>
            <a:pPr>
              <a:buFontTx/>
              <a:buChar char="•"/>
            </a:pPr>
            <a:r>
              <a:rPr lang="en-US" sz="1600"/>
              <a:t>All units</a:t>
            </a:r>
          </a:p>
          <a:p>
            <a:pPr>
              <a:buFontTx/>
              <a:buChar char="•"/>
            </a:pPr>
            <a:r>
              <a:rPr lang="en-US" sz="1600"/>
              <a:t>All academic colleges</a:t>
            </a:r>
          </a:p>
          <a:p>
            <a:pPr>
              <a:buFontTx/>
              <a:buChar char="•"/>
            </a:pPr>
            <a:r>
              <a:rPr lang="en-US" sz="1600"/>
              <a:t>Units with strategic indicators</a:t>
            </a:r>
          </a:p>
          <a:p>
            <a:pPr>
              <a:buFontTx/>
              <a:buChar char="•"/>
            </a:pPr>
            <a:r>
              <a:rPr lang="en-US" sz="1600"/>
              <a:t>Campus total</a:t>
            </a:r>
          </a:p>
          <a:p>
            <a:pPr>
              <a:buFontTx/>
              <a:buChar char="•"/>
            </a:pPr>
            <a:r>
              <a:rPr lang="en-US" sz="1600"/>
              <a:t>Academic units: colleges, schools, institutes reporting to the provost</a:t>
            </a:r>
          </a:p>
          <a:p>
            <a:endParaRPr lang="en-US" sz="1600"/>
          </a:p>
          <a:p>
            <a:r>
              <a:rPr lang="en-US" sz="1600"/>
              <a:t>Go through list of items in large groups. </a:t>
            </a:r>
          </a:p>
          <a:p>
            <a:r>
              <a:rPr lang="en-US" sz="1600"/>
              <a:t>All items: everything, even numerator/denominator for </a:t>
            </a:r>
          </a:p>
          <a:p>
            <a:r>
              <a:rPr lang="en-US" sz="1600"/>
              <a:t>“Standard items” : most commonly used ones.</a:t>
            </a:r>
          </a:p>
          <a:p>
            <a:r>
              <a:rPr lang="en-US" sz="1600"/>
              <a:t>“Strategic indicators”:  metrics measuring progress towards campus and college goals</a:t>
            </a:r>
          </a:p>
          <a:p>
            <a:r>
              <a:rPr lang="en-US" sz="1600"/>
              <a:t>“All items”: everything, includes all data underlying ratios and percentages. </a:t>
            </a:r>
          </a:p>
          <a:p>
            <a:endParaRPr lang="en-US" sz="16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D83BFE-4241-4F6A-8486-C8B505FE6E28}" type="slidenum">
              <a:rPr lang="en-US"/>
              <a:pPr/>
              <a:t>25</a:t>
            </a:fld>
            <a:endParaRPr lang="en-US"/>
          </a:p>
        </p:txBody>
      </p:sp>
      <p:sp>
        <p:nvSpPr>
          <p:cNvPr id="485378" name="Rectangle 2"/>
          <p:cNvSpPr>
            <a:spLocks noGrp="1" noRot="1" noChangeAspect="1" noChangeArrowheads="1" noTextEdit="1"/>
          </p:cNvSpPr>
          <p:nvPr>
            <p:ph type="sldImg"/>
          </p:nvPr>
        </p:nvSpPr>
        <p:spPr>
          <a:ln/>
        </p:spPr>
      </p:sp>
      <p:sp>
        <p:nvSpPr>
          <p:cNvPr id="485379" name="Rectangle 3"/>
          <p:cNvSpPr>
            <a:spLocks noGrp="1" noChangeArrowheads="1"/>
          </p:cNvSpPr>
          <p:nvPr>
            <p:ph type="body" idx="1"/>
          </p:nvPr>
        </p:nvSpPr>
        <p:spPr/>
        <p:txBody>
          <a:bodyPr/>
          <a:lstStyle/>
          <a:p>
            <a:r>
              <a:rPr lang="en-US" sz="2000"/>
              <a:t>One of the most useful aspects of the Profile is that it allows </a:t>
            </a:r>
          </a:p>
          <a:p>
            <a:r>
              <a:rPr lang="en-US" sz="2000"/>
              <a:t>you to look at trends over time.  </a:t>
            </a:r>
          </a:p>
          <a:p>
            <a:r>
              <a:rPr lang="en-US" sz="2000"/>
              <a:t>Graphing is the best way to do this.</a:t>
            </a:r>
          </a:p>
          <a:p>
            <a:endParaRPr lang="en-US" sz="2000"/>
          </a:p>
          <a:p>
            <a:r>
              <a:rPr lang="en-US" sz="2000"/>
              <a:t>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9CE66C-6294-4ABD-8673-B0E85E3387BB}" type="slidenum">
              <a:rPr lang="en-US"/>
              <a:pPr/>
              <a:t>26</a:t>
            </a:fld>
            <a:endParaRPr lang="en-US"/>
          </a:p>
        </p:txBody>
      </p:sp>
      <p:sp>
        <p:nvSpPr>
          <p:cNvPr id="525314" name="Rectangle 2"/>
          <p:cNvSpPr>
            <a:spLocks noGrp="1" noRot="1" noChangeAspect="1" noChangeArrowheads="1" noTextEdit="1"/>
          </p:cNvSpPr>
          <p:nvPr>
            <p:ph type="sldImg"/>
          </p:nvPr>
        </p:nvSpPr>
        <p:spPr>
          <a:ln/>
        </p:spPr>
      </p:sp>
      <p:sp>
        <p:nvSpPr>
          <p:cNvPr id="525315" name="Rectangle 3"/>
          <p:cNvSpPr>
            <a:spLocks noGrp="1" noChangeArrowheads="1"/>
          </p:cNvSpPr>
          <p:nvPr>
            <p:ph type="body" idx="1"/>
          </p:nvPr>
        </p:nvSpPr>
        <p:spPr/>
        <p:txBody>
          <a:bodyPr/>
          <a:lstStyle/>
          <a:p>
            <a:endParaRPr lang="en-US" sz="20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AFC7B1-AD8B-491C-BAB2-A9BD24EEF68F}" type="slidenum">
              <a:rPr lang="en-US"/>
              <a:pPr/>
              <a:t>27</a:t>
            </a:fld>
            <a:endParaRPr lang="en-US"/>
          </a:p>
        </p:txBody>
      </p:sp>
      <p:sp>
        <p:nvSpPr>
          <p:cNvPr id="617474" name="Rectangle 2"/>
          <p:cNvSpPr>
            <a:spLocks noGrp="1" noRot="1" noChangeAspect="1" noChangeArrowheads="1" noTextEdit="1"/>
          </p:cNvSpPr>
          <p:nvPr>
            <p:ph type="sldImg"/>
          </p:nvPr>
        </p:nvSpPr>
        <p:spPr>
          <a:ln/>
        </p:spPr>
      </p:sp>
      <p:sp>
        <p:nvSpPr>
          <p:cNvPr id="617475" name="Rectangle 3"/>
          <p:cNvSpPr>
            <a:spLocks noGrp="1" noChangeArrowheads="1"/>
          </p:cNvSpPr>
          <p:nvPr>
            <p:ph type="body" idx="1"/>
          </p:nvPr>
        </p:nvSpPr>
        <p:spPr/>
        <p:txBody>
          <a:bodyPr/>
          <a:lstStyle/>
          <a:p>
            <a:endParaRPr lang="en-US" sz="20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450406-F6E4-48E9-AD08-0012E6D58991}" type="slidenum">
              <a:rPr lang="en-US"/>
              <a:pPr/>
              <a:t>28</a:t>
            </a:fld>
            <a:endParaRPr lang="en-US"/>
          </a:p>
        </p:txBody>
      </p:sp>
      <p:sp>
        <p:nvSpPr>
          <p:cNvPr id="619522" name="Rectangle 2"/>
          <p:cNvSpPr>
            <a:spLocks noGrp="1" noRot="1" noChangeAspect="1" noChangeArrowheads="1" noTextEdit="1"/>
          </p:cNvSpPr>
          <p:nvPr>
            <p:ph type="sldImg"/>
          </p:nvPr>
        </p:nvSpPr>
        <p:spPr>
          <a:ln/>
        </p:spPr>
      </p:sp>
      <p:sp>
        <p:nvSpPr>
          <p:cNvPr id="619523" name="Rectangle 3"/>
          <p:cNvSpPr>
            <a:spLocks noGrp="1" noChangeArrowheads="1"/>
          </p:cNvSpPr>
          <p:nvPr>
            <p:ph type="body" idx="1"/>
          </p:nvPr>
        </p:nvSpPr>
        <p:spPr/>
        <p:txBody>
          <a:bodyPr/>
          <a:lstStyle/>
          <a:p>
            <a:endParaRPr lang="en-US" sz="20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00DDEF-A1C8-45E1-91E5-7C2E9AD7C247}" type="slidenum">
              <a:rPr lang="en-US"/>
              <a:pPr/>
              <a:t>29</a:t>
            </a:fld>
            <a:endParaRPr lang="en-US"/>
          </a:p>
        </p:txBody>
      </p:sp>
      <p:sp>
        <p:nvSpPr>
          <p:cNvPr id="614402" name="Rectangle 2"/>
          <p:cNvSpPr>
            <a:spLocks noGrp="1" noRot="1" noChangeAspect="1" noChangeArrowheads="1" noTextEdit="1"/>
          </p:cNvSpPr>
          <p:nvPr>
            <p:ph type="sldImg"/>
          </p:nvPr>
        </p:nvSpPr>
        <p:spPr>
          <a:ln/>
        </p:spPr>
      </p:sp>
      <p:sp>
        <p:nvSpPr>
          <p:cNvPr id="614403" name="Rectangle 3"/>
          <p:cNvSpPr>
            <a:spLocks noGrp="1" noChangeArrowheads="1"/>
          </p:cNvSpPr>
          <p:nvPr>
            <p:ph type="body" idx="1"/>
          </p:nvPr>
        </p:nvSpPr>
        <p:spPr/>
        <p:txBody>
          <a:bodyPr/>
          <a:lstStyle/>
          <a:p>
            <a:r>
              <a:rPr lang="en-US" sz="1400"/>
              <a:t>Open up the site, look at summary report.</a:t>
            </a:r>
          </a:p>
          <a:p>
            <a:endParaRPr lang="en-US" sz="1400"/>
          </a:p>
          <a:p>
            <a:r>
              <a:rPr lang="en-US" sz="1400"/>
              <a:t>If you have access, find your unit, click on the department.</a:t>
            </a:r>
          </a:p>
          <a:p>
            <a:r>
              <a:rPr lang="en-US" sz="1400"/>
              <a:t>Note: undergrads are in the system from Fall, 2003.</a:t>
            </a:r>
          </a:p>
          <a:p>
            <a:endParaRPr lang="en-US" sz="1400"/>
          </a:p>
          <a:p>
            <a:r>
              <a:rPr lang="en-US" sz="1400"/>
              <a:t>Tuition.. Was created to allow units to monitor their tuition waiver costs &amp; tuition revenues. </a:t>
            </a:r>
            <a:r>
              <a:rPr lang="en-US" sz="1400">
                <a:latin typeface="Arial" charset="0"/>
              </a:rPr>
              <a:t>Tuition revenue is a growing part of most units’ resources.   At the same time, waivers are growing and cutting into the tuition revenue.</a:t>
            </a:r>
          </a:p>
          <a:p>
            <a:endParaRPr lang="en-US" sz="14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62CF90-6013-41F3-8B59-65F62B7A407B}" type="slidenum">
              <a:rPr lang="en-US"/>
              <a:pPr/>
              <a:t>3</a:t>
            </a:fld>
            <a:endParaRPr lang="en-US"/>
          </a:p>
        </p:txBody>
      </p:sp>
      <p:sp>
        <p:nvSpPr>
          <p:cNvPr id="477186" name="Rectangle 2"/>
          <p:cNvSpPr>
            <a:spLocks noGrp="1" noRot="1" noChangeAspect="1" noChangeArrowheads="1" noTextEdit="1"/>
          </p:cNvSpPr>
          <p:nvPr>
            <p:ph type="sldImg"/>
          </p:nvPr>
        </p:nvSpPr>
        <p:spPr>
          <a:ln/>
        </p:spPr>
      </p:sp>
      <p:sp>
        <p:nvSpPr>
          <p:cNvPr id="477187" name="Rectangle 3"/>
          <p:cNvSpPr>
            <a:spLocks noGrp="1" noChangeArrowheads="1"/>
          </p:cNvSpPr>
          <p:nvPr>
            <p:ph type="body" idx="1"/>
          </p:nvPr>
        </p:nvSpPr>
        <p:spPr>
          <a:xfrm>
            <a:off x="531813" y="4403725"/>
            <a:ext cx="5921375" cy="4170363"/>
          </a:xfrm>
        </p:spPr>
        <p:txBody>
          <a:bodyPr/>
          <a:lstStyle/>
          <a:p>
            <a:r>
              <a:rPr lang="en-US" sz="1400">
                <a:latin typeface="Arial" charset="0"/>
              </a:rPr>
              <a:t>To better manage your unit</a:t>
            </a:r>
          </a:p>
          <a:p>
            <a:pPr lvl="1"/>
            <a:r>
              <a:rPr lang="en-US" sz="1400">
                <a:latin typeface="Arial" charset="0"/>
              </a:rPr>
              <a:t>Carol: see trends, compare performance with other departments</a:t>
            </a:r>
          </a:p>
          <a:p>
            <a:pPr lvl="1"/>
            <a:r>
              <a:rPr lang="en-US" sz="1400">
                <a:latin typeface="Arial" charset="0"/>
              </a:rPr>
              <a:t>e.g. one dept head noticed that another dept was much more successful at recruiting grad students, talked to them to get ideas. </a:t>
            </a:r>
          </a:p>
          <a:p>
            <a:pPr lvl="1"/>
            <a:endParaRPr lang="en-US" sz="1400">
              <a:latin typeface="Arial" charset="0"/>
            </a:endParaRPr>
          </a:p>
          <a:p>
            <a:r>
              <a:rPr lang="en-US" sz="1400">
                <a:latin typeface="Arial" charset="0"/>
              </a:rPr>
              <a:t>To know what others know about you</a:t>
            </a:r>
          </a:p>
          <a:p>
            <a:pPr lvl="1"/>
            <a:r>
              <a:rPr lang="en-US" sz="1400">
                <a:latin typeface="Arial" charset="0"/>
              </a:rPr>
              <a:t>CBOC, your dean, your peer department heads</a:t>
            </a:r>
          </a:p>
          <a:p>
            <a:pPr lvl="1"/>
            <a:r>
              <a:rPr lang="en-US" sz="1400">
                <a:latin typeface="Arial" charset="0"/>
              </a:rPr>
              <a:t>ACT scores of your students</a:t>
            </a:r>
          </a:p>
          <a:p>
            <a:r>
              <a:rPr lang="en-US" sz="1400">
                <a:latin typeface="Arial" charset="0"/>
              </a:rPr>
              <a:t>To respond to inquiries </a:t>
            </a:r>
          </a:p>
          <a:p>
            <a:pPr lvl="1"/>
            <a:r>
              <a:rPr lang="en-US" sz="1400">
                <a:latin typeface="Arial" charset="0"/>
              </a:rPr>
              <a:t>From deans, agencies, donors, faculty/student recruits</a:t>
            </a:r>
          </a:p>
          <a:p>
            <a:pPr lvl="2"/>
            <a:r>
              <a:rPr lang="en-US" sz="1400">
                <a:latin typeface="Arial" charset="0"/>
              </a:rPr>
              <a:t>Many grant applications ask for campus demographics</a:t>
            </a:r>
          </a:p>
          <a:p>
            <a:pPr lvl="2"/>
            <a:r>
              <a:rPr lang="en-US" sz="1400">
                <a:latin typeface="Arial" charset="0"/>
              </a:rPr>
              <a:t>Alumni call with questions on number of students enrolled, average section size</a:t>
            </a:r>
          </a:p>
          <a:p>
            <a:pPr lvl="2"/>
            <a:r>
              <a:rPr lang="en-US" sz="1400">
                <a:latin typeface="Arial" charset="0"/>
              </a:rPr>
              <a:t>Newspapers want to know how many computer science degrees have been granted in the last five years</a:t>
            </a:r>
          </a:p>
          <a:p>
            <a:r>
              <a:rPr lang="en-US" sz="1400">
                <a:latin typeface="Arial" charset="0"/>
              </a:rPr>
              <a:t>To save your own time and staff time by not reinventing the wheel</a:t>
            </a:r>
          </a:p>
          <a:p>
            <a:pPr lvl="1"/>
            <a:r>
              <a:rPr lang="en-US" sz="1400">
                <a:latin typeface="Arial" charset="0"/>
              </a:rPr>
              <a:t>I get calls every year from frantic assistant professors who have been told to assemble a teaching history for P&amp;T</a:t>
            </a:r>
            <a:endParaRPr lang="en-US" sz="1400">
              <a:solidFill>
                <a:srgbClr val="FF0000"/>
              </a:solidFill>
              <a:latin typeface="Arial" charset="0"/>
            </a:endParaRPr>
          </a:p>
          <a:p>
            <a:r>
              <a:rPr lang="en-US" sz="1400"/>
              <a:t>Dean John Unsworth of GSLIS shared some graphs with me that he made several years ago when he first found the DMI web site.  He has consented to my showing some of the graphs that he built from the data on our web site.</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51B765-9537-4F74-BDE3-9B26CD7A823D}" type="slidenum">
              <a:rPr lang="en-US"/>
              <a:pPr/>
              <a:t>30</a:t>
            </a:fld>
            <a:endParaRPr lang="en-US"/>
          </a:p>
        </p:txBody>
      </p:sp>
      <p:sp>
        <p:nvSpPr>
          <p:cNvPr id="589826" name="Rectangle 2"/>
          <p:cNvSpPr>
            <a:spLocks noGrp="1" noRot="1" noChangeAspect="1" noChangeArrowheads="1" noTextEdit="1"/>
          </p:cNvSpPr>
          <p:nvPr>
            <p:ph type="sldImg"/>
          </p:nvPr>
        </p:nvSpPr>
        <p:spPr>
          <a:ln/>
        </p:spPr>
      </p:sp>
      <p:sp>
        <p:nvSpPr>
          <p:cNvPr id="589827" name="Rectangle 3"/>
          <p:cNvSpPr>
            <a:spLocks noGrp="1" noChangeArrowheads="1"/>
          </p:cNvSpPr>
          <p:nvPr>
            <p:ph type="body" idx="1"/>
          </p:nvPr>
        </p:nvSpPr>
        <p:spPr/>
        <p:txBody>
          <a:bodyPr/>
          <a:lstStyle/>
          <a:p>
            <a:endParaRPr lang="en-US" sz="20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AE15AA-487E-4FD1-B930-832CBF276E45}" type="slidenum">
              <a:rPr lang="en-US"/>
              <a:pPr/>
              <a:t>31</a:t>
            </a:fld>
            <a:endParaRPr lang="en-US"/>
          </a:p>
        </p:txBody>
      </p:sp>
      <p:sp>
        <p:nvSpPr>
          <p:cNvPr id="573442" name="Rectangle 2"/>
          <p:cNvSpPr>
            <a:spLocks noGrp="1" noRot="1" noChangeAspect="1" noChangeArrowheads="1" noTextEdit="1"/>
          </p:cNvSpPr>
          <p:nvPr>
            <p:ph type="sldImg"/>
          </p:nvPr>
        </p:nvSpPr>
        <p:spPr>
          <a:ln/>
        </p:spPr>
      </p:sp>
      <p:sp>
        <p:nvSpPr>
          <p:cNvPr id="573443" name="Rectangle 3"/>
          <p:cNvSpPr>
            <a:spLocks noGrp="1" noChangeArrowheads="1"/>
          </p:cNvSpPr>
          <p:nvPr>
            <p:ph type="body" idx="1"/>
          </p:nvPr>
        </p:nvSpPr>
        <p:spPr/>
        <p:txBody>
          <a:bodyPr/>
          <a:lstStyle/>
          <a:p>
            <a:r>
              <a:rPr lang="en-US" sz="2000"/>
              <a:t>Fall publication, uses last Fall salaries.</a:t>
            </a:r>
          </a:p>
          <a:p>
            <a:r>
              <a:rPr lang="en-US" sz="2000"/>
              <a:t>Last year’s college summary and a dept sample page should be in the packet. </a:t>
            </a:r>
          </a:p>
          <a:p>
            <a:r>
              <a:rPr lang="en-US" sz="2000"/>
              <a:t>Academic departments only.  AAU salary data is compiled by Planning &amp; Budgeting and</a:t>
            </a:r>
          </a:p>
          <a:p>
            <a:r>
              <a:rPr lang="en-US" sz="2000"/>
              <a:t>Uses only faculty who are full time.  </a:t>
            </a:r>
          </a:p>
          <a:p>
            <a:r>
              <a:rPr lang="en-US" sz="2000"/>
              <a:t>Using salaries by discipline is m</a:t>
            </a:r>
            <a:r>
              <a:rPr lang="en-US" sz="2800">
                <a:latin typeface="Arial" charset="0"/>
              </a:rPr>
              <a:t>ore appropriate than campus-wide averages which are biased by disciplines</a:t>
            </a:r>
          </a:p>
          <a:p>
            <a:endParaRPr lang="en-US" sz="20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5D6972-6897-4B9D-8B80-035376DA8BAC}" type="slidenum">
              <a:rPr lang="en-US"/>
              <a:pPr/>
              <a:t>32</a:t>
            </a:fld>
            <a:endParaRPr lang="en-US"/>
          </a:p>
        </p:txBody>
      </p:sp>
      <p:sp>
        <p:nvSpPr>
          <p:cNvPr id="575490" name="Rectangle 2"/>
          <p:cNvSpPr>
            <a:spLocks noGrp="1" noRot="1" noChangeAspect="1" noChangeArrowheads="1" noTextEdit="1"/>
          </p:cNvSpPr>
          <p:nvPr>
            <p:ph type="sldImg"/>
          </p:nvPr>
        </p:nvSpPr>
        <p:spPr>
          <a:ln/>
        </p:spPr>
      </p:sp>
      <p:sp>
        <p:nvSpPr>
          <p:cNvPr id="575491" name="Rectangle 3"/>
          <p:cNvSpPr>
            <a:spLocks noGrp="1" noChangeArrowheads="1"/>
          </p:cNvSpPr>
          <p:nvPr>
            <p:ph type="body" idx="1"/>
          </p:nvPr>
        </p:nvSpPr>
        <p:spPr/>
        <p:txBody>
          <a:bodyPr/>
          <a:lstStyle/>
          <a:p>
            <a:r>
              <a:rPr lang="en-US" sz="2000"/>
              <a:t>We run a regression analysis, with salary as the dependent variable and all of these as the independent variables. </a:t>
            </a:r>
          </a:p>
          <a:p>
            <a:endParaRPr lang="en-US" sz="2000"/>
          </a:p>
          <a:p>
            <a:r>
              <a:rPr lang="en-US" sz="2000"/>
              <a:t>If the race or gender factors are significant, that indicates an inappropriate bias.</a:t>
            </a:r>
          </a:p>
          <a:p>
            <a:endParaRPr lang="en-US" sz="2000"/>
          </a:p>
          <a:p>
            <a:r>
              <a:rPr lang="en-US" sz="2000"/>
              <a:t>We include most ongoing administrative appts in the salary calculation.</a:t>
            </a:r>
          </a:p>
          <a:p>
            <a:r>
              <a:rPr lang="en-US" sz="2000"/>
              <a:t>Deans and up are excluded.  </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6ECBDF-B80F-43C4-9BC6-0E1C0F5B0C34}" type="slidenum">
              <a:rPr lang="en-US"/>
              <a:pPr/>
              <a:t>33</a:t>
            </a:fld>
            <a:endParaRPr lang="en-US"/>
          </a:p>
        </p:txBody>
      </p:sp>
      <p:sp>
        <p:nvSpPr>
          <p:cNvPr id="579586" name="Rectangle 2"/>
          <p:cNvSpPr>
            <a:spLocks noGrp="1" noRot="1" noChangeAspect="1" noChangeArrowheads="1" noTextEdit="1"/>
          </p:cNvSpPr>
          <p:nvPr>
            <p:ph type="sldImg"/>
          </p:nvPr>
        </p:nvSpPr>
        <p:spPr>
          <a:ln/>
        </p:spPr>
      </p:sp>
      <p:sp>
        <p:nvSpPr>
          <p:cNvPr id="579587" name="Rectangle 3"/>
          <p:cNvSpPr>
            <a:spLocks noGrp="1" noChangeArrowheads="1"/>
          </p:cNvSpPr>
          <p:nvPr>
            <p:ph type="body" idx="1"/>
          </p:nvPr>
        </p:nvSpPr>
        <p:spPr/>
        <p:txBody>
          <a:bodyPr/>
          <a:lstStyle/>
          <a:p>
            <a:r>
              <a:rPr lang="en-US" sz="2000"/>
              <a:t>These reports are posted on our web site as they are done, generally every year but Banner has made it difficult.</a:t>
            </a:r>
          </a:p>
          <a:p>
            <a:r>
              <a:rPr lang="en-US" sz="2000"/>
              <a:t>We found many errors in the Banner data such as incorrect ranks or tenure status. </a:t>
            </a:r>
          </a:p>
          <a:p>
            <a:endParaRPr lang="en-US" sz="2000"/>
          </a:p>
          <a:p>
            <a:r>
              <a:rPr lang="en-US" sz="2000"/>
              <a:t>Even if there are no campus-wide signs of discrimination based on gender or race, there may be individuals whose salaries appear to be high or low compared to the salary predicted for them.  We distribute a list of faculty to deans and ask for explanations for outlyers.</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F70EF9-FEF8-47F1-945E-F655C2528D80}" type="slidenum">
              <a:rPr lang="en-US"/>
              <a:pPr/>
              <a:t>34</a:t>
            </a:fld>
            <a:endParaRPr lang="en-US"/>
          </a:p>
        </p:txBody>
      </p:sp>
      <p:sp>
        <p:nvSpPr>
          <p:cNvPr id="591874" name="Rectangle 2"/>
          <p:cNvSpPr>
            <a:spLocks noGrp="1" noRot="1" noChangeAspect="1" noChangeArrowheads="1" noTextEdit="1"/>
          </p:cNvSpPr>
          <p:nvPr>
            <p:ph type="sldImg"/>
          </p:nvPr>
        </p:nvSpPr>
        <p:spPr>
          <a:ln/>
        </p:spPr>
      </p:sp>
      <p:sp>
        <p:nvSpPr>
          <p:cNvPr id="591875" name="Rectangle 3"/>
          <p:cNvSpPr>
            <a:spLocks noGrp="1" noChangeArrowheads="1"/>
          </p:cNvSpPr>
          <p:nvPr>
            <p:ph type="body" idx="1"/>
          </p:nvPr>
        </p:nvSpPr>
        <p:spPr/>
        <p:txBody>
          <a:bodyPr/>
          <a:lstStyle/>
          <a:p>
            <a:r>
              <a:rPr lang="en-US" sz="2000"/>
              <a:t>Go there now if you have time. </a:t>
            </a:r>
          </a:p>
          <a:p>
            <a:r>
              <a:rPr lang="en-US" sz="2000"/>
              <a:t>Examples: pay from one dept for teaching in another, </a:t>
            </a:r>
          </a:p>
          <a:p>
            <a:r>
              <a:rPr lang="en-US" sz="2000"/>
              <a:t>Using federal grant money to pay for instruction,</a:t>
            </a:r>
          </a:p>
          <a:p>
            <a:r>
              <a:rPr lang="en-US" sz="2000"/>
              <a:t>Courtesy: No instructor given or no pay found for instructor.</a:t>
            </a:r>
          </a:p>
          <a:p>
            <a:endParaRPr lang="en-US" sz="2000"/>
          </a:p>
          <a:p>
            <a:endParaRPr lang="en-US" sz="2000"/>
          </a:p>
          <a:p>
            <a:endParaRPr lang="en-US" sz="2000"/>
          </a:p>
          <a:p>
            <a:endParaRPr lang="en-US" sz="20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B157C4-1428-47AC-9A4E-077EF82615A9}" type="slidenum">
              <a:rPr lang="en-US"/>
              <a:pPr/>
              <a:t>35</a:t>
            </a:fld>
            <a:endParaRPr lang="en-US"/>
          </a:p>
        </p:txBody>
      </p:sp>
      <p:sp>
        <p:nvSpPr>
          <p:cNvPr id="546818" name="Rectangle 2"/>
          <p:cNvSpPr>
            <a:spLocks noGrp="1" noRot="1" noChangeAspect="1" noChangeArrowheads="1" noTextEdit="1"/>
          </p:cNvSpPr>
          <p:nvPr>
            <p:ph type="sldImg"/>
          </p:nvPr>
        </p:nvSpPr>
        <p:spPr>
          <a:ln/>
        </p:spPr>
      </p:sp>
      <p:sp>
        <p:nvSpPr>
          <p:cNvPr id="546819" name="Rectangle 3"/>
          <p:cNvSpPr>
            <a:spLocks noGrp="1" noChangeArrowheads="1"/>
          </p:cNvSpPr>
          <p:nvPr>
            <p:ph type="body" idx="1"/>
          </p:nvPr>
        </p:nvSpPr>
        <p:spPr/>
        <p:txBody>
          <a:bodyPr/>
          <a:lstStyle/>
          <a:p>
            <a:r>
              <a:rPr lang="en-US" sz="2000"/>
              <a:t>IPEDs data are no longer being published by P&amp;B due to privacy concerns.  </a:t>
            </a:r>
          </a:p>
          <a:p>
            <a:endParaRPr lang="en-US" sz="20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B157C4-1428-47AC-9A4E-077EF82615A9}" type="slidenum">
              <a:rPr lang="en-US"/>
              <a:pPr/>
              <a:t>36</a:t>
            </a:fld>
            <a:endParaRPr lang="en-US"/>
          </a:p>
        </p:txBody>
      </p:sp>
      <p:sp>
        <p:nvSpPr>
          <p:cNvPr id="546818" name="Rectangle 2"/>
          <p:cNvSpPr>
            <a:spLocks noGrp="1" noRot="1" noChangeAspect="1" noChangeArrowheads="1" noTextEdit="1"/>
          </p:cNvSpPr>
          <p:nvPr>
            <p:ph type="sldImg"/>
          </p:nvPr>
        </p:nvSpPr>
        <p:spPr>
          <a:ln/>
        </p:spPr>
      </p:sp>
      <p:sp>
        <p:nvSpPr>
          <p:cNvPr id="546819" name="Rectangle 3"/>
          <p:cNvSpPr>
            <a:spLocks noGrp="1" noChangeArrowheads="1"/>
          </p:cNvSpPr>
          <p:nvPr>
            <p:ph type="body" idx="1"/>
          </p:nvPr>
        </p:nvSpPr>
        <p:spPr/>
        <p:txBody>
          <a:bodyPr/>
          <a:lstStyle/>
          <a:p>
            <a:r>
              <a:rPr lang="en-US" sz="2000"/>
              <a:t>IPEDs data are no longer being published by P&amp;B due to privacy concerns.  </a:t>
            </a:r>
          </a:p>
          <a:p>
            <a:endParaRPr lang="en-US" sz="20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5175FD-5801-4C28-B02B-10DAFA9BECC5}" type="slidenum">
              <a:rPr lang="en-US"/>
              <a:pPr/>
              <a:t>37</a:t>
            </a:fld>
            <a:endParaRPr lang="en-US"/>
          </a:p>
        </p:txBody>
      </p:sp>
      <p:sp>
        <p:nvSpPr>
          <p:cNvPr id="503810" name="Rectangle 2"/>
          <p:cNvSpPr>
            <a:spLocks noGrp="1" noRot="1" noChangeAspect="1" noChangeArrowheads="1" noTextEdit="1"/>
          </p:cNvSpPr>
          <p:nvPr>
            <p:ph type="sldImg"/>
          </p:nvPr>
        </p:nvSpPr>
        <p:spPr>
          <a:ln/>
        </p:spPr>
      </p:sp>
      <p:sp>
        <p:nvSpPr>
          <p:cNvPr id="503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AED18E-EC62-4DC5-8585-0432E4224D0F}" type="slidenum">
              <a:rPr lang="en-US"/>
              <a:pPr/>
              <a:t>4</a:t>
            </a:fld>
            <a:endParaRPr lang="en-US"/>
          </a:p>
        </p:txBody>
      </p:sp>
      <p:sp>
        <p:nvSpPr>
          <p:cNvPr id="478210" name="Rectangle 2"/>
          <p:cNvSpPr>
            <a:spLocks noGrp="1" noRot="1" noChangeAspect="1" noChangeArrowheads="1" noTextEdit="1"/>
          </p:cNvSpPr>
          <p:nvPr>
            <p:ph type="sldImg"/>
          </p:nvPr>
        </p:nvSpPr>
        <p:spPr>
          <a:ln/>
        </p:spPr>
      </p:sp>
      <p:sp>
        <p:nvSpPr>
          <p:cNvPr id="478211" name="Rectangle 3"/>
          <p:cNvSpPr>
            <a:spLocks noGrp="1" noChangeArrowheads="1"/>
          </p:cNvSpPr>
          <p:nvPr>
            <p:ph type="body" idx="1"/>
          </p:nvPr>
        </p:nvSpPr>
        <p:spPr/>
        <p:txBody>
          <a:bodyPr/>
          <a:lstStyle/>
          <a:p>
            <a:r>
              <a:rPr lang="en-US" sz="2400"/>
              <a:t>I’m assuming you are not expert in Excel; primarily, most of our exercises will stop at moving the data into Excel and performing a few simple Excel exercises.  We can</a:t>
            </a:r>
            <a:r>
              <a:rPr lang="en-US" sz="2400" b="1"/>
              <a:t>not</a:t>
            </a:r>
            <a:r>
              <a:rPr lang="en-US" sz="2400"/>
              <a:t> turn you into an Excel expert in two hours, but if you can get the data into Excel, you can generally find someone in your unit who can help you manipulate it. (or call us!)</a:t>
            </a:r>
          </a:p>
          <a:p>
            <a:endParaRPr lang="en-US" sz="2400"/>
          </a:p>
          <a:p>
            <a:r>
              <a:rPr lang="en-US" sz="2400"/>
              <a:t>Primarily, I want you to remember this stuff is out there when you next need it!</a:t>
            </a:r>
          </a:p>
          <a:p>
            <a:endParaRPr lang="en-US" sz="2400"/>
          </a:p>
          <a:p>
            <a:endParaRPr lang="en-US" sz="2400"/>
          </a:p>
          <a:p>
            <a:endParaRPr lang="en-US" sz="2400"/>
          </a:p>
          <a:p>
            <a:endParaRPr lang="en-US" sz="2400"/>
          </a:p>
          <a:p>
            <a:r>
              <a:rPr lang="en-US" sz="2400"/>
              <a:t> </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F0DA38-6B7F-4772-AD3F-081B388833A5}" type="slidenum">
              <a:rPr lang="en-US"/>
              <a:pPr/>
              <a:t>5</a:t>
            </a:fld>
            <a:endParaRPr lang="en-US"/>
          </a:p>
        </p:txBody>
      </p:sp>
      <p:sp>
        <p:nvSpPr>
          <p:cNvPr id="502786" name="Rectangle 2"/>
          <p:cNvSpPr>
            <a:spLocks noGrp="1" noRot="1" noChangeAspect="1" noChangeArrowheads="1" noTextEdit="1"/>
          </p:cNvSpPr>
          <p:nvPr>
            <p:ph type="sldImg"/>
          </p:nvPr>
        </p:nvSpPr>
        <p:spPr>
          <a:ln/>
        </p:spPr>
      </p:sp>
      <p:sp>
        <p:nvSpPr>
          <p:cNvPr id="502787" name="Rectangle 3"/>
          <p:cNvSpPr>
            <a:spLocks noGrp="1" noChangeArrowheads="1"/>
          </p:cNvSpPr>
          <p:nvPr>
            <p:ph type="body" idx="1"/>
          </p:nvPr>
        </p:nvSpPr>
        <p:spPr>
          <a:xfrm>
            <a:off x="465138" y="4403725"/>
            <a:ext cx="6054725" cy="4170363"/>
          </a:xfrm>
        </p:spPr>
        <p:txBody>
          <a:bodyPr/>
          <a:lstStyle/>
          <a:p>
            <a:r>
              <a:rPr lang="en-US" sz="1800"/>
              <a:t>Philosophy of our unit is to organize and present as much data as possible out on the web so that you can analyze it and draw conclusions.   We are not graphic designers and our web site is more primitive than most – we purposely do not use bells and whistles because we want our data available to the widest group of people possible.  We try to never assume a browser type or operating system, and try to make it available even to users who do not have Excel. </a:t>
            </a:r>
          </a:p>
          <a:p>
            <a:r>
              <a:rPr lang="en-US" sz="1800"/>
              <a:t>We eschew PDF files because they do not allow easy capture and manipulation of the data. </a:t>
            </a:r>
          </a:p>
          <a:p>
            <a:r>
              <a:rPr lang="en-US" sz="1800"/>
              <a:t>We also try to create glossaries or definitions for each site so you can understand what we include.</a:t>
            </a:r>
          </a:p>
          <a:p>
            <a:r>
              <a:rPr lang="en-US" sz="1800"/>
              <a:t>Packet: </a:t>
            </a:r>
          </a:p>
          <a:p>
            <a:r>
              <a:rPr lang="en-US" sz="1800"/>
              <a:t>	white: copies of the slides</a:t>
            </a:r>
          </a:p>
          <a:p>
            <a:r>
              <a:rPr lang="en-US" sz="1800"/>
              <a:t>	pink: exercises/demos dddexercises.doc</a:t>
            </a:r>
          </a:p>
          <a:p>
            <a:r>
              <a:rPr lang="en-US" sz="1800"/>
              <a:t>	green: list of participants -- with your  department codes </a:t>
            </a:r>
          </a:p>
          <a:p>
            <a:r>
              <a:rPr lang="en-US" sz="1800"/>
              <a:t>	blue: some tips for importing into Excel and a discussion of codes. dddwebtips.doc</a:t>
            </a:r>
          </a:p>
          <a:p>
            <a:r>
              <a:rPr lang="en-US" sz="1800"/>
              <a:t>	lavender: peer salary study sample</a:t>
            </a:r>
          </a:p>
          <a:p>
            <a:endParaRPr lang="en-US" sz="1800"/>
          </a:p>
          <a:p>
            <a:endParaRPr lang="en-US" sz="1800"/>
          </a:p>
          <a:p>
            <a:endParaRPr lang="en-US" sz="1800"/>
          </a:p>
          <a:p>
            <a:endParaRPr lang="en-US" sz="18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7567F4-28B9-41CC-A1E1-2CB5937A6553}" type="slidenum">
              <a:rPr lang="en-US"/>
              <a:pPr/>
              <a:t>6</a:t>
            </a:fld>
            <a:endParaRPr lang="en-US"/>
          </a:p>
        </p:txBody>
      </p:sp>
      <p:sp>
        <p:nvSpPr>
          <p:cNvPr id="583682" name="Rectangle 2"/>
          <p:cNvSpPr>
            <a:spLocks noGrp="1" noRot="1" noChangeAspect="1" noChangeArrowheads="1" noTextEdit="1"/>
          </p:cNvSpPr>
          <p:nvPr>
            <p:ph type="sldImg"/>
          </p:nvPr>
        </p:nvSpPr>
        <p:spPr>
          <a:ln/>
        </p:spPr>
      </p:sp>
      <p:sp>
        <p:nvSpPr>
          <p:cNvPr id="583683" name="Rectangle 3"/>
          <p:cNvSpPr>
            <a:spLocks noGrp="1" noChangeArrowheads="1"/>
          </p:cNvSpPr>
          <p:nvPr>
            <p:ph type="body" idx="1"/>
          </p:nvPr>
        </p:nvSpPr>
        <p:spPr/>
        <p:txBody>
          <a:bodyPr/>
          <a:lstStyle/>
          <a:p>
            <a:r>
              <a:rPr lang="en-US" sz="2000"/>
              <a:t>Select the web site #2 Departments  &amp; Executive Officers</a:t>
            </a:r>
          </a:p>
          <a:p>
            <a:r>
              <a:rPr lang="en-US" sz="2000"/>
              <a:t>This is where we track who is the executive officer of each unit, and </a:t>
            </a:r>
          </a:p>
          <a:p>
            <a:r>
              <a:rPr lang="en-US" sz="2000"/>
              <a:t>we use the data for mailing lists, authorizations, etc.  </a:t>
            </a:r>
          </a:p>
          <a:p>
            <a:r>
              <a:rPr lang="en-US" sz="2000"/>
              <a:t>Note there is a link near the top where you can pull an excel version of this list. </a:t>
            </a:r>
          </a:p>
          <a:p>
            <a:endParaRPr lang="en-US" sz="2000"/>
          </a:p>
          <a:p>
            <a:r>
              <a:rPr lang="en-US" sz="2000"/>
              <a:t>Find your unit – you may use the handy college/VC finder at the top of the page, or </a:t>
            </a:r>
          </a:p>
          <a:p>
            <a:r>
              <a:rPr lang="en-US" sz="2000"/>
              <a:t>Scroll or search (Edit find).   What is your org code? </a:t>
            </a:r>
          </a:p>
          <a:p>
            <a:r>
              <a:rPr lang="en-US" sz="2000"/>
              <a:t>Let us know if it is wrong!</a:t>
            </a:r>
          </a:p>
          <a:p>
            <a:endParaRPr lang="en-US" sz="2000"/>
          </a:p>
          <a:p>
            <a:r>
              <a:rPr lang="en-US" sz="2000"/>
              <a:t>Show them staff directories, URLs</a:t>
            </a:r>
          </a:p>
          <a:p>
            <a:r>
              <a:rPr lang="en-US" sz="2000"/>
              <a:t>I use the staff directories several times each day – e.g. if I cannot remember the last name of </a:t>
            </a:r>
          </a:p>
          <a:p>
            <a:r>
              <a:rPr lang="en-US" sz="2000"/>
              <a:t>That person in a dept, or if I need to find the person who oversees the academic programs in a unit.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7567F4-28B9-41CC-A1E1-2CB5937A6553}" type="slidenum">
              <a:rPr lang="en-US"/>
              <a:pPr/>
              <a:t>7</a:t>
            </a:fld>
            <a:endParaRPr lang="en-US"/>
          </a:p>
        </p:txBody>
      </p:sp>
      <p:sp>
        <p:nvSpPr>
          <p:cNvPr id="583682" name="Rectangle 2"/>
          <p:cNvSpPr>
            <a:spLocks noGrp="1" noRot="1" noChangeAspect="1" noChangeArrowheads="1" noTextEdit="1"/>
          </p:cNvSpPr>
          <p:nvPr>
            <p:ph type="sldImg"/>
          </p:nvPr>
        </p:nvSpPr>
        <p:spPr>
          <a:ln/>
        </p:spPr>
      </p:sp>
      <p:sp>
        <p:nvSpPr>
          <p:cNvPr id="583683" name="Rectangle 3"/>
          <p:cNvSpPr>
            <a:spLocks noGrp="1" noChangeArrowheads="1"/>
          </p:cNvSpPr>
          <p:nvPr>
            <p:ph type="body" idx="1"/>
          </p:nvPr>
        </p:nvSpPr>
        <p:spPr/>
        <p:txBody>
          <a:bodyPr/>
          <a:lstStyle/>
          <a:p>
            <a:r>
              <a:rPr lang="en-US" sz="2000"/>
              <a:t>Select the web site #2 Departments  &amp; Executive Officers</a:t>
            </a:r>
          </a:p>
          <a:p>
            <a:r>
              <a:rPr lang="en-US" sz="2000"/>
              <a:t>This is where we track who is the executive officer of each unit, and </a:t>
            </a:r>
          </a:p>
          <a:p>
            <a:r>
              <a:rPr lang="en-US" sz="2000"/>
              <a:t>we use the data for mailing lists, authorizations, etc.  </a:t>
            </a:r>
          </a:p>
          <a:p>
            <a:r>
              <a:rPr lang="en-US" sz="2000"/>
              <a:t>Note there is a link near the top where you can pull an excel version of this list. </a:t>
            </a:r>
          </a:p>
          <a:p>
            <a:endParaRPr lang="en-US" sz="2000"/>
          </a:p>
          <a:p>
            <a:r>
              <a:rPr lang="en-US" sz="2000"/>
              <a:t>Find your unit – you may use the handy college/VC finder at the top of the page, or </a:t>
            </a:r>
          </a:p>
          <a:p>
            <a:r>
              <a:rPr lang="en-US" sz="2000"/>
              <a:t>Scroll or search (Edit find).   What is your org code? </a:t>
            </a:r>
          </a:p>
          <a:p>
            <a:r>
              <a:rPr lang="en-US" sz="2000"/>
              <a:t>Let us know if it is wrong!</a:t>
            </a:r>
          </a:p>
          <a:p>
            <a:endParaRPr lang="en-US" sz="2000"/>
          </a:p>
          <a:p>
            <a:r>
              <a:rPr lang="en-US" sz="2000"/>
              <a:t>Show them staff directories, URLs</a:t>
            </a:r>
          </a:p>
          <a:p>
            <a:r>
              <a:rPr lang="en-US" sz="2000"/>
              <a:t>I use the staff directories several times each day – e.g. if I cannot remember the last name of </a:t>
            </a:r>
          </a:p>
          <a:p>
            <a:r>
              <a:rPr lang="en-US" sz="2000"/>
              <a:t>That person in a dept, or if I need to find the person who oversees the academic programs in a unit.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AFA122-D09F-4A3F-9BBA-33F4AB2CFD35}" type="slidenum">
              <a:rPr lang="en-US"/>
              <a:pPr/>
              <a:t>8</a:t>
            </a:fld>
            <a:endParaRPr lang="en-US"/>
          </a:p>
        </p:txBody>
      </p:sp>
      <p:sp>
        <p:nvSpPr>
          <p:cNvPr id="500738" name="Rectangle 1026"/>
          <p:cNvSpPr>
            <a:spLocks noGrp="1" noRot="1" noChangeAspect="1" noChangeArrowheads="1" noTextEdit="1"/>
          </p:cNvSpPr>
          <p:nvPr>
            <p:ph type="sldImg"/>
          </p:nvPr>
        </p:nvSpPr>
        <p:spPr>
          <a:ln/>
        </p:spPr>
      </p:sp>
      <p:sp>
        <p:nvSpPr>
          <p:cNvPr id="500739" name="Rectangle 1027"/>
          <p:cNvSpPr>
            <a:spLocks noGrp="1" noChangeArrowheads="1"/>
          </p:cNvSpPr>
          <p:nvPr>
            <p:ph type="body" idx="1"/>
          </p:nvPr>
        </p:nvSpPr>
        <p:spPr/>
        <p:txBody>
          <a:bodyPr/>
          <a:lstStyle/>
          <a:p>
            <a:r>
              <a:rPr lang="en-US" sz="2000"/>
              <a:t>Let’s move to #3 Student enrollments.  </a:t>
            </a:r>
          </a:p>
          <a:p>
            <a:r>
              <a:rPr lang="en-US" sz="2000"/>
              <a:t>This site has some canned reports with some of the most frequently requested student data.</a:t>
            </a:r>
          </a:p>
          <a:p>
            <a:r>
              <a:rPr lang="en-US" sz="2000"/>
              <a:t>Almost all of our enrollment counts and credit hour counts are taken on the 10</a:t>
            </a:r>
            <a:r>
              <a:rPr lang="en-US" sz="2000" baseline="30000"/>
              <a:t>th</a:t>
            </a:r>
            <a:r>
              <a:rPr lang="en-US" sz="2000"/>
              <a:t> day of the semester. </a:t>
            </a:r>
          </a:p>
          <a:p>
            <a:r>
              <a:rPr lang="en-US" sz="2000"/>
              <a:t>End of term rosters will not match! Late enrollments do not count!</a:t>
            </a:r>
          </a:p>
          <a:p>
            <a:endParaRPr lang="en-US" sz="2000"/>
          </a:p>
          <a:p>
            <a:r>
              <a:rPr lang="en-US" sz="2000"/>
              <a:t>Have them open Fall, 2007 final statistical abstract, HTML version. Campus totals. </a:t>
            </a:r>
          </a:p>
          <a:p>
            <a:r>
              <a:rPr lang="en-US" sz="2000"/>
              <a:t>Next, look at enrollment by curriculum and class for Fa04-Fa07 – Excel – you see three years, each on a tab.</a:t>
            </a:r>
          </a:p>
          <a:p>
            <a:r>
              <a:rPr lang="en-US" sz="2000"/>
              <a:t>We have the old data in a separate spreadsheet because of differences in the old coding scheme </a:t>
            </a:r>
          </a:p>
          <a:p>
            <a:endParaRPr lang="en-US" sz="2000"/>
          </a:p>
          <a:p>
            <a:r>
              <a:rPr lang="en-US" sz="2000"/>
              <a:t>Other items: race/sex by program and dept</a:t>
            </a:r>
          </a:p>
          <a:p>
            <a:endParaRPr lang="en-US" sz="2000"/>
          </a:p>
          <a:p>
            <a:endParaRPr lang="en-US" sz="20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54F49E-4C71-41B3-93D2-B34F892082C7}" type="slidenum">
              <a:rPr lang="en-US"/>
              <a:pPr/>
              <a:t>9</a:t>
            </a:fld>
            <a:endParaRPr lang="en-US"/>
          </a:p>
        </p:txBody>
      </p:sp>
      <p:sp>
        <p:nvSpPr>
          <p:cNvPr id="521218" name="Rectangle 2"/>
          <p:cNvSpPr>
            <a:spLocks noGrp="1" noRot="1" noChangeAspect="1" noChangeArrowheads="1" noTextEdit="1"/>
          </p:cNvSpPr>
          <p:nvPr>
            <p:ph type="sldImg"/>
          </p:nvPr>
        </p:nvSpPr>
        <p:spPr>
          <a:ln/>
        </p:spPr>
      </p:sp>
      <p:sp>
        <p:nvSpPr>
          <p:cNvPr id="521219" name="Rectangle 3"/>
          <p:cNvSpPr>
            <a:spLocks noGrp="1" noChangeArrowheads="1"/>
          </p:cNvSpPr>
          <p:nvPr>
            <p:ph type="body" idx="1"/>
          </p:nvPr>
        </p:nvSpPr>
        <p:spPr/>
        <p:txBody>
          <a:bodyPr/>
          <a:lstStyle/>
          <a:p>
            <a:r>
              <a:rPr lang="en-US" sz="2000"/>
              <a:t>Nifty: look at the Historical Enrollments 1870-present.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60070" y="1463040"/>
            <a:ext cx="8244230" cy="1950720"/>
          </a:xfrm>
          <a:ln>
            <a:noFill/>
          </a:ln>
        </p:spPr>
        <p:txBody>
          <a:bodyPr vert="horz" tIns="0" rIns="19332"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9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60070" y="3443772"/>
            <a:ext cx="8247431" cy="1869440"/>
          </a:xfrm>
        </p:spPr>
        <p:txBody>
          <a:bodyPr lIns="0" rIns="19332"/>
          <a:lstStyle>
            <a:lvl1pPr marL="0" marR="48331" indent="0" algn="r">
              <a:buNone/>
              <a:defRPr>
                <a:solidFill>
                  <a:schemeClr val="tx1"/>
                </a:solidFill>
              </a:defRPr>
            </a:lvl1pPr>
            <a:lvl2pPr marL="483306" indent="0" algn="ctr">
              <a:buNone/>
            </a:lvl2pPr>
            <a:lvl3pPr marL="966612" indent="0" algn="ctr">
              <a:buNone/>
            </a:lvl3pPr>
            <a:lvl4pPr marL="1449918" indent="0" algn="ctr">
              <a:buNone/>
            </a:lvl4pPr>
            <a:lvl5pPr marL="1933224" indent="0" algn="ctr">
              <a:buNone/>
            </a:lvl5pPr>
            <a:lvl6pPr marL="2416531" indent="0" algn="ctr">
              <a:buNone/>
            </a:lvl6pPr>
            <a:lvl7pPr marL="2899837" indent="0" algn="ctr">
              <a:buNone/>
            </a:lvl7pPr>
            <a:lvl8pPr marL="3383143" indent="0" algn="ctr">
              <a:buNone/>
            </a:lvl8pPr>
            <a:lvl9pPr marL="3866449"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D1CCC92-24F1-435D-BD5B-7EEFA8009D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27B2EA-5A21-4A07-996C-AEE4CB399ABA}"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975362"/>
            <a:ext cx="2160270" cy="555921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80060" y="975362"/>
            <a:ext cx="6320790" cy="555921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895289-87D0-454D-9565-63574676AB90}"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CC1BD-C8A9-463F-903E-58AC06FE378A}"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56870" y="1404519"/>
            <a:ext cx="8161020" cy="145328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9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56870" y="2884975"/>
            <a:ext cx="8161020" cy="1610359"/>
          </a:xfrm>
        </p:spPr>
        <p:txBody>
          <a:bodyPr lIns="48331" rIns="48331" anchor="t"/>
          <a:lstStyle>
            <a:lvl1pPr marL="0" indent="0">
              <a:buNone/>
              <a:defRPr sz="2300">
                <a:solidFill>
                  <a:schemeClr val="tx1"/>
                </a:solidFill>
              </a:defRPr>
            </a:lvl1pPr>
            <a:lvl2pPr>
              <a:buNone/>
              <a:defRPr sz="1900">
                <a:solidFill>
                  <a:schemeClr val="tx1">
                    <a:tint val="75000"/>
                  </a:schemeClr>
                </a:solidFill>
              </a:defRPr>
            </a:lvl2pPr>
            <a:lvl3pPr>
              <a:buNone/>
              <a:defRPr sz="17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5A9E-4607-441B-BFBF-75C891AB79E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plit orient="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80060" y="751027"/>
            <a:ext cx="8641080" cy="12192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80060" y="2048091"/>
            <a:ext cx="4240530" cy="4730496"/>
          </a:xfrm>
        </p:spPr>
        <p:txBody>
          <a:bodyPr/>
          <a:lstStyle>
            <a:lvl1pPr>
              <a:defRPr sz="2700"/>
            </a:lvl1pPr>
            <a:lvl2pPr>
              <a:defRPr sz="2500"/>
            </a:lvl2pPr>
            <a:lvl3pPr>
              <a:defRPr sz="2100"/>
            </a:lvl3pPr>
            <a:lvl4pPr>
              <a:defRPr sz="1900"/>
            </a:lvl4pPr>
            <a:lvl5pPr>
              <a:defRPr sz="1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880610" y="2048091"/>
            <a:ext cx="4240530" cy="4730496"/>
          </a:xfrm>
        </p:spPr>
        <p:txBody>
          <a:bodyPr/>
          <a:lstStyle>
            <a:lvl1pPr>
              <a:defRPr sz="2700"/>
            </a:lvl1pPr>
            <a:lvl2pPr>
              <a:defRPr sz="2500"/>
            </a:lvl2pPr>
            <a:lvl3pPr>
              <a:defRPr sz="2100"/>
            </a:lvl3pPr>
            <a:lvl4pPr>
              <a:defRPr sz="1900"/>
            </a:lvl4pPr>
            <a:lvl5pPr>
              <a:defRPr sz="1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358CA-8873-4E00-B570-A4D4A5D86BF4}"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0060" y="751027"/>
            <a:ext cx="8641080" cy="1219200"/>
          </a:xfrm>
        </p:spPr>
        <p:txBody>
          <a:bodyPr tIns="48331"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80060" y="1978931"/>
            <a:ext cx="4242197" cy="703309"/>
          </a:xfrm>
        </p:spPr>
        <p:txBody>
          <a:bodyPr lIns="48331" tIns="0" rIns="48331" bIns="0" anchor="ctr">
            <a:noAutofit/>
          </a:bodyPr>
          <a:lstStyle>
            <a:lvl1pPr marL="0" indent="0">
              <a:buNone/>
              <a:defRPr sz="2500" b="1" cap="none" baseline="0">
                <a:solidFill>
                  <a:schemeClr val="tx2"/>
                </a:solidFill>
                <a:effectLst/>
              </a:defRPr>
            </a:lvl1pPr>
            <a:lvl2pPr>
              <a:buNone/>
              <a:defRPr sz="2100" b="1"/>
            </a:lvl2pPr>
            <a:lvl3pPr>
              <a:buNone/>
              <a:defRPr sz="1900" b="1"/>
            </a:lvl3pPr>
            <a:lvl4pPr>
              <a:buNone/>
              <a:defRPr sz="1700" b="1"/>
            </a:lvl4pPr>
            <a:lvl5pPr>
              <a:buNone/>
              <a:defRPr sz="17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877277" y="1983741"/>
            <a:ext cx="4243864" cy="698499"/>
          </a:xfrm>
        </p:spPr>
        <p:txBody>
          <a:bodyPr lIns="48331" tIns="0" rIns="48331" bIns="0" anchor="ctr"/>
          <a:lstStyle>
            <a:lvl1pPr marL="0" indent="0">
              <a:buNone/>
              <a:defRPr sz="2500" b="1" cap="none" baseline="0">
                <a:solidFill>
                  <a:schemeClr val="tx2"/>
                </a:solidFill>
                <a:effectLst/>
              </a:defRPr>
            </a:lvl1pPr>
            <a:lvl2pPr>
              <a:buNone/>
              <a:defRPr sz="2100" b="1"/>
            </a:lvl2pPr>
            <a:lvl3pPr>
              <a:buNone/>
              <a:defRPr sz="1900" b="1"/>
            </a:lvl3pPr>
            <a:lvl4pPr>
              <a:buNone/>
              <a:defRPr sz="1700" b="1"/>
            </a:lvl4pPr>
            <a:lvl5pPr>
              <a:buNone/>
              <a:defRPr sz="17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80060" y="2682240"/>
            <a:ext cx="4242197" cy="4102101"/>
          </a:xfrm>
        </p:spPr>
        <p:txBody>
          <a:bodyPr tIns="0"/>
          <a:lstStyle>
            <a:lvl1pPr>
              <a:defRPr sz="2300"/>
            </a:lvl1pPr>
            <a:lvl2pPr>
              <a:defRPr sz="2100"/>
            </a:lvl2pPr>
            <a:lvl3pPr>
              <a:defRPr sz="1900"/>
            </a:lvl3pPr>
            <a:lvl4pPr>
              <a:defRPr sz="1700"/>
            </a:lvl4pPr>
            <a:lvl5pPr>
              <a:defRPr sz="1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877277" y="2682240"/>
            <a:ext cx="4243864" cy="4102101"/>
          </a:xfrm>
        </p:spPr>
        <p:txBody>
          <a:bodyPr tIns="0"/>
          <a:lstStyle>
            <a:lvl1pPr>
              <a:defRPr sz="2300"/>
            </a:lvl1pPr>
            <a:lvl2pPr>
              <a:defRPr sz="2100"/>
            </a:lvl2pPr>
            <a:lvl3pPr>
              <a:defRPr sz="1900"/>
            </a:lvl3pPr>
            <a:lvl4pPr>
              <a:defRPr sz="1700"/>
            </a:lvl4pPr>
            <a:lvl5pPr>
              <a:defRPr sz="1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0AF1B6-91CA-4903-9C57-6F17395CBBE5}"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80060" y="751027"/>
            <a:ext cx="8721090" cy="1219200"/>
          </a:xfrm>
        </p:spPr>
        <p:txBody>
          <a:bodyPr vert="horz" tIns="48331"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3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785340-16C0-44B5-8B18-F6A211FEBDDC}"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23C411-F0AB-4E31-AADC-2A3FB727B844}"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90" y="548642"/>
            <a:ext cx="2880360" cy="1239520"/>
          </a:xfrm>
        </p:spPr>
        <p:txBody>
          <a:bodyPr lIns="0" anchor="b">
            <a:noAutofit/>
          </a:bodyPr>
          <a:lstStyle>
            <a:lvl1pPr algn="l" rtl="0">
              <a:spcBef>
                <a:spcPct val="0"/>
              </a:spcBef>
              <a:buNone/>
              <a:defRPr sz="27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20090" y="1788160"/>
            <a:ext cx="2880360" cy="4876800"/>
          </a:xfrm>
        </p:spPr>
        <p:txBody>
          <a:bodyPr lIns="19332" rIns="19332"/>
          <a:lstStyle>
            <a:lvl1pPr marL="0" indent="0" algn="l">
              <a:buNone/>
              <a:defRPr sz="1500"/>
            </a:lvl1pPr>
            <a:lvl2pPr indent="0" algn="l">
              <a:buNone/>
              <a:defRPr sz="1300"/>
            </a:lvl2pPr>
            <a:lvl3pPr indent="0" algn="l">
              <a:buNone/>
              <a:defRPr sz="1100"/>
            </a:lvl3pPr>
            <a:lvl4pPr indent="0" algn="l">
              <a:buNone/>
              <a:defRPr sz="1000"/>
            </a:lvl4pPr>
            <a:lvl5pPr indent="0" algn="l">
              <a:buNone/>
              <a:defRPr sz="10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753802" y="1788160"/>
            <a:ext cx="5367338" cy="4876800"/>
          </a:xfrm>
        </p:spPr>
        <p:txBody>
          <a:bodyPr tIns="0"/>
          <a:lstStyle>
            <a:lvl1pPr>
              <a:defRPr sz="3000"/>
            </a:lvl1pPr>
            <a:lvl2pPr>
              <a:defRPr sz="2700"/>
            </a:lvl2pPr>
            <a:lvl3pPr>
              <a:defRPr sz="2500"/>
            </a:lvl3pPr>
            <a:lvl4pPr>
              <a:defRPr sz="2100"/>
            </a:lvl4pPr>
            <a:lvl5pPr>
              <a:defRPr sz="1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2D1BB5-D7CC-469A-A0E5-5AC38FB3AE90}"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324041" y="1181949"/>
            <a:ext cx="5520690" cy="438912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96661" tIns="48331" rIns="96661" bIns="48331" rtlCol="0" anchor="ctr"/>
          <a:lstStyle/>
          <a:p>
            <a:pPr algn="ctr" eaLnBrk="1" latinLnBrk="0" hangingPunct="1"/>
            <a:endParaRPr kumimoji="0" lang="en-US"/>
          </a:p>
        </p:txBody>
      </p:sp>
      <p:sp>
        <p:nvSpPr>
          <p:cNvPr id="12" name="Right Triangle 11"/>
          <p:cNvSpPr/>
          <p:nvPr/>
        </p:nvSpPr>
        <p:spPr>
          <a:xfrm rot="420000" flipV="1">
            <a:off x="8404341" y="5717087"/>
            <a:ext cx="163220" cy="165811"/>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96661" tIns="48331" rIns="96661" bIns="48331" rtlCol="0" anchor="ctr"/>
          <a:lstStyle/>
          <a:p>
            <a:pPr algn="ctr" eaLnBrk="1" latinLnBrk="0" hangingPunct="1"/>
            <a:endParaRPr kumimoji="0" lang="en-US"/>
          </a:p>
        </p:txBody>
      </p:sp>
      <p:sp>
        <p:nvSpPr>
          <p:cNvPr id="2" name="Title 1"/>
          <p:cNvSpPr>
            <a:spLocks noGrp="1"/>
          </p:cNvSpPr>
          <p:nvPr>
            <p:ph type="title"/>
          </p:nvPr>
        </p:nvSpPr>
        <p:spPr>
          <a:xfrm>
            <a:off x="640080" y="1255463"/>
            <a:ext cx="2323490" cy="1688129"/>
          </a:xfrm>
        </p:spPr>
        <p:txBody>
          <a:bodyPr vert="horz" lIns="48331" tIns="48331" rIns="48331" bIns="48331" anchor="b"/>
          <a:lstStyle>
            <a:lvl1pPr algn="l">
              <a:buNone/>
              <a:defRPr sz="21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40080" y="3017371"/>
            <a:ext cx="2320290" cy="2324608"/>
          </a:xfrm>
        </p:spPr>
        <p:txBody>
          <a:bodyPr lIns="67663" rIns="48331" bIns="48331" anchor="t"/>
          <a:lstStyle>
            <a:lvl1pPr marL="0" indent="0" algn="l">
              <a:spcBef>
                <a:spcPts val="264"/>
              </a:spcBef>
              <a:buFontTx/>
              <a:buNone/>
              <a:defRPr sz="1400"/>
            </a:lvl1pPr>
            <a:lvl2pPr>
              <a:defRPr sz="1300"/>
            </a:lvl2pPr>
            <a:lvl3pPr>
              <a:defRPr sz="1100"/>
            </a:lvl3pPr>
            <a:lvl4pPr>
              <a:defRPr sz="1000"/>
            </a:lvl4pPr>
            <a:lvl5pPr>
              <a:defRPr sz="10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481060" y="6780107"/>
            <a:ext cx="640080" cy="389467"/>
          </a:xfrm>
        </p:spPr>
        <p:txBody>
          <a:bodyPr/>
          <a:lstStyle/>
          <a:p>
            <a:fld id="{A97E2580-B4B5-47BD-BB6B-A87264FE808F}" type="slidenum">
              <a:rPr lang="en-US" smtClean="0"/>
              <a:pPr/>
              <a:t>‹#›</a:t>
            </a:fld>
            <a:endParaRPr lang="en-US"/>
          </a:p>
        </p:txBody>
      </p:sp>
      <p:sp>
        <p:nvSpPr>
          <p:cNvPr id="3" name="Picture Placeholder 2"/>
          <p:cNvSpPr>
            <a:spLocks noGrp="1"/>
          </p:cNvSpPr>
          <p:nvPr>
            <p:ph type="pic" idx="1"/>
          </p:nvPr>
        </p:nvSpPr>
        <p:spPr>
          <a:xfrm rot="420000">
            <a:off x="3660083" y="1279485"/>
            <a:ext cx="4848606" cy="4194048"/>
          </a:xfrm>
          <a:prstGeom prst="rect">
            <a:avLst/>
          </a:prstGeom>
          <a:solidFill>
            <a:schemeClr val="bg2"/>
          </a:solidFill>
          <a:ln w="3000" cap="rnd">
            <a:solidFill>
              <a:srgbClr val="C0C0C0"/>
            </a:solidFill>
            <a:round/>
          </a:ln>
          <a:effectLst/>
        </p:spPr>
        <p:txBody>
          <a:bodyPr/>
          <a:lstStyle>
            <a:lvl1pPr marL="0" indent="0">
              <a:buNone/>
              <a:defRPr sz="3400"/>
            </a:lvl1pPr>
          </a:lstStyle>
          <a:p>
            <a:r>
              <a:rPr kumimoji="0" lang="en-US" smtClean="0"/>
              <a:t>Click icon to add picture</a:t>
            </a:r>
            <a:endParaRPr kumimoji="0" lang="en-US" dirty="0"/>
          </a:p>
        </p:txBody>
      </p:sp>
      <p:sp>
        <p:nvSpPr>
          <p:cNvPr id="10" name="Freeform 9"/>
          <p:cNvSpPr>
            <a:spLocks/>
          </p:cNvSpPr>
          <p:nvPr/>
        </p:nvSpPr>
        <p:spPr bwMode="auto">
          <a:xfrm flipV="1">
            <a:off x="-10002" y="6204373"/>
            <a:ext cx="9621203" cy="1110827"/>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6661" tIns="48331" rIns="96661" bIns="48331"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600575" y="6634481"/>
            <a:ext cx="5000625" cy="68072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6661" tIns="48331" rIns="96661" bIns="48331"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plit orient="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0002" y="-7620"/>
            <a:ext cx="9621203" cy="1110827"/>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6661" tIns="48331" rIns="96661" bIns="48331"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600575" y="-7620"/>
            <a:ext cx="5000625" cy="68072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6661" tIns="48331" rIns="96661" bIns="48331"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80060" y="751027"/>
            <a:ext cx="8641080" cy="1219200"/>
          </a:xfrm>
          <a:prstGeom prst="rect">
            <a:avLst/>
          </a:prstGeom>
        </p:spPr>
        <p:txBody>
          <a:bodyPr vert="horz" lIns="0" tIns="48331"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80060" y="2064512"/>
            <a:ext cx="8641080" cy="4681728"/>
          </a:xfrm>
          <a:prstGeom prst="rect">
            <a:avLst/>
          </a:prstGeom>
        </p:spPr>
        <p:txBody>
          <a:bodyPr vert="horz" lIns="96661" tIns="48331" rIns="96661" bIns="48331">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80060" y="6780107"/>
            <a:ext cx="2240280" cy="389467"/>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800350" y="6780107"/>
            <a:ext cx="3520440" cy="389467"/>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8321040" y="6780107"/>
            <a:ext cx="800100" cy="389467"/>
          </a:xfrm>
          <a:prstGeom prst="rect">
            <a:avLst/>
          </a:prstGeom>
        </p:spPr>
        <p:txBody>
          <a:bodyPr vert="horz" lIns="0" tIns="0" rIns="0" bIns="0" anchor="b"/>
          <a:lstStyle>
            <a:lvl1pPr algn="r" eaLnBrk="1" latinLnBrk="0" hangingPunct="1">
              <a:defRPr kumimoji="0" sz="1300">
                <a:solidFill>
                  <a:schemeClr val="tx2">
                    <a:shade val="90000"/>
                  </a:schemeClr>
                </a:solidFill>
              </a:defRPr>
            </a:lvl1pPr>
          </a:lstStyle>
          <a:p>
            <a:fld id="{C7F7FD35-EDAC-40C6-AD86-3A89B497ADB2}" type="slidenum">
              <a:rPr lang="en-US" smtClean="0"/>
              <a:pPr/>
              <a:t>‹#›</a:t>
            </a:fld>
            <a:endParaRPr lang="en-US"/>
          </a:p>
        </p:txBody>
      </p:sp>
      <p:grpSp>
        <p:nvGrpSpPr>
          <p:cNvPr id="2" name="Group 1"/>
          <p:cNvGrpSpPr/>
          <p:nvPr/>
        </p:nvGrpSpPr>
        <p:grpSpPr>
          <a:xfrm>
            <a:off x="-19968" y="215902"/>
            <a:ext cx="9639575" cy="692506"/>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split orient="vert"/>
  </p:transition>
  <p:timing>
    <p:tnLst>
      <p:par>
        <p:cTn id="1" dur="indefinite" restart="never" nodeType="tmRoot"/>
      </p:par>
    </p:tnLst>
  </p:timing>
  <p:txStyles>
    <p:titleStyle>
      <a:lvl1pPr algn="l" rtl="0" eaLnBrk="1" latinLnBrk="0" hangingPunct="1">
        <a:spcBef>
          <a:spcPct val="0"/>
        </a:spcBef>
        <a:buNone/>
        <a:defRPr kumimoji="0" sz="5300" b="0" kern="1200">
          <a:ln>
            <a:noFill/>
          </a:ln>
          <a:solidFill>
            <a:schemeClr val="tx2"/>
          </a:solidFill>
          <a:effectLst/>
          <a:latin typeface="+mj-lt"/>
          <a:ea typeface="+mj-ea"/>
          <a:cs typeface="+mj-cs"/>
        </a:defRPr>
      </a:lvl1pPr>
    </p:titleStyle>
    <p:bodyStyle>
      <a:lvl1pPr marL="289984" indent="-289984" algn="l" rtl="0" eaLnBrk="1" latinLnBrk="0" hangingPunct="1">
        <a:spcBef>
          <a:spcPct val="20000"/>
        </a:spcBef>
        <a:buClr>
          <a:schemeClr val="accent3"/>
        </a:buClr>
        <a:buSzPct val="95000"/>
        <a:buFont typeface="Wingdings 2"/>
        <a:buChar char=""/>
        <a:defRPr kumimoji="0" sz="2700" kern="1200">
          <a:solidFill>
            <a:schemeClr val="tx1"/>
          </a:solidFill>
          <a:latin typeface="+mn-lt"/>
          <a:ea typeface="+mn-ea"/>
          <a:cs typeface="+mn-cs"/>
        </a:defRPr>
      </a:lvl1pPr>
      <a:lvl2pPr marL="676629" indent="-260985" algn="l" rtl="0" eaLnBrk="1" latinLnBrk="0" hangingPunct="1">
        <a:spcBef>
          <a:spcPct val="20000"/>
        </a:spcBef>
        <a:buClr>
          <a:schemeClr val="accent1"/>
        </a:buClr>
        <a:buSzPct val="85000"/>
        <a:buFont typeface="Wingdings 2"/>
        <a:buChar char=""/>
        <a:defRPr kumimoji="0" sz="2500" kern="1200">
          <a:solidFill>
            <a:schemeClr val="tx1"/>
          </a:solidFill>
          <a:latin typeface="+mn-lt"/>
          <a:ea typeface="+mn-ea"/>
          <a:cs typeface="+mn-cs"/>
        </a:defRPr>
      </a:lvl2pPr>
      <a:lvl3pPr marL="966612" indent="-260985" algn="l" rtl="0" eaLnBrk="1" latinLnBrk="0" hangingPunct="1">
        <a:spcBef>
          <a:spcPct val="20000"/>
        </a:spcBef>
        <a:buClr>
          <a:schemeClr val="accent2"/>
        </a:buClr>
        <a:buSzPct val="70000"/>
        <a:buFont typeface="Wingdings 2"/>
        <a:buChar char=""/>
        <a:defRPr kumimoji="0" sz="2200" kern="1200">
          <a:solidFill>
            <a:schemeClr val="tx1"/>
          </a:solidFill>
          <a:latin typeface="+mn-lt"/>
          <a:ea typeface="+mn-ea"/>
          <a:cs typeface="+mn-cs"/>
        </a:defRPr>
      </a:lvl3pPr>
      <a:lvl4pPr marL="1256596" indent="-222321" algn="l" rtl="0" eaLnBrk="1" latinLnBrk="0" hangingPunct="1">
        <a:spcBef>
          <a:spcPct val="20000"/>
        </a:spcBef>
        <a:buClr>
          <a:schemeClr val="accent3"/>
        </a:buClr>
        <a:buSzPct val="65000"/>
        <a:buFont typeface="Wingdings 2"/>
        <a:buChar char=""/>
        <a:defRPr kumimoji="0" sz="2100" kern="1200">
          <a:solidFill>
            <a:schemeClr val="tx1"/>
          </a:solidFill>
          <a:latin typeface="+mn-lt"/>
          <a:ea typeface="+mn-ea"/>
          <a:cs typeface="+mn-cs"/>
        </a:defRPr>
      </a:lvl4pPr>
      <a:lvl5pPr marL="1546580" indent="-222321" algn="l" rtl="0" eaLnBrk="1" latinLnBrk="0" hangingPunct="1">
        <a:spcBef>
          <a:spcPct val="20000"/>
        </a:spcBef>
        <a:buClr>
          <a:schemeClr val="accent4"/>
        </a:buClr>
        <a:buSzPct val="65000"/>
        <a:buFont typeface="Wingdings 2"/>
        <a:buChar char=""/>
        <a:defRPr kumimoji="0" sz="2100" kern="1200">
          <a:solidFill>
            <a:schemeClr val="tx1"/>
          </a:solidFill>
          <a:latin typeface="+mn-lt"/>
          <a:ea typeface="+mn-ea"/>
          <a:cs typeface="+mn-cs"/>
        </a:defRPr>
      </a:lvl5pPr>
      <a:lvl6pPr marL="1836563" indent="-222321" algn="l" rtl="0" eaLnBrk="1" latinLnBrk="0" hangingPunct="1">
        <a:spcBef>
          <a:spcPct val="20000"/>
        </a:spcBef>
        <a:buClr>
          <a:schemeClr val="accent5"/>
        </a:buClr>
        <a:buSzPct val="80000"/>
        <a:buFont typeface="Wingdings 2"/>
        <a:buChar char=""/>
        <a:defRPr kumimoji="0" sz="1900" kern="1200">
          <a:solidFill>
            <a:schemeClr val="tx1"/>
          </a:solidFill>
          <a:latin typeface="+mn-lt"/>
          <a:ea typeface="+mn-ea"/>
          <a:cs typeface="+mn-cs"/>
        </a:defRPr>
      </a:lvl6pPr>
      <a:lvl7pPr marL="2029886" indent="-193322" algn="l" rtl="0" eaLnBrk="1" latinLnBrk="0" hangingPunct="1">
        <a:spcBef>
          <a:spcPct val="20000"/>
        </a:spcBef>
        <a:buClr>
          <a:schemeClr val="accent6"/>
        </a:buClr>
        <a:buSzPct val="80000"/>
        <a:buFont typeface="Wingdings 2"/>
        <a:buChar char=""/>
        <a:defRPr kumimoji="0" sz="1700" kern="1200" baseline="0">
          <a:solidFill>
            <a:schemeClr val="tx1"/>
          </a:solidFill>
          <a:latin typeface="+mn-lt"/>
          <a:ea typeface="+mn-ea"/>
          <a:cs typeface="+mn-cs"/>
        </a:defRPr>
      </a:lvl7pPr>
      <a:lvl8pPr marL="2319869" indent="-193322" algn="l" rtl="0" eaLnBrk="1" latinLnBrk="0" hangingPunct="1">
        <a:spcBef>
          <a:spcPct val="20000"/>
        </a:spcBef>
        <a:buClr>
          <a:schemeClr val="tx2"/>
        </a:buClr>
        <a:buChar char="•"/>
        <a:defRPr kumimoji="0" sz="1700" kern="1200">
          <a:solidFill>
            <a:schemeClr val="tx1"/>
          </a:solidFill>
          <a:latin typeface="+mn-lt"/>
          <a:ea typeface="+mn-ea"/>
          <a:cs typeface="+mn-cs"/>
        </a:defRPr>
      </a:lvl8pPr>
      <a:lvl9pPr marL="2609853" indent="-193322"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83306" algn="l" rtl="0" eaLnBrk="1" latinLnBrk="0" hangingPunct="1">
        <a:defRPr kumimoji="0" kern="1200">
          <a:solidFill>
            <a:schemeClr val="tx1"/>
          </a:solidFill>
          <a:latin typeface="+mn-lt"/>
          <a:ea typeface="+mn-ea"/>
          <a:cs typeface="+mn-cs"/>
        </a:defRPr>
      </a:lvl2pPr>
      <a:lvl3pPr marL="966612" algn="l" rtl="0" eaLnBrk="1" latinLnBrk="0" hangingPunct="1">
        <a:defRPr kumimoji="0" kern="1200">
          <a:solidFill>
            <a:schemeClr val="tx1"/>
          </a:solidFill>
          <a:latin typeface="+mn-lt"/>
          <a:ea typeface="+mn-ea"/>
          <a:cs typeface="+mn-cs"/>
        </a:defRPr>
      </a:lvl3pPr>
      <a:lvl4pPr marL="1449918" algn="l" rtl="0" eaLnBrk="1" latinLnBrk="0" hangingPunct="1">
        <a:defRPr kumimoji="0" kern="1200">
          <a:solidFill>
            <a:schemeClr val="tx1"/>
          </a:solidFill>
          <a:latin typeface="+mn-lt"/>
          <a:ea typeface="+mn-ea"/>
          <a:cs typeface="+mn-cs"/>
        </a:defRPr>
      </a:lvl4pPr>
      <a:lvl5pPr marL="1933224" algn="l" rtl="0" eaLnBrk="1" latinLnBrk="0" hangingPunct="1">
        <a:defRPr kumimoji="0" kern="1200">
          <a:solidFill>
            <a:schemeClr val="tx1"/>
          </a:solidFill>
          <a:latin typeface="+mn-lt"/>
          <a:ea typeface="+mn-ea"/>
          <a:cs typeface="+mn-cs"/>
        </a:defRPr>
      </a:lvl5pPr>
      <a:lvl6pPr marL="2416531" algn="l" rtl="0" eaLnBrk="1" latinLnBrk="0" hangingPunct="1">
        <a:defRPr kumimoji="0" kern="1200">
          <a:solidFill>
            <a:schemeClr val="tx1"/>
          </a:solidFill>
          <a:latin typeface="+mn-lt"/>
          <a:ea typeface="+mn-ea"/>
          <a:cs typeface="+mn-cs"/>
        </a:defRPr>
      </a:lvl6pPr>
      <a:lvl7pPr marL="2899837" algn="l" rtl="0" eaLnBrk="1" latinLnBrk="0" hangingPunct="1">
        <a:defRPr kumimoji="0" kern="1200">
          <a:solidFill>
            <a:schemeClr val="tx1"/>
          </a:solidFill>
          <a:latin typeface="+mn-lt"/>
          <a:ea typeface="+mn-ea"/>
          <a:cs typeface="+mn-cs"/>
        </a:defRPr>
      </a:lvl7pPr>
      <a:lvl8pPr marL="3383143" algn="l" rtl="0" eaLnBrk="1" latinLnBrk="0" hangingPunct="1">
        <a:defRPr kumimoji="0" kern="1200">
          <a:solidFill>
            <a:schemeClr val="tx1"/>
          </a:solidFill>
          <a:latin typeface="+mn-lt"/>
          <a:ea typeface="+mn-ea"/>
          <a:cs typeface="+mn-cs"/>
        </a:defRPr>
      </a:lvl8pPr>
      <a:lvl9pPr marL="3866449"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academicanalytics.com/Portal/Login.aspx"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dmi.uiuc.edu/stuenr"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ctrTitle"/>
          </p:nvPr>
        </p:nvSpPr>
        <p:spPr>
          <a:xfrm>
            <a:off x="0" y="1300163"/>
            <a:ext cx="9601200" cy="6015037"/>
          </a:xfrm>
          <a:ln>
            <a:noFill/>
          </a:ln>
        </p:spPr>
        <p:txBody>
          <a:bodyPr>
            <a:normAutofit fontScale="90000"/>
          </a:bodyPr>
          <a:lstStyle/>
          <a:p>
            <a:r>
              <a:rPr lang="en-US" dirty="0"/>
              <a:t/>
            </a:r>
            <a:br>
              <a:rPr lang="en-US" dirty="0"/>
            </a:br>
            <a:r>
              <a:rPr lang="en-US" dirty="0"/>
              <a:t/>
            </a:r>
            <a:br>
              <a:rPr lang="en-US" dirty="0"/>
            </a:br>
            <a:r>
              <a:rPr lang="en-US" dirty="0">
                <a:solidFill>
                  <a:schemeClr val="bg2">
                    <a:lumMod val="20000"/>
                    <a:lumOff val="80000"/>
                  </a:schemeClr>
                </a:solidFill>
                <a:effectLst>
                  <a:outerShdw blurRad="38100" dist="38100" dir="2700000" algn="tl">
                    <a:srgbClr val="000000"/>
                  </a:outerShdw>
                </a:effectLst>
              </a:rPr>
              <a:t>Using Data to Inform, Persuade, and Make Decisions</a:t>
            </a:r>
            <a:br>
              <a:rPr lang="en-US" dirty="0">
                <a:solidFill>
                  <a:schemeClr val="bg2">
                    <a:lumMod val="20000"/>
                    <a:lumOff val="80000"/>
                  </a:schemeClr>
                </a:solidFill>
                <a:effectLst>
                  <a:outerShdw blurRad="38100" dist="38100" dir="2700000" algn="tl">
                    <a:srgbClr val="000000"/>
                  </a:outerShdw>
                </a:effectLst>
              </a:rPr>
            </a:br>
            <a:r>
              <a:rPr lang="en-US" dirty="0">
                <a:solidFill>
                  <a:schemeClr val="bg2">
                    <a:lumMod val="20000"/>
                    <a:lumOff val="80000"/>
                  </a:schemeClr>
                </a:solidFill>
                <a:effectLst>
                  <a:outerShdw blurRad="38100" dist="38100" dir="2700000" algn="tl">
                    <a:srgbClr val="000000"/>
                  </a:outerShdw>
                </a:effectLst>
              </a:rPr>
              <a:t/>
            </a:r>
            <a:br>
              <a:rPr lang="en-US" dirty="0">
                <a:solidFill>
                  <a:schemeClr val="bg2">
                    <a:lumMod val="20000"/>
                    <a:lumOff val="80000"/>
                  </a:schemeClr>
                </a:solidFill>
                <a:effectLst>
                  <a:outerShdw blurRad="38100" dist="38100" dir="2700000" algn="tl">
                    <a:srgbClr val="000000"/>
                  </a:outerShdw>
                </a:effectLst>
              </a:rPr>
            </a:br>
            <a:r>
              <a:rPr lang="en-US" dirty="0">
                <a:solidFill>
                  <a:schemeClr val="bg2">
                    <a:lumMod val="20000"/>
                    <a:lumOff val="80000"/>
                  </a:schemeClr>
                </a:solidFill>
                <a:effectLst>
                  <a:outerShdw blurRad="38100" dist="38100" dir="2700000" algn="tl">
                    <a:srgbClr val="000000"/>
                  </a:outerShdw>
                </a:effectLst>
              </a:rPr>
              <a:t/>
            </a:r>
            <a:br>
              <a:rPr lang="en-US" dirty="0">
                <a:solidFill>
                  <a:schemeClr val="bg2">
                    <a:lumMod val="20000"/>
                    <a:lumOff val="80000"/>
                  </a:schemeClr>
                </a:solidFill>
                <a:effectLst>
                  <a:outerShdw blurRad="38100" dist="38100" dir="2700000" algn="tl">
                    <a:srgbClr val="000000"/>
                  </a:outerShdw>
                </a:effectLst>
              </a:rPr>
            </a:br>
            <a:r>
              <a:rPr lang="en-US" dirty="0" smtClean="0">
                <a:solidFill>
                  <a:schemeClr val="bg2">
                    <a:lumMod val="20000"/>
                    <a:lumOff val="80000"/>
                  </a:schemeClr>
                </a:solidFill>
                <a:effectLst>
                  <a:outerShdw blurRad="38100" dist="38100" dir="2700000" algn="tl">
                    <a:srgbClr val="000000"/>
                  </a:outerShdw>
                </a:effectLst>
              </a:rPr>
              <a:t>February </a:t>
            </a:r>
            <a:r>
              <a:rPr lang="en-US" dirty="0" smtClean="0">
                <a:solidFill>
                  <a:schemeClr val="bg2">
                    <a:lumMod val="20000"/>
                    <a:lumOff val="80000"/>
                  </a:schemeClr>
                </a:solidFill>
                <a:effectLst>
                  <a:outerShdw blurRad="38100" dist="38100" dir="2700000" algn="tl">
                    <a:srgbClr val="000000"/>
                  </a:outerShdw>
                </a:effectLst>
              </a:rPr>
              <a:t>22</a:t>
            </a:r>
            <a:r>
              <a:rPr lang="en-US" dirty="0" smtClean="0">
                <a:solidFill>
                  <a:schemeClr val="bg2">
                    <a:lumMod val="20000"/>
                    <a:lumOff val="80000"/>
                  </a:schemeClr>
                </a:solidFill>
                <a:effectLst>
                  <a:outerShdw blurRad="38100" dist="38100" dir="2700000" algn="tl">
                    <a:srgbClr val="000000"/>
                  </a:outerShdw>
                </a:effectLst>
              </a:rPr>
              <a:t>,  2012</a:t>
            </a:r>
            <a:r>
              <a:rPr lang="en-US" dirty="0">
                <a:solidFill>
                  <a:srgbClr val="3333CC"/>
                </a:solidFill>
                <a:effectLst>
                  <a:outerShdw blurRad="38100" dist="38100" dir="2700000" algn="tl">
                    <a:srgbClr val="000000"/>
                  </a:outerShdw>
                </a:effectLst>
              </a:rPr>
              <a:t/>
            </a:r>
            <a:br>
              <a:rPr lang="en-US" dirty="0">
                <a:solidFill>
                  <a:srgbClr val="3333CC"/>
                </a:solidFill>
                <a:effectLst>
                  <a:outerShdw blurRad="38100" dist="38100" dir="2700000" algn="tl">
                    <a:srgbClr val="000000"/>
                  </a:outerShdw>
                </a:effectLst>
              </a:rPr>
            </a:br>
            <a:r>
              <a:rPr lang="en-US" dirty="0">
                <a:solidFill>
                  <a:srgbClr val="3333CC"/>
                </a:solidFill>
                <a:effectLst>
                  <a:outerShdw blurRad="38100" dist="38100" dir="2700000" algn="tl">
                    <a:srgbClr val="000000"/>
                  </a:outerShdw>
                </a:effectLst>
              </a:rPr>
              <a:t/>
            </a:r>
            <a:br>
              <a:rPr lang="en-US" dirty="0">
                <a:solidFill>
                  <a:srgbClr val="3333CC"/>
                </a:solidFill>
                <a:effectLst>
                  <a:outerShdw blurRad="38100" dist="38100" dir="2700000" algn="tl">
                    <a:srgbClr val="000000"/>
                  </a:outerShdw>
                </a:effectLst>
              </a:rPr>
            </a:br>
            <a:endParaRPr lang="en-US" dirty="0">
              <a:solidFill>
                <a:srgbClr val="3333CC"/>
              </a:solidFill>
            </a:endParaRPr>
          </a:p>
        </p:txBody>
      </p:sp>
    </p:spTree>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title"/>
          </p:nvPr>
        </p:nvSpPr>
        <p:spPr>
          <a:xfrm>
            <a:off x="239713" y="244475"/>
            <a:ext cx="9040812" cy="1219200"/>
          </a:xfrm>
          <a:ln/>
        </p:spPr>
        <p:txBody>
          <a:bodyPr>
            <a:normAutofit/>
          </a:bodyPr>
          <a:lstStyle/>
          <a:p>
            <a:pPr>
              <a:spcBef>
                <a:spcPct val="50000"/>
              </a:spcBef>
            </a:pPr>
            <a:r>
              <a:rPr lang="en-US" dirty="0" smtClean="0"/>
              <a:t>Course Information System</a:t>
            </a:r>
            <a:endParaRPr lang="en-US" dirty="0"/>
          </a:p>
        </p:txBody>
      </p:sp>
      <p:sp>
        <p:nvSpPr>
          <p:cNvPr id="535555"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35556" name="Text Box 4"/>
          <p:cNvSpPr txBox="1">
            <a:spLocks noChangeArrowheads="1"/>
          </p:cNvSpPr>
          <p:nvPr/>
        </p:nvSpPr>
        <p:spPr bwMode="auto">
          <a:xfrm>
            <a:off x="320675" y="1649413"/>
            <a:ext cx="8894763" cy="5175250"/>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3800" dirty="0">
                <a:latin typeface="Arial" charset="0"/>
              </a:rPr>
              <a:t> All courses, sections, instructors, IUs  since 1987</a:t>
            </a:r>
          </a:p>
          <a:p>
            <a:pPr algn="l" defTabSz="966788">
              <a:spcBef>
                <a:spcPct val="50000"/>
              </a:spcBef>
              <a:buFontTx/>
              <a:buChar char="•"/>
            </a:pPr>
            <a:r>
              <a:rPr lang="en-US" sz="3800" dirty="0">
                <a:latin typeface="Arial" charset="0"/>
              </a:rPr>
              <a:t> Helpful FAQ explaining course     processing &amp; accounting.</a:t>
            </a:r>
          </a:p>
          <a:p>
            <a:pPr algn="l" defTabSz="966788">
              <a:spcBef>
                <a:spcPct val="50000"/>
              </a:spcBef>
              <a:buFontTx/>
              <a:buChar char="•"/>
            </a:pPr>
            <a:r>
              <a:rPr lang="en-US" sz="4200" dirty="0">
                <a:latin typeface="Arial" charset="0"/>
              </a:rPr>
              <a:t> </a:t>
            </a:r>
            <a:r>
              <a:rPr lang="en-US" sz="3800" dirty="0">
                <a:latin typeface="Arial" charset="0"/>
              </a:rPr>
              <a:t>Many ways of viewing the data</a:t>
            </a:r>
          </a:p>
          <a:p>
            <a:pPr algn="l" defTabSz="966788">
              <a:spcBef>
                <a:spcPct val="50000"/>
              </a:spcBef>
              <a:buFontTx/>
              <a:buChar char="•"/>
            </a:pPr>
            <a:r>
              <a:rPr lang="en-US" sz="3800" dirty="0">
                <a:latin typeface="Arial" charset="0"/>
              </a:rPr>
              <a:t> Course history is tracked despite  changes in rubric or number.</a:t>
            </a:r>
          </a:p>
        </p:txBody>
      </p:sp>
    </p:spTree>
  </p:cSld>
  <p:clrMapOvr>
    <a:masterClrMapping/>
  </p:clrMapOvr>
  <p:transition>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Rectangle 2"/>
          <p:cNvSpPr>
            <a:spLocks noGrp="1" noChangeArrowheads="1"/>
          </p:cNvSpPr>
          <p:nvPr>
            <p:ph type="title"/>
          </p:nvPr>
        </p:nvSpPr>
        <p:spPr>
          <a:xfrm>
            <a:off x="239713" y="325438"/>
            <a:ext cx="9040812" cy="1219200"/>
          </a:xfrm>
          <a:ln/>
        </p:spPr>
        <p:txBody>
          <a:bodyPr>
            <a:normAutofit/>
          </a:bodyPr>
          <a:lstStyle/>
          <a:p>
            <a:r>
              <a:rPr lang="en-US" dirty="0" smtClean="0"/>
              <a:t>Course Information System</a:t>
            </a:r>
            <a:endParaRPr lang="en-US" dirty="0"/>
          </a:p>
        </p:txBody>
      </p:sp>
      <p:sp>
        <p:nvSpPr>
          <p:cNvPr id="586755"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86756" name="Text Box 4"/>
          <p:cNvSpPr txBox="1">
            <a:spLocks noChangeArrowheads="1"/>
          </p:cNvSpPr>
          <p:nvPr/>
        </p:nvSpPr>
        <p:spPr bwMode="auto">
          <a:xfrm>
            <a:off x="320675" y="3257520"/>
            <a:ext cx="8975725" cy="2230498"/>
          </a:xfrm>
          <a:prstGeom prst="rect">
            <a:avLst/>
          </a:prstGeom>
          <a:noFill/>
          <a:ln w="12700" cap="sq">
            <a:noFill/>
            <a:miter lim="800000"/>
            <a:headEnd/>
            <a:tailEnd/>
          </a:ln>
          <a:effectLst/>
        </p:spPr>
        <p:txBody>
          <a:bodyPr lIns="96661" tIns="48331" rIns="96661" bIns="48331" anchor="ctr">
            <a:spAutoFit/>
          </a:bodyPr>
          <a:lstStyle/>
          <a:p>
            <a:pPr algn="l" defTabSz="966788">
              <a:lnSpc>
                <a:spcPct val="110000"/>
              </a:lnSpc>
              <a:spcBef>
                <a:spcPct val="50000"/>
              </a:spcBef>
            </a:pPr>
            <a:r>
              <a:rPr lang="en-US" sz="4200" dirty="0">
                <a:latin typeface="Arial" charset="0"/>
              </a:rPr>
              <a:t>Summarize IUs generated by each faculty member paid by your unit for </a:t>
            </a:r>
            <a:r>
              <a:rPr lang="en-US" sz="4200" dirty="0" smtClean="0">
                <a:latin typeface="Arial" charset="0"/>
              </a:rPr>
              <a:t>last year using an Excel Pivot table</a:t>
            </a:r>
            <a:endParaRPr lang="en-US" sz="4200" dirty="0">
              <a:latin typeface="Arial" charset="0"/>
            </a:endParaRPr>
          </a:p>
        </p:txBody>
      </p:sp>
      <p:sp>
        <p:nvSpPr>
          <p:cNvPr id="586757" name="Text Box 5"/>
          <p:cNvSpPr txBox="1">
            <a:spLocks noChangeArrowheads="1"/>
          </p:cNvSpPr>
          <p:nvPr/>
        </p:nvSpPr>
        <p:spPr bwMode="auto">
          <a:xfrm>
            <a:off x="1143000" y="1706563"/>
            <a:ext cx="6137275" cy="749300"/>
          </a:xfrm>
          <a:prstGeom prst="rect">
            <a:avLst/>
          </a:prstGeom>
          <a:noFill/>
          <a:ln w="12700" cap="sq">
            <a:noFill/>
            <a:miter lim="800000"/>
            <a:headEnd/>
            <a:tailEnd/>
          </a:ln>
          <a:effectLst/>
        </p:spPr>
        <p:txBody>
          <a:bodyPr wrap="square" lIns="96661" tIns="48331" rIns="96661" bIns="48331" anchor="ctr">
            <a:spAutoFit/>
          </a:bodyPr>
          <a:lstStyle/>
          <a:p>
            <a:pPr defTabSz="966788">
              <a:spcBef>
                <a:spcPct val="50000"/>
              </a:spcBef>
            </a:pPr>
            <a:r>
              <a:rPr lang="en-US" sz="4200" dirty="0">
                <a:solidFill>
                  <a:srgbClr val="CC0066"/>
                </a:solidFill>
                <a:effectLst>
                  <a:outerShdw blurRad="38100" dist="38100" dir="2700000" algn="tl">
                    <a:srgbClr val="000000"/>
                  </a:outerShdw>
                </a:effectLst>
                <a:latin typeface="Arial" charset="0"/>
              </a:rPr>
              <a:t>Example/Demo 2</a:t>
            </a:r>
            <a:endParaRPr lang="en-US" sz="4200" dirty="0">
              <a:latin typeface="Arial" charset="0"/>
            </a:endParaRPr>
          </a:p>
        </p:txBody>
      </p:sp>
    </p:spTree>
  </p:cSld>
  <p:clrMapOvr>
    <a:masterClrMapping/>
  </p:clrMapOvr>
  <p:transition>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1026"/>
          <p:cNvSpPr>
            <a:spLocks noGrp="1" noChangeArrowheads="1"/>
          </p:cNvSpPr>
          <p:nvPr>
            <p:ph type="title"/>
          </p:nvPr>
        </p:nvSpPr>
        <p:spPr>
          <a:xfrm>
            <a:off x="239713" y="325438"/>
            <a:ext cx="9040812" cy="1219200"/>
          </a:xfrm>
          <a:ln/>
        </p:spPr>
        <p:txBody>
          <a:bodyPr>
            <a:normAutofit/>
          </a:bodyPr>
          <a:lstStyle/>
          <a:p>
            <a:r>
              <a:rPr lang="en-US" dirty="0" smtClean="0"/>
              <a:t>Course Information System</a:t>
            </a:r>
            <a:endParaRPr lang="en-US" dirty="0"/>
          </a:p>
        </p:txBody>
      </p:sp>
      <p:sp>
        <p:nvSpPr>
          <p:cNvPr id="518147" name="Text Box 1027"/>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18148" name="Text Box 1028"/>
          <p:cNvSpPr txBox="1">
            <a:spLocks noChangeArrowheads="1"/>
          </p:cNvSpPr>
          <p:nvPr/>
        </p:nvSpPr>
        <p:spPr bwMode="auto">
          <a:xfrm>
            <a:off x="320675" y="2433638"/>
            <a:ext cx="8894763" cy="3870325"/>
          </a:xfrm>
          <a:prstGeom prst="rect">
            <a:avLst/>
          </a:prstGeom>
          <a:noFill/>
          <a:ln w="12700" cap="sq">
            <a:noFill/>
            <a:miter lim="800000"/>
            <a:headEnd/>
            <a:tailEnd/>
          </a:ln>
          <a:effectLst/>
        </p:spPr>
        <p:txBody>
          <a:bodyPr lIns="96661" tIns="48331" rIns="96661" bIns="48331" anchor="ctr">
            <a:spAutoFit/>
          </a:bodyPr>
          <a:lstStyle/>
          <a:p>
            <a:pPr defTabSz="966788">
              <a:lnSpc>
                <a:spcPct val="110000"/>
              </a:lnSpc>
              <a:spcBef>
                <a:spcPct val="50000"/>
              </a:spcBef>
            </a:pPr>
            <a:r>
              <a:rPr lang="en-US" sz="4200">
                <a:latin typeface="Arial" charset="0"/>
              </a:rPr>
              <a:t>Faculty Teaching History</a:t>
            </a:r>
          </a:p>
          <a:p>
            <a:pPr algn="l" defTabSz="966788">
              <a:lnSpc>
                <a:spcPct val="110000"/>
              </a:lnSpc>
              <a:spcBef>
                <a:spcPct val="50000"/>
              </a:spcBef>
              <a:buFontTx/>
              <a:buChar char="•"/>
            </a:pPr>
            <a:r>
              <a:rPr lang="en-US" sz="4200">
                <a:latin typeface="Arial" charset="0"/>
              </a:rPr>
              <a:t> For P&amp;T documentation</a:t>
            </a:r>
          </a:p>
          <a:p>
            <a:pPr algn="l" defTabSz="966788">
              <a:lnSpc>
                <a:spcPct val="110000"/>
              </a:lnSpc>
              <a:spcBef>
                <a:spcPct val="50000"/>
              </a:spcBef>
              <a:buFontTx/>
              <a:buChar char="•"/>
            </a:pPr>
            <a:endParaRPr lang="en-US" sz="4200">
              <a:latin typeface="Arial" charset="0"/>
            </a:endParaRPr>
          </a:p>
          <a:p>
            <a:pPr algn="l" defTabSz="966788">
              <a:lnSpc>
                <a:spcPct val="110000"/>
              </a:lnSpc>
              <a:spcBef>
                <a:spcPct val="50000"/>
              </a:spcBef>
              <a:buFontTx/>
              <a:buChar char="•"/>
            </a:pPr>
            <a:r>
              <a:rPr lang="en-US" sz="4200">
                <a:latin typeface="Arial" charset="0"/>
              </a:rPr>
              <a:t> For annual evaluations</a:t>
            </a:r>
          </a:p>
        </p:txBody>
      </p:sp>
    </p:spTree>
  </p:cSld>
  <p:clrMapOvr>
    <a:masterClrMapping/>
  </p:clrMapOvr>
  <p:transition>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a:xfrm>
            <a:off x="239713" y="325438"/>
            <a:ext cx="9040812" cy="1219200"/>
          </a:xfrm>
          <a:ln/>
        </p:spPr>
        <p:txBody>
          <a:bodyPr>
            <a:normAutofit/>
          </a:bodyPr>
          <a:lstStyle/>
          <a:p>
            <a:r>
              <a:rPr lang="en-US" dirty="0" smtClean="0"/>
              <a:t>Course Information System</a:t>
            </a:r>
            <a:endParaRPr lang="en-US" dirty="0"/>
          </a:p>
        </p:txBody>
      </p:sp>
      <p:sp>
        <p:nvSpPr>
          <p:cNvPr id="459780" name="Text Box 4"/>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459781" name="Text Box 5"/>
          <p:cNvSpPr txBox="1">
            <a:spLocks noChangeArrowheads="1"/>
          </p:cNvSpPr>
          <p:nvPr/>
        </p:nvSpPr>
        <p:spPr bwMode="auto">
          <a:xfrm>
            <a:off x="320675" y="3038475"/>
            <a:ext cx="9280525" cy="3228975"/>
          </a:xfrm>
          <a:prstGeom prst="rect">
            <a:avLst/>
          </a:prstGeom>
          <a:noFill/>
          <a:ln w="12700" cap="sq">
            <a:noFill/>
            <a:miter lim="800000"/>
            <a:headEnd/>
            <a:tailEnd/>
          </a:ln>
          <a:effectLst/>
        </p:spPr>
        <p:txBody>
          <a:bodyPr lIns="96661" tIns="48331" rIns="96661" bIns="48331" anchor="ctr">
            <a:spAutoFit/>
          </a:bodyPr>
          <a:lstStyle/>
          <a:p>
            <a:pPr algn="l" defTabSz="966788">
              <a:lnSpc>
                <a:spcPct val="110000"/>
              </a:lnSpc>
              <a:spcBef>
                <a:spcPct val="50000"/>
              </a:spcBef>
            </a:pPr>
            <a:r>
              <a:rPr lang="en-US" sz="4200">
                <a:latin typeface="Arial" charset="0"/>
              </a:rPr>
              <a:t>Find all courses taught since 1987 by one faculty member. </a:t>
            </a:r>
          </a:p>
          <a:p>
            <a:pPr algn="l" defTabSz="966788">
              <a:lnSpc>
                <a:spcPct val="110000"/>
              </a:lnSpc>
              <a:spcBef>
                <a:spcPct val="50000"/>
              </a:spcBef>
            </a:pPr>
            <a:r>
              <a:rPr lang="en-US" sz="4200">
                <a:latin typeface="Arial" charset="0"/>
              </a:rPr>
              <a:t>Look at the P&amp;T format and the table format.</a:t>
            </a:r>
          </a:p>
        </p:txBody>
      </p:sp>
      <p:sp>
        <p:nvSpPr>
          <p:cNvPr id="459783" name="Text Box 7"/>
          <p:cNvSpPr txBox="1">
            <a:spLocks noChangeArrowheads="1"/>
          </p:cNvSpPr>
          <p:nvPr/>
        </p:nvSpPr>
        <p:spPr bwMode="auto">
          <a:xfrm>
            <a:off x="2640013" y="1706563"/>
            <a:ext cx="4640262"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3</a:t>
            </a:r>
            <a:endParaRPr lang="en-US" sz="4200">
              <a:latin typeface="Arial" charset="0"/>
            </a:endParaRPr>
          </a:p>
        </p:txBody>
      </p:sp>
    </p:spTree>
  </p:cSld>
  <p:clrMapOvr>
    <a:masterClrMapping/>
  </p:clrMapOvr>
  <p:transition>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a:xfrm>
            <a:off x="239713" y="325438"/>
            <a:ext cx="9040812" cy="1219200"/>
          </a:xfrm>
          <a:ln/>
        </p:spPr>
        <p:txBody>
          <a:bodyPr>
            <a:normAutofit/>
          </a:bodyPr>
          <a:lstStyle/>
          <a:p>
            <a:r>
              <a:rPr lang="en-US" sz="4800" dirty="0" smtClean="0"/>
              <a:t>Course Information System</a:t>
            </a:r>
            <a:endParaRPr lang="en-US" sz="4200" b="0" dirty="0"/>
          </a:p>
        </p:txBody>
      </p:sp>
      <p:sp>
        <p:nvSpPr>
          <p:cNvPr id="461828" name="Text Box 4"/>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461829" name="Text Box 5"/>
          <p:cNvSpPr txBox="1">
            <a:spLocks noChangeArrowheads="1"/>
          </p:cNvSpPr>
          <p:nvPr/>
        </p:nvSpPr>
        <p:spPr bwMode="auto">
          <a:xfrm>
            <a:off x="800100" y="2708275"/>
            <a:ext cx="7761288" cy="3201988"/>
          </a:xfrm>
          <a:prstGeom prst="rect">
            <a:avLst/>
          </a:prstGeom>
          <a:noFill/>
          <a:ln w="12700" cap="sq">
            <a:noFill/>
            <a:miter lim="800000"/>
            <a:headEnd/>
            <a:tailEnd/>
          </a:ln>
          <a:effectLst/>
        </p:spPr>
        <p:txBody>
          <a:bodyPr lIns="96661" tIns="48331" rIns="96661" bIns="48331" anchor="ctr">
            <a:spAutoFit/>
          </a:bodyPr>
          <a:lstStyle/>
          <a:p>
            <a:pPr algn="l" defTabSz="966788">
              <a:lnSpc>
                <a:spcPct val="120000"/>
              </a:lnSpc>
              <a:spcBef>
                <a:spcPct val="50000"/>
              </a:spcBef>
            </a:pPr>
            <a:r>
              <a:rPr lang="en-US" sz="3800" dirty="0">
                <a:latin typeface="Arial" charset="0"/>
              </a:rPr>
              <a:t>Get a summary of all offerings of  NRES 293 (or other course) since 1987. </a:t>
            </a:r>
          </a:p>
          <a:p>
            <a:pPr algn="l" defTabSz="966788">
              <a:lnSpc>
                <a:spcPct val="120000"/>
              </a:lnSpc>
              <a:spcBef>
                <a:spcPct val="50000"/>
              </a:spcBef>
            </a:pPr>
            <a:endParaRPr lang="en-US" sz="3800" dirty="0">
              <a:latin typeface="Arial" charset="0"/>
            </a:endParaRPr>
          </a:p>
        </p:txBody>
      </p:sp>
      <p:sp>
        <p:nvSpPr>
          <p:cNvPr id="461830" name="Text Box 6"/>
          <p:cNvSpPr txBox="1">
            <a:spLocks noChangeArrowheads="1"/>
          </p:cNvSpPr>
          <p:nvPr/>
        </p:nvSpPr>
        <p:spPr bwMode="auto">
          <a:xfrm>
            <a:off x="2400300" y="1706563"/>
            <a:ext cx="4560888"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4</a:t>
            </a:r>
            <a:endParaRPr lang="en-US" sz="4200">
              <a:latin typeface="Arial" charset="0"/>
            </a:endParaRPr>
          </a:p>
        </p:txBody>
      </p:sp>
    </p:spTree>
  </p:cSld>
  <p:clrMapOvr>
    <a:masterClrMapping/>
  </p:clrMapOvr>
  <p:transition>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ChangeArrowheads="1"/>
          </p:cNvSpPr>
          <p:nvPr>
            <p:ph type="title"/>
          </p:nvPr>
        </p:nvSpPr>
        <p:spPr>
          <a:xfrm>
            <a:off x="239713" y="325438"/>
            <a:ext cx="9040812" cy="1219200"/>
          </a:xfrm>
          <a:ln/>
        </p:spPr>
        <p:txBody>
          <a:bodyPr>
            <a:normAutofit/>
          </a:bodyPr>
          <a:lstStyle/>
          <a:p>
            <a:r>
              <a:rPr lang="en-US" sz="4800" dirty="0" smtClean="0"/>
              <a:t>Course Information System</a:t>
            </a:r>
            <a:endParaRPr lang="en-US" sz="4200" b="0" dirty="0"/>
          </a:p>
        </p:txBody>
      </p:sp>
      <p:sp>
        <p:nvSpPr>
          <p:cNvPr id="602115"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602116" name="Text Box 4"/>
          <p:cNvSpPr txBox="1">
            <a:spLocks noChangeArrowheads="1"/>
          </p:cNvSpPr>
          <p:nvPr/>
        </p:nvSpPr>
        <p:spPr bwMode="auto">
          <a:xfrm>
            <a:off x="800100" y="2859280"/>
            <a:ext cx="7761288" cy="4147754"/>
          </a:xfrm>
          <a:prstGeom prst="rect">
            <a:avLst/>
          </a:prstGeom>
          <a:noFill/>
          <a:ln w="12700" cap="sq">
            <a:noFill/>
            <a:miter lim="800000"/>
            <a:headEnd/>
            <a:tailEnd/>
          </a:ln>
          <a:effectLst/>
        </p:spPr>
        <p:txBody>
          <a:bodyPr lIns="96661" tIns="48331" rIns="96661" bIns="48331" anchor="ctr">
            <a:spAutoFit/>
          </a:bodyPr>
          <a:lstStyle/>
          <a:p>
            <a:pPr algn="l" defTabSz="966788">
              <a:lnSpc>
                <a:spcPct val="90000"/>
              </a:lnSpc>
              <a:spcBef>
                <a:spcPct val="50000"/>
              </a:spcBef>
            </a:pPr>
            <a:r>
              <a:rPr lang="en-US" sz="3800" dirty="0">
                <a:latin typeface="Arial" charset="0"/>
              </a:rPr>
              <a:t>- Courses not offered </a:t>
            </a:r>
            <a:r>
              <a:rPr lang="en-US" sz="3800" dirty="0" smtClean="0">
                <a:latin typeface="Arial" charset="0"/>
              </a:rPr>
              <a:t>in </a:t>
            </a:r>
            <a:r>
              <a:rPr lang="en-US" sz="3800" dirty="0">
                <a:latin typeface="Arial" charset="0"/>
              </a:rPr>
              <a:t>the past </a:t>
            </a:r>
            <a:r>
              <a:rPr lang="en-US" sz="3800" dirty="0" smtClean="0">
                <a:latin typeface="Arial" charset="0"/>
              </a:rPr>
              <a:t>three years (fall, spring, summer terms, on- and off-campus) </a:t>
            </a:r>
            <a:endParaRPr lang="en-US" sz="3800" dirty="0">
              <a:latin typeface="Arial" charset="0"/>
            </a:endParaRPr>
          </a:p>
          <a:p>
            <a:pPr algn="l" defTabSz="966788">
              <a:lnSpc>
                <a:spcPct val="90000"/>
              </a:lnSpc>
              <a:spcBef>
                <a:spcPct val="50000"/>
              </a:spcBef>
            </a:pPr>
            <a:r>
              <a:rPr lang="en-US" sz="3800" dirty="0">
                <a:latin typeface="Arial" charset="0"/>
              </a:rPr>
              <a:t>- Courses failing to “make” in the average of the last two offerings:</a:t>
            </a:r>
          </a:p>
          <a:p>
            <a:pPr marL="482600" lvl="1" algn="l" defTabSz="966788">
              <a:lnSpc>
                <a:spcPct val="80000"/>
              </a:lnSpc>
              <a:spcBef>
                <a:spcPct val="50000"/>
              </a:spcBef>
              <a:buFontTx/>
              <a:buChar char="•"/>
            </a:pPr>
            <a:r>
              <a:rPr lang="en-US" sz="3000" dirty="0">
                <a:latin typeface="Arial" charset="0"/>
              </a:rPr>
              <a:t> 10 students for </a:t>
            </a:r>
            <a:r>
              <a:rPr lang="en-US" sz="3000" dirty="0" smtClean="0">
                <a:latin typeface="Arial" charset="0"/>
              </a:rPr>
              <a:t>100-400 </a:t>
            </a:r>
            <a:r>
              <a:rPr lang="en-US" sz="3000" dirty="0">
                <a:latin typeface="Arial" charset="0"/>
              </a:rPr>
              <a:t>level</a:t>
            </a:r>
          </a:p>
          <a:p>
            <a:pPr marL="482600" lvl="1" algn="l" defTabSz="966788">
              <a:lnSpc>
                <a:spcPct val="60000"/>
              </a:lnSpc>
              <a:spcBef>
                <a:spcPct val="50000"/>
              </a:spcBef>
              <a:buFontTx/>
              <a:buChar char="•"/>
            </a:pPr>
            <a:r>
              <a:rPr lang="en-US" sz="3000" dirty="0">
                <a:latin typeface="Arial" charset="0"/>
              </a:rPr>
              <a:t> 6 students for </a:t>
            </a:r>
            <a:r>
              <a:rPr lang="en-US" sz="3000" dirty="0" smtClean="0">
                <a:latin typeface="Arial" charset="0"/>
              </a:rPr>
              <a:t>500</a:t>
            </a:r>
            <a:r>
              <a:rPr lang="en-US" sz="3000" dirty="0">
                <a:latin typeface="Arial" charset="0"/>
              </a:rPr>
              <a:t>, 600, 700 </a:t>
            </a:r>
            <a:r>
              <a:rPr lang="en-US" sz="3000" dirty="0" smtClean="0">
                <a:latin typeface="Arial" charset="0"/>
              </a:rPr>
              <a:t>level</a:t>
            </a:r>
            <a:endParaRPr lang="en-US" sz="3000" dirty="0">
              <a:latin typeface="Arial" charset="0"/>
            </a:endParaRPr>
          </a:p>
        </p:txBody>
      </p:sp>
      <p:sp>
        <p:nvSpPr>
          <p:cNvPr id="602117" name="Text Box 5"/>
          <p:cNvSpPr txBox="1">
            <a:spLocks noChangeArrowheads="1"/>
          </p:cNvSpPr>
          <p:nvPr/>
        </p:nvSpPr>
        <p:spPr bwMode="auto">
          <a:xfrm>
            <a:off x="609600" y="1949450"/>
            <a:ext cx="8458200" cy="735013"/>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5: Six-Ten Report</a:t>
            </a:r>
            <a:endParaRPr lang="en-US" sz="4200">
              <a:latin typeface="Arial" charset="0"/>
            </a:endParaRPr>
          </a:p>
        </p:txBody>
      </p:sp>
    </p:spTree>
  </p:cSld>
  <p:clrMapOvr>
    <a:masterClrMapping/>
  </p:clrMapOvr>
  <p:transition>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2"/>
          <p:cNvSpPr>
            <a:spLocks noGrp="1" noChangeArrowheads="1"/>
          </p:cNvSpPr>
          <p:nvPr>
            <p:ph type="title"/>
          </p:nvPr>
        </p:nvSpPr>
        <p:spPr>
          <a:xfrm>
            <a:off x="239713" y="325438"/>
            <a:ext cx="9040812" cy="1219200"/>
          </a:xfrm>
          <a:ln/>
        </p:spPr>
        <p:txBody>
          <a:bodyPr/>
          <a:lstStyle/>
          <a:p>
            <a:r>
              <a:rPr lang="en-US"/>
              <a:t>Two Course Accounting Systems</a:t>
            </a:r>
            <a:endParaRPr lang="en-US" sz="3800" b="0"/>
          </a:p>
        </p:txBody>
      </p:sp>
      <p:sp>
        <p:nvSpPr>
          <p:cNvPr id="604164" name="Text Box 4"/>
          <p:cNvSpPr txBox="1">
            <a:spLocks noChangeArrowheads="1"/>
          </p:cNvSpPr>
          <p:nvPr/>
        </p:nvSpPr>
        <p:spPr bwMode="auto">
          <a:xfrm>
            <a:off x="914400" y="1623681"/>
            <a:ext cx="8229600" cy="5477540"/>
          </a:xfrm>
          <a:prstGeom prst="rect">
            <a:avLst/>
          </a:prstGeom>
          <a:noFill/>
          <a:ln w="12700" cap="sq">
            <a:noFill/>
            <a:miter lim="800000"/>
            <a:headEnd/>
            <a:tailEnd/>
          </a:ln>
          <a:effectLst/>
        </p:spPr>
        <p:txBody>
          <a:bodyPr lIns="96661" tIns="48331" rIns="96661" bIns="48331" anchor="ctr">
            <a:spAutoFit/>
          </a:bodyPr>
          <a:lstStyle/>
          <a:p>
            <a:pPr algn="l" defTabSz="966788">
              <a:lnSpc>
                <a:spcPct val="120000"/>
              </a:lnSpc>
              <a:spcBef>
                <a:spcPct val="50000"/>
              </a:spcBef>
            </a:pPr>
            <a:r>
              <a:rPr lang="en-US" sz="3800" dirty="0">
                <a:latin typeface="Arial" charset="0"/>
              </a:rPr>
              <a:t>1. Credit for </a:t>
            </a:r>
            <a:r>
              <a:rPr lang="en-US" sz="3800" b="1" dirty="0">
                <a:solidFill>
                  <a:srgbClr val="CC0066"/>
                </a:solidFill>
                <a:latin typeface="Arial" charset="0"/>
              </a:rPr>
              <a:t>offering</a:t>
            </a:r>
            <a:r>
              <a:rPr lang="en-US" sz="3800" dirty="0">
                <a:latin typeface="Arial" charset="0"/>
              </a:rPr>
              <a:t> a course</a:t>
            </a:r>
          </a:p>
          <a:p>
            <a:pPr marL="482600" lvl="1" algn="l" defTabSz="966788">
              <a:lnSpc>
                <a:spcPct val="120000"/>
              </a:lnSpc>
              <a:spcBef>
                <a:spcPct val="50000"/>
              </a:spcBef>
              <a:buFontTx/>
              <a:buChar char="•"/>
            </a:pPr>
            <a:r>
              <a:rPr lang="en-US" sz="3800" dirty="0">
                <a:latin typeface="Arial" charset="0"/>
              </a:rPr>
              <a:t> </a:t>
            </a:r>
            <a:r>
              <a:rPr lang="en-US" sz="3800" dirty="0" smtClean="0">
                <a:latin typeface="Arial" charset="0"/>
              </a:rPr>
              <a:t>Determined by controlling dept</a:t>
            </a:r>
          </a:p>
          <a:p>
            <a:pPr marL="482600" lvl="1" algn="l" defTabSz="966788">
              <a:lnSpc>
                <a:spcPct val="120000"/>
              </a:lnSpc>
              <a:spcBef>
                <a:spcPct val="50000"/>
              </a:spcBef>
              <a:buFontTx/>
              <a:buChar char="•"/>
            </a:pPr>
            <a:r>
              <a:rPr lang="en-US" sz="3800" dirty="0">
                <a:latin typeface="Arial" charset="0"/>
              </a:rPr>
              <a:t> </a:t>
            </a:r>
            <a:r>
              <a:rPr lang="en-US" sz="3800" dirty="0" smtClean="0">
                <a:latin typeface="Arial" charset="0"/>
              </a:rPr>
              <a:t>Must </a:t>
            </a:r>
            <a:r>
              <a:rPr lang="en-US" sz="3800" dirty="0">
                <a:latin typeface="Arial" charset="0"/>
              </a:rPr>
              <a:t>be a </a:t>
            </a:r>
            <a:r>
              <a:rPr lang="en-US" sz="3800" dirty="0" err="1">
                <a:latin typeface="Arial" charset="0"/>
              </a:rPr>
              <a:t>crosslisting</a:t>
            </a:r>
            <a:r>
              <a:rPr lang="en-US" sz="3800" dirty="0">
                <a:latin typeface="Arial" charset="0"/>
              </a:rPr>
              <a:t> dept</a:t>
            </a:r>
          </a:p>
          <a:p>
            <a:pPr marL="482600" lvl="1" algn="l" defTabSz="966788">
              <a:lnSpc>
                <a:spcPct val="120000"/>
              </a:lnSpc>
              <a:spcBef>
                <a:spcPct val="50000"/>
              </a:spcBef>
              <a:buFontTx/>
              <a:buChar char="•"/>
            </a:pPr>
            <a:r>
              <a:rPr lang="en-US" sz="3800" dirty="0">
                <a:latin typeface="Arial" charset="0"/>
              </a:rPr>
              <a:t> Used for external reporting</a:t>
            </a:r>
          </a:p>
          <a:p>
            <a:pPr marL="482600" lvl="1" algn="l" defTabSz="966788">
              <a:lnSpc>
                <a:spcPct val="120000"/>
              </a:lnSpc>
              <a:spcBef>
                <a:spcPct val="50000"/>
              </a:spcBef>
              <a:buFontTx/>
              <a:buChar char="•"/>
            </a:pPr>
            <a:r>
              <a:rPr lang="en-US" sz="3800" dirty="0">
                <a:latin typeface="Arial" charset="0"/>
              </a:rPr>
              <a:t> Some internal reporting: 		</a:t>
            </a:r>
            <a:r>
              <a:rPr lang="en-US" sz="3400" dirty="0">
                <a:latin typeface="Arial" charset="0"/>
              </a:rPr>
              <a:t>(class size, who is teaching….)</a:t>
            </a:r>
          </a:p>
        </p:txBody>
      </p:sp>
    </p:spTree>
  </p:cSld>
  <p:clrMapOvr>
    <a:masterClrMapping/>
  </p:clrMapOvr>
  <p:transition>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2"/>
          <p:cNvSpPr>
            <a:spLocks noGrp="1" noChangeArrowheads="1"/>
          </p:cNvSpPr>
          <p:nvPr>
            <p:ph type="title"/>
          </p:nvPr>
        </p:nvSpPr>
        <p:spPr>
          <a:xfrm>
            <a:off x="239713" y="325438"/>
            <a:ext cx="9040812" cy="1219200"/>
          </a:xfrm>
          <a:ln/>
        </p:spPr>
        <p:txBody>
          <a:bodyPr/>
          <a:lstStyle/>
          <a:p>
            <a:r>
              <a:rPr lang="en-US" dirty="0"/>
              <a:t>Two Course Accounting Systems</a:t>
            </a:r>
          </a:p>
        </p:txBody>
      </p:sp>
      <p:sp>
        <p:nvSpPr>
          <p:cNvPr id="606211" name="Text Box 3"/>
          <p:cNvSpPr txBox="1">
            <a:spLocks noChangeArrowheads="1"/>
          </p:cNvSpPr>
          <p:nvPr/>
        </p:nvSpPr>
        <p:spPr bwMode="auto">
          <a:xfrm>
            <a:off x="381000" y="2234422"/>
            <a:ext cx="9220200" cy="4243356"/>
          </a:xfrm>
          <a:prstGeom prst="rect">
            <a:avLst/>
          </a:prstGeom>
          <a:noFill/>
          <a:ln w="12700" cap="sq">
            <a:noFill/>
            <a:miter lim="800000"/>
            <a:headEnd/>
            <a:tailEnd/>
          </a:ln>
          <a:effectLst/>
        </p:spPr>
        <p:txBody>
          <a:bodyPr lIns="96661" tIns="48331" rIns="96661" bIns="48331" anchor="ctr">
            <a:spAutoFit/>
          </a:bodyPr>
          <a:lstStyle/>
          <a:p>
            <a:pPr algn="l" defTabSz="966788">
              <a:lnSpc>
                <a:spcPct val="60000"/>
              </a:lnSpc>
              <a:spcBef>
                <a:spcPct val="50000"/>
              </a:spcBef>
            </a:pPr>
            <a:r>
              <a:rPr lang="en-US" sz="3800" dirty="0" smtClean="0">
                <a:latin typeface="Arial" charset="0"/>
              </a:rPr>
              <a:t>2. Credit </a:t>
            </a:r>
            <a:r>
              <a:rPr lang="en-US" sz="3800" dirty="0">
                <a:latin typeface="Arial" charset="0"/>
              </a:rPr>
              <a:t>for </a:t>
            </a:r>
            <a:r>
              <a:rPr lang="en-US" sz="3800" b="1" dirty="0">
                <a:solidFill>
                  <a:srgbClr val="CC0066"/>
                </a:solidFill>
                <a:latin typeface="Arial" charset="0"/>
              </a:rPr>
              <a:t>paying</a:t>
            </a:r>
            <a:r>
              <a:rPr lang="en-US" sz="3800" dirty="0">
                <a:latin typeface="Arial" charset="0"/>
              </a:rPr>
              <a:t> for a course</a:t>
            </a:r>
          </a:p>
          <a:p>
            <a:pPr algn="l" defTabSz="966788">
              <a:lnSpc>
                <a:spcPct val="120000"/>
              </a:lnSpc>
              <a:spcBef>
                <a:spcPct val="50000"/>
              </a:spcBef>
              <a:buFontTx/>
              <a:buChar char="•"/>
            </a:pPr>
            <a:r>
              <a:rPr lang="en-US" sz="3800" dirty="0">
                <a:latin typeface="Arial" charset="0"/>
              </a:rPr>
              <a:t> </a:t>
            </a:r>
            <a:r>
              <a:rPr lang="en-US" sz="3800" dirty="0" smtClean="0">
                <a:latin typeface="Arial" charset="0"/>
              </a:rPr>
              <a:t>Determined by dept paying instructor</a:t>
            </a:r>
            <a:endParaRPr lang="en-US" sz="3800" dirty="0">
              <a:latin typeface="Arial" charset="0"/>
            </a:endParaRPr>
          </a:p>
          <a:p>
            <a:pPr algn="l" defTabSz="966788">
              <a:lnSpc>
                <a:spcPct val="80000"/>
              </a:lnSpc>
              <a:spcBef>
                <a:spcPct val="50000"/>
              </a:spcBef>
              <a:buFontTx/>
              <a:buChar char="•"/>
            </a:pPr>
            <a:r>
              <a:rPr lang="en-US" sz="3800" dirty="0">
                <a:latin typeface="Arial" charset="0"/>
              </a:rPr>
              <a:t> Must be a dept </a:t>
            </a:r>
            <a:r>
              <a:rPr lang="en-US" sz="3800" b="1" dirty="0">
                <a:solidFill>
                  <a:srgbClr val="CC0066"/>
                </a:solidFill>
                <a:latin typeface="Arial" charset="0"/>
              </a:rPr>
              <a:t>paying </a:t>
            </a:r>
            <a:r>
              <a:rPr lang="en-US" sz="3800" dirty="0">
                <a:latin typeface="Arial" charset="0"/>
              </a:rPr>
              <a:t>the instructor</a:t>
            </a:r>
          </a:p>
          <a:p>
            <a:pPr marL="482600" lvl="1" algn="l" defTabSz="966788">
              <a:lnSpc>
                <a:spcPct val="80000"/>
              </a:lnSpc>
              <a:spcBef>
                <a:spcPct val="50000"/>
              </a:spcBef>
            </a:pPr>
            <a:r>
              <a:rPr lang="en-US" sz="3000" dirty="0">
                <a:latin typeface="Arial" charset="0"/>
              </a:rPr>
              <a:t>(If courtesy - no pay - we use the offering dept)</a:t>
            </a:r>
          </a:p>
          <a:p>
            <a:pPr algn="l" defTabSz="966788">
              <a:lnSpc>
                <a:spcPct val="80000"/>
              </a:lnSpc>
              <a:spcBef>
                <a:spcPct val="50000"/>
              </a:spcBef>
              <a:buFontTx/>
              <a:buChar char="•"/>
            </a:pPr>
            <a:r>
              <a:rPr lang="en-US" sz="3800" dirty="0">
                <a:latin typeface="Arial" charset="0"/>
              </a:rPr>
              <a:t> Used for internal reporting </a:t>
            </a:r>
          </a:p>
          <a:p>
            <a:pPr marL="482600" lvl="1" algn="l" defTabSz="966788">
              <a:lnSpc>
                <a:spcPct val="80000"/>
              </a:lnSpc>
              <a:spcBef>
                <a:spcPct val="50000"/>
              </a:spcBef>
            </a:pPr>
            <a:r>
              <a:rPr lang="en-US" sz="3400" dirty="0">
                <a:latin typeface="Arial" charset="0"/>
              </a:rPr>
              <a:t>(budget allocation, $ per IU, IU per FTE)</a:t>
            </a:r>
          </a:p>
        </p:txBody>
      </p:sp>
    </p:spTree>
  </p:cSld>
  <p:clrMapOvr>
    <a:masterClrMapping/>
  </p:clrMapOvr>
  <p:transition>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20725" y="325438"/>
            <a:ext cx="8159750" cy="1219200"/>
          </a:xfrm>
          <a:ln/>
        </p:spPr>
        <p:txBody>
          <a:bodyPr/>
          <a:lstStyle/>
          <a:p>
            <a:r>
              <a:rPr lang="en-US" dirty="0"/>
              <a:t>Campus Profile</a:t>
            </a:r>
          </a:p>
        </p:txBody>
      </p:sp>
      <p:sp>
        <p:nvSpPr>
          <p:cNvPr id="396292" name="Text Box 4"/>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396293" name="Text Box 5"/>
          <p:cNvSpPr txBox="1">
            <a:spLocks noChangeArrowheads="1"/>
          </p:cNvSpPr>
          <p:nvPr/>
        </p:nvSpPr>
        <p:spPr bwMode="auto">
          <a:xfrm>
            <a:off x="1360488" y="3421063"/>
            <a:ext cx="7920037" cy="3695700"/>
          </a:xfrm>
          <a:prstGeom prst="rect">
            <a:avLst/>
          </a:prstGeom>
          <a:noFill/>
          <a:ln w="12700" cap="sq">
            <a:noFill/>
            <a:miter lim="800000"/>
            <a:headEnd/>
            <a:tailEnd/>
          </a:ln>
          <a:effectLst/>
        </p:spPr>
        <p:txBody>
          <a:bodyPr lIns="96661" tIns="48331" rIns="96661" bIns="48331" anchor="ctr">
            <a:spAutoFit/>
          </a:bodyPr>
          <a:lstStyle/>
          <a:p>
            <a:pPr algn="l" defTabSz="966788">
              <a:lnSpc>
                <a:spcPct val="70000"/>
              </a:lnSpc>
              <a:spcBef>
                <a:spcPct val="50000"/>
              </a:spcBef>
              <a:buFontTx/>
              <a:buChar char="•"/>
            </a:pPr>
            <a:r>
              <a:rPr lang="en-US" sz="3800">
                <a:latin typeface="Arial" charset="0"/>
              </a:rPr>
              <a:t> Budgets &amp; expenditures</a:t>
            </a:r>
          </a:p>
          <a:p>
            <a:pPr algn="l" defTabSz="966788">
              <a:lnSpc>
                <a:spcPct val="70000"/>
              </a:lnSpc>
              <a:spcBef>
                <a:spcPct val="50000"/>
              </a:spcBef>
              <a:buFontTx/>
              <a:buChar char="•"/>
            </a:pPr>
            <a:r>
              <a:rPr lang="en-US" sz="3800">
                <a:latin typeface="Arial" charset="0"/>
              </a:rPr>
              <a:t> FTE and headcount staff</a:t>
            </a:r>
          </a:p>
          <a:p>
            <a:pPr algn="l" defTabSz="966788">
              <a:lnSpc>
                <a:spcPct val="70000"/>
              </a:lnSpc>
              <a:spcBef>
                <a:spcPct val="50000"/>
              </a:spcBef>
              <a:buFontTx/>
              <a:buChar char="•"/>
            </a:pPr>
            <a:r>
              <a:rPr lang="en-US" sz="3800">
                <a:latin typeface="Arial" charset="0"/>
              </a:rPr>
              <a:t> Student enrollment, qualifications, retention, graduation rates</a:t>
            </a:r>
          </a:p>
          <a:p>
            <a:pPr algn="l" defTabSz="966788">
              <a:lnSpc>
                <a:spcPct val="70000"/>
              </a:lnSpc>
              <a:spcBef>
                <a:spcPct val="50000"/>
              </a:spcBef>
              <a:buFontTx/>
              <a:buChar char="•"/>
            </a:pPr>
            <a:r>
              <a:rPr lang="en-US" sz="3800">
                <a:latin typeface="Arial" charset="0"/>
              </a:rPr>
              <a:t> Course enrollments &amp; IUs</a:t>
            </a:r>
          </a:p>
          <a:p>
            <a:pPr algn="l" defTabSz="966788">
              <a:lnSpc>
                <a:spcPct val="70000"/>
              </a:lnSpc>
              <a:spcBef>
                <a:spcPct val="50000"/>
              </a:spcBef>
              <a:buFontTx/>
              <a:buChar char="•"/>
            </a:pPr>
            <a:r>
              <a:rPr lang="en-US" sz="3800">
                <a:solidFill>
                  <a:srgbClr val="FF0066"/>
                </a:solidFill>
                <a:latin typeface="Arial" charset="0"/>
              </a:rPr>
              <a:t> </a:t>
            </a:r>
            <a:r>
              <a:rPr lang="en-US" sz="3800">
                <a:solidFill>
                  <a:srgbClr val="FF0066"/>
                </a:solidFill>
                <a:effectLst>
                  <a:outerShdw blurRad="38100" dist="38100" dir="2700000" algn="tl">
                    <a:srgbClr val="000000"/>
                  </a:outerShdw>
                </a:effectLst>
                <a:latin typeface="Arial" charset="0"/>
              </a:rPr>
              <a:t>much, much more!</a:t>
            </a:r>
            <a:endParaRPr lang="en-US" sz="3800">
              <a:effectLst>
                <a:outerShdw blurRad="38100" dist="38100" dir="2700000" algn="tl">
                  <a:srgbClr val="FFFFFF"/>
                </a:outerShdw>
              </a:effectLst>
              <a:latin typeface="Arial" charset="0"/>
            </a:endParaRPr>
          </a:p>
        </p:txBody>
      </p:sp>
      <p:sp>
        <p:nvSpPr>
          <p:cNvPr id="396294" name="Text Box 6"/>
          <p:cNvSpPr txBox="1">
            <a:spLocks noChangeArrowheads="1"/>
          </p:cNvSpPr>
          <p:nvPr/>
        </p:nvSpPr>
        <p:spPr bwMode="auto">
          <a:xfrm>
            <a:off x="519113" y="2057400"/>
            <a:ext cx="7961312" cy="1093788"/>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3800">
                <a:latin typeface="Arial" charset="0"/>
              </a:rPr>
              <a:t>Ten years of data summarized by </a:t>
            </a:r>
          </a:p>
          <a:p>
            <a:pPr defTabSz="966788">
              <a:lnSpc>
                <a:spcPct val="20000"/>
              </a:lnSpc>
              <a:spcBef>
                <a:spcPct val="50000"/>
              </a:spcBef>
            </a:pPr>
            <a:r>
              <a:rPr lang="en-US" sz="3800">
                <a:latin typeface="Arial" charset="0"/>
              </a:rPr>
              <a:t>department, college, and campus:</a:t>
            </a:r>
          </a:p>
        </p:txBody>
      </p:sp>
    </p:spTree>
  </p:cSld>
  <p:clrMapOvr>
    <a:masterClrMapping/>
  </p:clrMapOvr>
  <p:transition>
    <p:split orient="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20725" y="325438"/>
            <a:ext cx="8159750" cy="1219200"/>
          </a:xfrm>
          <a:ln/>
        </p:spPr>
        <p:txBody>
          <a:bodyPr>
            <a:normAutofit fontScale="90000"/>
          </a:bodyPr>
          <a:lstStyle/>
          <a:p>
            <a:r>
              <a:rPr lang="en-US" dirty="0"/>
              <a:t>Campus </a:t>
            </a:r>
            <a:r>
              <a:rPr lang="en-US" dirty="0" smtClean="0"/>
              <a:t>Profile – general notes</a:t>
            </a:r>
            <a:endParaRPr lang="en-US" dirty="0"/>
          </a:p>
        </p:txBody>
      </p:sp>
      <p:sp>
        <p:nvSpPr>
          <p:cNvPr id="396292" name="Text Box 4"/>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396293" name="Text Box 5"/>
          <p:cNvSpPr txBox="1">
            <a:spLocks noChangeArrowheads="1"/>
          </p:cNvSpPr>
          <p:nvPr/>
        </p:nvSpPr>
        <p:spPr bwMode="auto">
          <a:xfrm>
            <a:off x="1018381" y="1917412"/>
            <a:ext cx="7920037" cy="4132557"/>
          </a:xfrm>
          <a:prstGeom prst="rect">
            <a:avLst/>
          </a:prstGeom>
          <a:noFill/>
          <a:ln w="12700" cap="sq">
            <a:noFill/>
            <a:miter lim="800000"/>
            <a:headEnd/>
            <a:tailEnd/>
          </a:ln>
          <a:effectLst/>
        </p:spPr>
        <p:txBody>
          <a:bodyPr wrap="square" lIns="96661" tIns="48331" rIns="96661" bIns="48331" anchor="ctr">
            <a:spAutoFit/>
          </a:bodyPr>
          <a:lstStyle/>
          <a:p>
            <a:pPr algn="l" defTabSz="966788">
              <a:lnSpc>
                <a:spcPct val="70000"/>
              </a:lnSpc>
              <a:spcBef>
                <a:spcPct val="50000"/>
              </a:spcBef>
              <a:buFontTx/>
              <a:buChar char="•"/>
            </a:pPr>
            <a:r>
              <a:rPr lang="en-US" sz="3800" dirty="0" smtClean="0">
                <a:latin typeface="Arial" charset="0"/>
              </a:rPr>
              <a:t> Each </a:t>
            </a:r>
            <a:r>
              <a:rPr lang="en-US" sz="3800" dirty="0" smtClean="0">
                <a:latin typeface="Arial" charset="0"/>
              </a:rPr>
              <a:t>page can be downloaded to Excel with a simple button</a:t>
            </a:r>
          </a:p>
          <a:p>
            <a:pPr algn="l" defTabSz="966788">
              <a:spcBef>
                <a:spcPct val="50000"/>
              </a:spcBef>
              <a:buFontTx/>
              <a:buChar char="•"/>
            </a:pPr>
            <a:r>
              <a:rPr lang="en-US" sz="3800" dirty="0" smtClean="0">
                <a:latin typeface="Arial" charset="0"/>
              </a:rPr>
              <a:t> Choose </a:t>
            </a:r>
            <a:r>
              <a:rPr lang="en-US" sz="3800" dirty="0" smtClean="0">
                <a:latin typeface="Arial" charset="0"/>
              </a:rPr>
              <a:t>years going up or down</a:t>
            </a:r>
          </a:p>
          <a:p>
            <a:pPr algn="l" defTabSz="966788">
              <a:spcBef>
                <a:spcPct val="50000"/>
              </a:spcBef>
              <a:buFontTx/>
              <a:buChar char="•"/>
            </a:pPr>
            <a:r>
              <a:rPr lang="en-US" sz="3800" dirty="0" smtClean="0">
                <a:latin typeface="Arial" charset="0"/>
              </a:rPr>
              <a:t> Print </a:t>
            </a:r>
            <a:r>
              <a:rPr lang="en-US" sz="3800" dirty="0" smtClean="0">
                <a:latin typeface="Arial" charset="0"/>
              </a:rPr>
              <a:t>option available on each </a:t>
            </a:r>
            <a:r>
              <a:rPr lang="en-US" sz="3800" dirty="0" smtClean="0">
                <a:latin typeface="Arial" charset="0"/>
              </a:rPr>
              <a:t>page</a:t>
            </a:r>
            <a:endParaRPr lang="en-US" sz="3800" dirty="0">
              <a:latin typeface="Arial" charset="0"/>
            </a:endParaRPr>
          </a:p>
          <a:p>
            <a:pPr algn="l" defTabSz="966788">
              <a:spcBef>
                <a:spcPct val="50000"/>
              </a:spcBef>
            </a:pPr>
            <a:endParaRPr lang="en-US" sz="3800" dirty="0" smtClean="0">
              <a:latin typeface="Arial" charset="0"/>
            </a:endParaRPr>
          </a:p>
        </p:txBody>
      </p:sp>
    </p:spTree>
  </p:cSld>
  <p:clrMapOvr>
    <a:masterClrMapping/>
  </p:clrMapOvr>
  <p:transition>
    <p:split orient="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ctrTitle"/>
          </p:nvPr>
        </p:nvSpPr>
        <p:spPr>
          <a:xfrm>
            <a:off x="639763" y="325438"/>
            <a:ext cx="8161337" cy="1625600"/>
          </a:xfrm>
          <a:ln/>
        </p:spPr>
        <p:txBody>
          <a:bodyPr/>
          <a:lstStyle/>
          <a:p>
            <a:pPr>
              <a:lnSpc>
                <a:spcPct val="90000"/>
              </a:lnSpc>
            </a:pPr>
            <a:r>
              <a:rPr lang="en-US">
                <a:solidFill>
                  <a:schemeClr val="tx1"/>
                </a:solidFill>
              </a:rPr>
              <a:t>Presented by </a:t>
            </a:r>
          </a:p>
        </p:txBody>
      </p:sp>
      <p:sp>
        <p:nvSpPr>
          <p:cNvPr id="449540" name="Rectangle 4"/>
          <p:cNvSpPr>
            <a:spLocks noChangeArrowheads="1"/>
          </p:cNvSpPr>
          <p:nvPr/>
        </p:nvSpPr>
        <p:spPr bwMode="auto">
          <a:xfrm>
            <a:off x="0" y="2276475"/>
            <a:ext cx="9601200" cy="5038725"/>
          </a:xfrm>
          <a:prstGeom prst="rect">
            <a:avLst/>
          </a:prstGeom>
          <a:noFill/>
          <a:ln w="76200" cmpd="tri">
            <a:noFill/>
            <a:miter lim="800000"/>
            <a:headEnd/>
            <a:tailEnd/>
          </a:ln>
          <a:effectLst/>
        </p:spPr>
        <p:txBody>
          <a:bodyPr lIns="96661" tIns="48331" rIns="96661" bIns="48331" anchor="ctr"/>
          <a:lstStyle/>
          <a:p>
            <a:pPr defTabSz="966788">
              <a:lnSpc>
                <a:spcPct val="90000"/>
              </a:lnSpc>
            </a:pPr>
            <a:r>
              <a:rPr lang="en-US" sz="3000" b="1" dirty="0"/>
              <a:t/>
            </a:r>
            <a:br>
              <a:rPr lang="en-US" sz="3000" b="1" dirty="0"/>
            </a:br>
            <a:r>
              <a:rPr lang="en-US" sz="3400" b="1" dirty="0"/>
              <a:t>Carol Livingstone</a:t>
            </a:r>
            <a:br>
              <a:rPr lang="en-US" sz="3400" b="1" dirty="0"/>
            </a:br>
            <a:r>
              <a:rPr lang="en-US" sz="3200" b="1" dirty="0"/>
              <a:t>Associate Provost for Management Information</a:t>
            </a:r>
            <a:r>
              <a:rPr lang="en-US" sz="3000" b="1" dirty="0"/>
              <a:t/>
            </a:r>
            <a:br>
              <a:rPr lang="en-US" sz="3000" b="1" dirty="0"/>
            </a:br>
            <a:r>
              <a:rPr lang="en-US" sz="3000" b="1" dirty="0"/>
              <a:t>333-3551</a:t>
            </a:r>
            <a:br>
              <a:rPr lang="en-US" sz="3000" b="1" dirty="0"/>
            </a:br>
            <a:r>
              <a:rPr lang="en-US" sz="3000" b="1" i="1" dirty="0"/>
              <a:t>livngstn@illinois.edu</a:t>
            </a:r>
            <a:r>
              <a:rPr lang="en-US" sz="3000" b="1" dirty="0"/>
              <a:t/>
            </a:r>
            <a:br>
              <a:rPr lang="en-US" sz="3000" b="1" dirty="0"/>
            </a:br>
            <a:r>
              <a:rPr lang="en-US" sz="3000" b="1" dirty="0"/>
              <a:t/>
            </a:r>
            <a:br>
              <a:rPr lang="en-US" sz="3000" b="1" dirty="0"/>
            </a:br>
            <a:endParaRPr lang="en-US" sz="3000" b="1" dirty="0"/>
          </a:p>
        </p:txBody>
      </p:sp>
    </p:spTree>
  </p:cSld>
  <p:clrMapOvr>
    <a:masterClrMapping/>
  </p:clrMapOvr>
  <p:transition>
    <p:split orient="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a:xfrm>
            <a:off x="720725" y="244475"/>
            <a:ext cx="8159750" cy="1625600"/>
          </a:xfrm>
          <a:ln/>
        </p:spPr>
        <p:txBody>
          <a:bodyPr/>
          <a:lstStyle/>
          <a:p>
            <a:r>
              <a:rPr lang="en-US" dirty="0" smtClean="0"/>
              <a:t>Campus Profile </a:t>
            </a:r>
            <a:br>
              <a:rPr lang="en-US" dirty="0" smtClean="0"/>
            </a:br>
            <a:r>
              <a:rPr lang="en-US" sz="3400" dirty="0" smtClean="0"/>
              <a:t>Types </a:t>
            </a:r>
            <a:r>
              <a:rPr lang="en-US" sz="3400" dirty="0"/>
              <a:t>of</a:t>
            </a:r>
            <a:r>
              <a:rPr lang="en-US" sz="3400" b="0" dirty="0"/>
              <a:t> </a:t>
            </a:r>
            <a:r>
              <a:rPr lang="en-US" sz="3400" dirty="0"/>
              <a:t>Reports Available</a:t>
            </a:r>
          </a:p>
        </p:txBody>
      </p:sp>
      <p:sp>
        <p:nvSpPr>
          <p:cNvPr id="397315"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397316" name="Text Box 4"/>
          <p:cNvSpPr txBox="1">
            <a:spLocks noChangeArrowheads="1"/>
          </p:cNvSpPr>
          <p:nvPr/>
        </p:nvSpPr>
        <p:spPr bwMode="auto">
          <a:xfrm>
            <a:off x="1676400" y="2708377"/>
            <a:ext cx="6858000" cy="2590596"/>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dirty="0">
                <a:solidFill>
                  <a:srgbClr val="CC0066"/>
                </a:solidFill>
                <a:effectLst>
                  <a:outerShdw blurRad="38100" dist="38100" dir="2700000" algn="tl">
                    <a:srgbClr val="000000"/>
                  </a:outerShdw>
                </a:effectLst>
                <a:latin typeface="Arial" charset="0"/>
              </a:rPr>
              <a:t>Standard Profile</a:t>
            </a:r>
            <a:r>
              <a:rPr lang="en-US" sz="4200" dirty="0">
                <a:latin typeface="Arial" charset="0"/>
              </a:rPr>
              <a:t> 	</a:t>
            </a:r>
          </a:p>
          <a:p>
            <a:pPr algn="l" defTabSz="966788">
              <a:spcBef>
                <a:spcPct val="50000"/>
              </a:spcBef>
              <a:buFontTx/>
              <a:buChar char="•"/>
            </a:pPr>
            <a:r>
              <a:rPr lang="en-US" sz="4200" dirty="0">
                <a:latin typeface="Arial" charset="0"/>
              </a:rPr>
              <a:t> One </a:t>
            </a:r>
            <a:r>
              <a:rPr lang="en-US" sz="4200" dirty="0" smtClean="0">
                <a:latin typeface="Arial" charset="0"/>
              </a:rPr>
              <a:t>unit per page</a:t>
            </a:r>
            <a:endParaRPr lang="en-US" sz="4200" dirty="0">
              <a:latin typeface="Arial" charset="0"/>
            </a:endParaRPr>
          </a:p>
          <a:p>
            <a:pPr algn="l" defTabSz="966788">
              <a:spcBef>
                <a:spcPct val="50000"/>
              </a:spcBef>
              <a:buFontTx/>
              <a:buChar char="•"/>
            </a:pPr>
            <a:r>
              <a:rPr lang="en-US" sz="3800" dirty="0" smtClean="0">
                <a:latin typeface="Arial" charset="0"/>
              </a:rPr>
              <a:t>Most </a:t>
            </a:r>
            <a:r>
              <a:rPr lang="en-US" sz="3800" dirty="0">
                <a:latin typeface="Arial" charset="0"/>
              </a:rPr>
              <a:t>commonly used items</a:t>
            </a:r>
          </a:p>
        </p:txBody>
      </p:sp>
    </p:spTree>
  </p:cSld>
  <p:clrMapOvr>
    <a:masterClrMapping/>
  </p:clrMapOvr>
  <p:transition>
    <p:split orient="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a:xfrm>
            <a:off x="720725" y="244475"/>
            <a:ext cx="8159750" cy="1625600"/>
          </a:xfrm>
          <a:ln/>
        </p:spPr>
        <p:txBody>
          <a:bodyPr/>
          <a:lstStyle/>
          <a:p>
            <a:r>
              <a:rPr lang="en-US" dirty="0"/>
              <a:t>Campus Profile</a:t>
            </a:r>
            <a:br>
              <a:rPr lang="en-US" dirty="0"/>
            </a:br>
            <a:r>
              <a:rPr lang="en-US" sz="3400" dirty="0"/>
              <a:t> Types of</a:t>
            </a:r>
            <a:r>
              <a:rPr lang="en-US" sz="3400" b="0" dirty="0"/>
              <a:t> </a:t>
            </a:r>
            <a:r>
              <a:rPr lang="en-US" sz="3400" dirty="0"/>
              <a:t>Reports Available</a:t>
            </a:r>
          </a:p>
        </p:txBody>
      </p:sp>
      <p:sp>
        <p:nvSpPr>
          <p:cNvPr id="598019"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598020" name="Text Box 4"/>
          <p:cNvSpPr txBox="1">
            <a:spLocks noChangeArrowheads="1"/>
          </p:cNvSpPr>
          <p:nvPr/>
        </p:nvSpPr>
        <p:spPr bwMode="auto">
          <a:xfrm>
            <a:off x="685800" y="2356740"/>
            <a:ext cx="8229600" cy="4298756"/>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dirty="0">
                <a:solidFill>
                  <a:srgbClr val="CC0066"/>
                </a:solidFill>
                <a:effectLst>
                  <a:outerShdw blurRad="38100" dist="38100" dir="2700000" algn="tl">
                    <a:srgbClr val="000000"/>
                  </a:outerShdw>
                </a:effectLst>
                <a:latin typeface="Arial" charset="0"/>
              </a:rPr>
              <a:t>Strategic </a:t>
            </a:r>
            <a:r>
              <a:rPr lang="en-US" sz="4200" dirty="0" smtClean="0">
                <a:solidFill>
                  <a:srgbClr val="CC0066"/>
                </a:solidFill>
                <a:effectLst>
                  <a:outerShdw blurRad="38100" dist="38100" dir="2700000" algn="tl">
                    <a:srgbClr val="000000"/>
                  </a:outerShdw>
                </a:effectLst>
                <a:latin typeface="Arial" charset="0"/>
              </a:rPr>
              <a:t>Profile</a:t>
            </a:r>
            <a:endParaRPr lang="en-US" sz="4200" dirty="0" smtClean="0">
              <a:latin typeface="Arial" charset="0"/>
            </a:endParaRPr>
          </a:p>
          <a:p>
            <a:pPr algn="l" defTabSz="966788">
              <a:spcBef>
                <a:spcPct val="50000"/>
              </a:spcBef>
              <a:buFontTx/>
              <a:buChar char="•"/>
            </a:pPr>
            <a:r>
              <a:rPr lang="en-US" sz="4200" dirty="0" smtClean="0">
                <a:latin typeface="Arial" charset="0"/>
              </a:rPr>
              <a:t> </a:t>
            </a:r>
            <a:r>
              <a:rPr lang="en-US" sz="3200" dirty="0" smtClean="0">
                <a:latin typeface="Arial" charset="0"/>
              </a:rPr>
              <a:t>One unit per page</a:t>
            </a:r>
            <a:endParaRPr lang="en-US" sz="3600" dirty="0" smtClean="0">
              <a:latin typeface="Arial" charset="0"/>
            </a:endParaRPr>
          </a:p>
          <a:p>
            <a:pPr algn="l" defTabSz="966788">
              <a:spcBef>
                <a:spcPct val="50000"/>
              </a:spcBef>
              <a:buFontTx/>
              <a:buChar char="•"/>
            </a:pPr>
            <a:r>
              <a:rPr lang="en-US" sz="3200" dirty="0" smtClean="0">
                <a:latin typeface="Arial" charset="0"/>
              </a:rPr>
              <a:t> Two sets of Metrics</a:t>
            </a:r>
            <a:endParaRPr lang="en-US" sz="3800" dirty="0" smtClean="0">
              <a:latin typeface="Arial" charset="0"/>
            </a:endParaRPr>
          </a:p>
          <a:p>
            <a:pPr lvl="2" algn="l" defTabSz="966788">
              <a:spcBef>
                <a:spcPct val="50000"/>
              </a:spcBef>
            </a:pPr>
            <a:r>
              <a:rPr lang="en-US" sz="2400" dirty="0" smtClean="0">
                <a:latin typeface="Arial" charset="0"/>
              </a:rPr>
              <a:t>Campus-wide  &amp; College-specific</a:t>
            </a:r>
            <a:endParaRPr lang="en-US" sz="3800" dirty="0">
              <a:latin typeface="Arial" charset="0"/>
            </a:endParaRPr>
          </a:p>
          <a:p>
            <a:pPr algn="l" defTabSz="966788">
              <a:spcBef>
                <a:spcPct val="50000"/>
              </a:spcBef>
              <a:buFontTx/>
              <a:buChar char="•"/>
            </a:pPr>
            <a:r>
              <a:rPr lang="en-US" sz="3200" dirty="0">
                <a:latin typeface="Arial" charset="0"/>
              </a:rPr>
              <a:t> </a:t>
            </a:r>
            <a:r>
              <a:rPr lang="en-US" sz="3200" dirty="0" smtClean="0">
                <a:latin typeface="Arial" charset="0"/>
              </a:rPr>
              <a:t>Three kinds of Charts</a:t>
            </a:r>
          </a:p>
          <a:p>
            <a:pPr lvl="2" algn="l" defTabSz="966788">
              <a:spcBef>
                <a:spcPct val="50000"/>
              </a:spcBef>
            </a:pPr>
            <a:r>
              <a:rPr lang="en-US" sz="2400" dirty="0" smtClean="0">
                <a:latin typeface="Arial" charset="0"/>
              </a:rPr>
              <a:t>Dashboard, Campus-wide Chart, Unit-Specific Chart</a:t>
            </a:r>
            <a:endParaRPr lang="en-US" sz="2400" dirty="0">
              <a:latin typeface="Arial" charset="0"/>
            </a:endParaRPr>
          </a:p>
        </p:txBody>
      </p:sp>
    </p:spTree>
  </p:cSld>
  <p:clrMapOvr>
    <a:masterClrMapping/>
  </p:clrMapOvr>
  <p:transition>
    <p:split orient="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2"/>
          <p:cNvSpPr>
            <a:spLocks noGrp="1" noChangeArrowheads="1"/>
          </p:cNvSpPr>
          <p:nvPr>
            <p:ph type="title"/>
          </p:nvPr>
        </p:nvSpPr>
        <p:spPr>
          <a:xfrm>
            <a:off x="720725" y="244475"/>
            <a:ext cx="8159750" cy="1625600"/>
          </a:xfrm>
          <a:ln/>
        </p:spPr>
        <p:txBody>
          <a:bodyPr/>
          <a:lstStyle/>
          <a:p>
            <a:r>
              <a:rPr lang="en-US"/>
              <a:t>Campus Profile</a:t>
            </a:r>
            <a:br>
              <a:rPr lang="en-US"/>
            </a:br>
            <a:r>
              <a:rPr lang="en-US" sz="3400"/>
              <a:t> Types of</a:t>
            </a:r>
            <a:r>
              <a:rPr lang="en-US" sz="3400" b="0"/>
              <a:t> </a:t>
            </a:r>
            <a:r>
              <a:rPr lang="en-US" sz="3400"/>
              <a:t>Reports Available</a:t>
            </a:r>
          </a:p>
        </p:txBody>
      </p:sp>
      <p:sp>
        <p:nvSpPr>
          <p:cNvPr id="600067"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600068" name="Text Box 4"/>
          <p:cNvSpPr txBox="1">
            <a:spLocks noChangeArrowheads="1"/>
          </p:cNvSpPr>
          <p:nvPr/>
        </p:nvSpPr>
        <p:spPr bwMode="auto">
          <a:xfrm>
            <a:off x="479425" y="2598150"/>
            <a:ext cx="8882063" cy="3652425"/>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dirty="0">
                <a:solidFill>
                  <a:srgbClr val="CC0066"/>
                </a:solidFill>
                <a:effectLst>
                  <a:outerShdw blurRad="38100" dist="38100" dir="2700000" algn="tl">
                    <a:srgbClr val="000000"/>
                  </a:outerShdw>
                </a:effectLst>
                <a:latin typeface="Arial" charset="0"/>
              </a:rPr>
              <a:t>Custom Reports -- You select:</a:t>
            </a:r>
          </a:p>
          <a:p>
            <a:pPr marL="1449388" lvl="3" algn="l" defTabSz="966788">
              <a:spcBef>
                <a:spcPct val="50000"/>
              </a:spcBef>
              <a:buFontTx/>
              <a:buChar char="•"/>
            </a:pPr>
            <a:r>
              <a:rPr lang="en-US" sz="4200" dirty="0">
                <a:latin typeface="Arial" charset="0"/>
              </a:rPr>
              <a:t> Units </a:t>
            </a:r>
          </a:p>
          <a:p>
            <a:pPr marL="1449388" lvl="3" algn="l" defTabSz="966788">
              <a:spcBef>
                <a:spcPct val="50000"/>
              </a:spcBef>
              <a:buFontTx/>
              <a:buChar char="•"/>
            </a:pPr>
            <a:r>
              <a:rPr lang="en-US" sz="4200" dirty="0">
                <a:latin typeface="Arial" charset="0"/>
              </a:rPr>
              <a:t> </a:t>
            </a:r>
            <a:r>
              <a:rPr lang="en-US" sz="4200" dirty="0" smtClean="0">
                <a:latin typeface="Arial" charset="0"/>
              </a:rPr>
              <a:t>Items</a:t>
            </a:r>
          </a:p>
          <a:p>
            <a:pPr marL="1449388" lvl="3" algn="l" defTabSz="966788">
              <a:spcBef>
                <a:spcPct val="50000"/>
              </a:spcBef>
            </a:pPr>
            <a:endParaRPr lang="en-US" sz="4200" dirty="0">
              <a:latin typeface="Arial" charset="0"/>
            </a:endParaRPr>
          </a:p>
        </p:txBody>
      </p:sp>
    </p:spTree>
  </p:cSld>
  <p:clrMapOvr>
    <a:masterClrMapping/>
  </p:clrMapOvr>
  <p:transition>
    <p:split orient="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a:xfrm>
            <a:off x="800100" y="325439"/>
            <a:ext cx="8161338" cy="1122362"/>
          </a:xfrm>
          <a:ln/>
        </p:spPr>
        <p:txBody>
          <a:bodyPr/>
          <a:lstStyle/>
          <a:p>
            <a:r>
              <a:rPr lang="en-US" sz="4800" dirty="0" smtClean="0"/>
              <a:t>Campus Profile</a:t>
            </a:r>
            <a:endParaRPr lang="en-US" sz="5100" dirty="0"/>
          </a:p>
        </p:txBody>
      </p:sp>
      <p:sp>
        <p:nvSpPr>
          <p:cNvPr id="468995"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468996" name="Text Box 4"/>
          <p:cNvSpPr txBox="1">
            <a:spLocks noChangeArrowheads="1"/>
          </p:cNvSpPr>
          <p:nvPr/>
        </p:nvSpPr>
        <p:spPr bwMode="auto">
          <a:xfrm>
            <a:off x="400050" y="2387600"/>
            <a:ext cx="8880475" cy="5145088"/>
          </a:xfrm>
          <a:prstGeom prst="rect">
            <a:avLst/>
          </a:prstGeom>
          <a:noFill/>
          <a:ln w="12700" cap="sq">
            <a:noFill/>
            <a:miter lim="800000"/>
            <a:headEnd/>
            <a:tailEnd/>
          </a:ln>
          <a:effectLst/>
        </p:spPr>
        <p:txBody>
          <a:bodyPr lIns="96661" tIns="48331" rIns="96661" bIns="48331" anchor="ctr">
            <a:spAutoFit/>
          </a:bodyPr>
          <a:lstStyle/>
          <a:p>
            <a:pPr algn="l" defTabSz="966788">
              <a:lnSpc>
                <a:spcPct val="90000"/>
              </a:lnSpc>
              <a:spcBef>
                <a:spcPct val="50000"/>
              </a:spcBef>
              <a:buFontTx/>
              <a:buChar char="•"/>
            </a:pPr>
            <a:r>
              <a:rPr lang="en-US" sz="3800" dirty="0">
                <a:latin typeface="Arial" charset="0"/>
              </a:rPr>
              <a:t> Retrieve a standard </a:t>
            </a:r>
            <a:r>
              <a:rPr lang="en-US" sz="3800" i="1" dirty="0">
                <a:latin typeface="Arial" charset="0"/>
              </a:rPr>
              <a:t>Campus Profile</a:t>
            </a:r>
            <a:r>
              <a:rPr lang="en-US" sz="3800" dirty="0">
                <a:latin typeface="Arial" charset="0"/>
              </a:rPr>
              <a:t> for the campus. </a:t>
            </a:r>
          </a:p>
          <a:p>
            <a:pPr algn="l" defTabSz="966788">
              <a:lnSpc>
                <a:spcPct val="90000"/>
              </a:lnSpc>
              <a:spcBef>
                <a:spcPct val="50000"/>
              </a:spcBef>
              <a:buFontTx/>
              <a:buChar char="•"/>
            </a:pPr>
            <a:r>
              <a:rPr lang="en-US" sz="3800" dirty="0">
                <a:latin typeface="Arial" charset="0"/>
              </a:rPr>
              <a:t> Retrieve a </a:t>
            </a:r>
            <a:r>
              <a:rPr lang="en-US" sz="3800" i="1" dirty="0">
                <a:latin typeface="Arial" charset="0"/>
              </a:rPr>
              <a:t>Strategic Profile </a:t>
            </a:r>
            <a:r>
              <a:rPr lang="en-US" sz="3800" dirty="0">
                <a:latin typeface="Arial" charset="0"/>
              </a:rPr>
              <a:t>for the College of ACES (or your choice of colleges)</a:t>
            </a:r>
          </a:p>
          <a:p>
            <a:pPr algn="l" defTabSz="966788">
              <a:lnSpc>
                <a:spcPct val="90000"/>
              </a:lnSpc>
              <a:spcBef>
                <a:spcPct val="50000"/>
              </a:spcBef>
              <a:buFontTx/>
              <a:buChar char="•"/>
            </a:pPr>
            <a:r>
              <a:rPr lang="en-US" sz="3800" dirty="0">
                <a:latin typeface="Arial" charset="0"/>
              </a:rPr>
              <a:t> Look at the graphs &amp; dashboard for the Strategic Profile</a:t>
            </a:r>
            <a:endParaRPr lang="en-US" sz="3800" i="1" dirty="0">
              <a:latin typeface="Arial" charset="0"/>
            </a:endParaRPr>
          </a:p>
          <a:p>
            <a:pPr algn="l" defTabSz="966788">
              <a:lnSpc>
                <a:spcPct val="90000"/>
              </a:lnSpc>
              <a:spcBef>
                <a:spcPct val="50000"/>
              </a:spcBef>
              <a:buFontTx/>
              <a:buChar char="•"/>
            </a:pPr>
            <a:endParaRPr lang="en-US" sz="3800" i="1" dirty="0">
              <a:latin typeface="Arial" charset="0"/>
            </a:endParaRPr>
          </a:p>
        </p:txBody>
      </p:sp>
      <p:sp>
        <p:nvSpPr>
          <p:cNvPr id="468998" name="Text Box 6"/>
          <p:cNvSpPr txBox="1">
            <a:spLocks noChangeArrowheads="1"/>
          </p:cNvSpPr>
          <p:nvPr/>
        </p:nvSpPr>
        <p:spPr bwMode="auto">
          <a:xfrm>
            <a:off x="2286000" y="1676400"/>
            <a:ext cx="4640263" cy="735013"/>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6</a:t>
            </a:r>
            <a:endParaRPr lang="en-US" sz="4200">
              <a:latin typeface="Arial" charset="0"/>
            </a:endParaRPr>
          </a:p>
        </p:txBody>
      </p:sp>
    </p:spTree>
  </p:cSld>
  <p:clrMapOvr>
    <a:masterClrMapping/>
  </p:clrMapOvr>
  <p:transition>
    <p:split orient="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Rectangle 2"/>
          <p:cNvSpPr>
            <a:spLocks noGrp="1" noChangeArrowheads="1"/>
          </p:cNvSpPr>
          <p:nvPr>
            <p:ph type="title"/>
          </p:nvPr>
        </p:nvSpPr>
        <p:spPr>
          <a:xfrm>
            <a:off x="720725" y="244475"/>
            <a:ext cx="8159750" cy="1381125"/>
          </a:xfrm>
          <a:ln/>
        </p:spPr>
        <p:txBody>
          <a:bodyPr/>
          <a:lstStyle/>
          <a:p>
            <a:r>
              <a:rPr lang="en-US" sz="4800" dirty="0" smtClean="0"/>
              <a:t>Campus Profile</a:t>
            </a:r>
            <a:endParaRPr lang="en-US" sz="5100" dirty="0"/>
          </a:p>
        </p:txBody>
      </p:sp>
      <p:sp>
        <p:nvSpPr>
          <p:cNvPr id="470019"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470020" name="Text Box 4"/>
          <p:cNvSpPr txBox="1">
            <a:spLocks noChangeArrowheads="1"/>
          </p:cNvSpPr>
          <p:nvPr/>
        </p:nvSpPr>
        <p:spPr bwMode="auto">
          <a:xfrm>
            <a:off x="320675" y="3363913"/>
            <a:ext cx="8959850" cy="2703512"/>
          </a:xfrm>
          <a:prstGeom prst="rect">
            <a:avLst/>
          </a:prstGeom>
          <a:noFill/>
          <a:ln w="12700" cap="sq">
            <a:noFill/>
            <a:miter lim="800000"/>
            <a:headEnd/>
            <a:tailEnd/>
          </a:ln>
          <a:effectLst/>
        </p:spPr>
        <p:txBody>
          <a:bodyPr lIns="96661" tIns="48331" rIns="96661" bIns="48331" anchor="ctr">
            <a:spAutoFit/>
          </a:bodyPr>
          <a:lstStyle/>
          <a:p>
            <a:pPr marL="482600" lvl="1" algn="l" defTabSz="966788">
              <a:spcBef>
                <a:spcPct val="50000"/>
              </a:spcBef>
            </a:pPr>
            <a:r>
              <a:rPr lang="en-US" sz="3800">
                <a:latin typeface="Arial" charset="0"/>
              </a:rPr>
              <a:t>Create a custom report of all items for the College of ACES  to view in your browser. </a:t>
            </a:r>
          </a:p>
          <a:p>
            <a:pPr marL="482600" lvl="1" algn="l" defTabSz="966788">
              <a:spcBef>
                <a:spcPct val="50000"/>
              </a:spcBef>
            </a:pPr>
            <a:r>
              <a:rPr lang="en-US" sz="3800">
                <a:latin typeface="Arial" charset="0"/>
              </a:rPr>
              <a:t>Look at all the drilldowns!</a:t>
            </a:r>
          </a:p>
        </p:txBody>
      </p:sp>
      <p:sp>
        <p:nvSpPr>
          <p:cNvPr id="470022" name="Text Box 6"/>
          <p:cNvSpPr txBox="1">
            <a:spLocks noChangeArrowheads="1"/>
          </p:cNvSpPr>
          <p:nvPr/>
        </p:nvSpPr>
        <p:spPr bwMode="auto">
          <a:xfrm>
            <a:off x="2320925" y="1706563"/>
            <a:ext cx="4640263"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7</a:t>
            </a:r>
            <a:endParaRPr lang="en-US" sz="4200">
              <a:latin typeface="Arial" charset="0"/>
            </a:endParaRPr>
          </a:p>
        </p:txBody>
      </p:sp>
    </p:spTree>
  </p:cSld>
  <p:clrMapOvr>
    <a:masterClrMapping/>
  </p:clrMapOvr>
  <p:transition>
    <p:split orient="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Grp="1" noChangeArrowheads="1"/>
          </p:cNvSpPr>
          <p:nvPr>
            <p:ph type="title"/>
          </p:nvPr>
        </p:nvSpPr>
        <p:spPr>
          <a:xfrm>
            <a:off x="720725" y="244475"/>
            <a:ext cx="8159750" cy="1219200"/>
          </a:xfrm>
          <a:ln/>
        </p:spPr>
        <p:txBody>
          <a:bodyPr/>
          <a:lstStyle/>
          <a:p>
            <a:r>
              <a:rPr lang="en-US" sz="4800" dirty="0" smtClean="0"/>
              <a:t>Campus Profile</a:t>
            </a:r>
            <a:endParaRPr lang="en-US" sz="5100" dirty="0"/>
          </a:p>
        </p:txBody>
      </p:sp>
      <p:sp>
        <p:nvSpPr>
          <p:cNvPr id="474115"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474116" name="Text Box 4"/>
          <p:cNvSpPr txBox="1">
            <a:spLocks noChangeArrowheads="1"/>
          </p:cNvSpPr>
          <p:nvPr/>
        </p:nvSpPr>
        <p:spPr bwMode="auto">
          <a:xfrm>
            <a:off x="320675" y="2954260"/>
            <a:ext cx="8959850" cy="2378230"/>
          </a:xfrm>
          <a:prstGeom prst="rect">
            <a:avLst/>
          </a:prstGeom>
          <a:noFill/>
          <a:ln w="12700" cap="sq">
            <a:noFill/>
            <a:miter lim="800000"/>
            <a:headEnd/>
            <a:tailEnd/>
          </a:ln>
          <a:effectLst/>
        </p:spPr>
        <p:txBody>
          <a:bodyPr lIns="96661" tIns="48331" rIns="96661" bIns="48331" anchor="ctr">
            <a:spAutoFit/>
          </a:bodyPr>
          <a:lstStyle/>
          <a:p>
            <a:pPr marL="482600" lvl="1" algn="l" defTabSz="966788">
              <a:lnSpc>
                <a:spcPct val="130000"/>
              </a:lnSpc>
              <a:spcBef>
                <a:spcPct val="50000"/>
              </a:spcBef>
            </a:pPr>
            <a:r>
              <a:rPr lang="en-US" sz="3800" dirty="0">
                <a:latin typeface="Arial" charset="0"/>
              </a:rPr>
              <a:t>Graph the </a:t>
            </a:r>
            <a:r>
              <a:rPr lang="en-US" sz="3800" dirty="0" smtClean="0">
                <a:latin typeface="Arial" charset="0"/>
              </a:rPr>
              <a:t>terms-to-degree for bachelors, </a:t>
            </a:r>
            <a:r>
              <a:rPr lang="en-US" sz="3800" dirty="0" smtClean="0">
                <a:latin typeface="Arial" charset="0"/>
              </a:rPr>
              <a:t>masters, </a:t>
            </a:r>
            <a:r>
              <a:rPr lang="en-US" sz="3800" dirty="0" smtClean="0">
                <a:latin typeface="Arial" charset="0"/>
              </a:rPr>
              <a:t>and doctoral students (lines 4720-60)</a:t>
            </a:r>
            <a:endParaRPr lang="en-US" sz="3800" dirty="0">
              <a:latin typeface="Arial" charset="0"/>
            </a:endParaRPr>
          </a:p>
        </p:txBody>
      </p:sp>
      <p:sp>
        <p:nvSpPr>
          <p:cNvPr id="474118" name="Text Box 6"/>
          <p:cNvSpPr txBox="1">
            <a:spLocks noChangeArrowheads="1"/>
          </p:cNvSpPr>
          <p:nvPr/>
        </p:nvSpPr>
        <p:spPr bwMode="auto">
          <a:xfrm>
            <a:off x="2320925" y="1706563"/>
            <a:ext cx="4640263"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8</a:t>
            </a:r>
            <a:endParaRPr lang="en-US" sz="4200">
              <a:latin typeface="Arial" charset="0"/>
            </a:endParaRPr>
          </a:p>
        </p:txBody>
      </p:sp>
    </p:spTree>
  </p:cSld>
  <p:clrMapOvr>
    <a:masterClrMapping/>
  </p:clrMapOvr>
  <p:transition>
    <p:split orient="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050"/>
          <p:cNvSpPr>
            <a:spLocks noGrp="1" noChangeArrowheads="1"/>
          </p:cNvSpPr>
          <p:nvPr>
            <p:ph type="title"/>
          </p:nvPr>
        </p:nvSpPr>
        <p:spPr>
          <a:xfrm>
            <a:off x="609599" y="325438"/>
            <a:ext cx="8670925" cy="1138237"/>
          </a:xfrm>
          <a:ln/>
        </p:spPr>
        <p:txBody>
          <a:bodyPr>
            <a:normAutofit/>
          </a:bodyPr>
          <a:lstStyle/>
          <a:p>
            <a:pPr>
              <a:lnSpc>
                <a:spcPct val="105000"/>
              </a:lnSpc>
              <a:spcBef>
                <a:spcPct val="30000"/>
              </a:spcBef>
            </a:pPr>
            <a:r>
              <a:rPr lang="en-US" sz="4800" dirty="0" smtClean="0"/>
              <a:t>Proposal Data System</a:t>
            </a:r>
            <a:endParaRPr lang="en-US" sz="6600" dirty="0"/>
          </a:p>
        </p:txBody>
      </p:sp>
      <p:sp>
        <p:nvSpPr>
          <p:cNvPr id="524291" name="Text Box 2051"/>
          <p:cNvSpPr txBox="1">
            <a:spLocks noChangeArrowheads="1"/>
          </p:cNvSpPr>
          <p:nvPr/>
        </p:nvSpPr>
        <p:spPr bwMode="auto">
          <a:xfrm>
            <a:off x="320675" y="3111500"/>
            <a:ext cx="9280525" cy="1389063"/>
          </a:xfrm>
          <a:prstGeom prst="rect">
            <a:avLst/>
          </a:prstGeom>
          <a:noFill/>
          <a:ln w="12700" cap="sq">
            <a:noFill/>
            <a:miter lim="800000"/>
            <a:headEnd/>
            <a:tailEnd/>
          </a:ln>
          <a:effectLst/>
        </p:spPr>
        <p:txBody>
          <a:bodyPr lIns="96661" tIns="48331" rIns="96661" bIns="48331" anchor="ctr">
            <a:spAutoFit/>
          </a:bodyPr>
          <a:lstStyle/>
          <a:p>
            <a:pPr marL="482600" lvl="1" algn="l" defTabSz="966788">
              <a:spcBef>
                <a:spcPct val="50000"/>
              </a:spcBef>
            </a:pPr>
            <a:endParaRPr lang="en-US" sz="3400">
              <a:latin typeface="Arial" charset="0"/>
            </a:endParaRPr>
          </a:p>
          <a:p>
            <a:pPr marL="482600" lvl="1" algn="l" defTabSz="966788">
              <a:spcBef>
                <a:spcPct val="50000"/>
              </a:spcBef>
            </a:pPr>
            <a:endParaRPr lang="en-US" sz="3400">
              <a:latin typeface="Arial" charset="0"/>
            </a:endParaRPr>
          </a:p>
        </p:txBody>
      </p:sp>
      <p:sp>
        <p:nvSpPr>
          <p:cNvPr id="524302" name="Text Box 2062"/>
          <p:cNvSpPr txBox="1">
            <a:spLocks noChangeArrowheads="1"/>
          </p:cNvSpPr>
          <p:nvPr/>
        </p:nvSpPr>
        <p:spPr bwMode="auto">
          <a:xfrm>
            <a:off x="0" y="1843088"/>
            <a:ext cx="9144000" cy="701675"/>
          </a:xfrm>
          <a:prstGeom prst="rect">
            <a:avLst/>
          </a:prstGeom>
          <a:noFill/>
          <a:ln w="12700" cap="sq">
            <a:noFill/>
            <a:miter lim="800000"/>
            <a:headEnd/>
            <a:tailEnd/>
          </a:ln>
          <a:effectLst/>
        </p:spPr>
        <p:txBody>
          <a:bodyPr anchor="ctr">
            <a:spAutoFit/>
          </a:bodyPr>
          <a:lstStyle/>
          <a:p>
            <a:pPr>
              <a:spcBef>
                <a:spcPct val="50000"/>
              </a:spcBef>
            </a:pPr>
            <a:r>
              <a:rPr lang="en-US" sz="4000">
                <a:latin typeface="Arial" charset="0"/>
              </a:rPr>
              <a:t>All proposals submitted from FY96 </a:t>
            </a:r>
          </a:p>
        </p:txBody>
      </p:sp>
      <p:sp>
        <p:nvSpPr>
          <p:cNvPr id="524303" name="Text Box 2063"/>
          <p:cNvSpPr txBox="1">
            <a:spLocks noChangeArrowheads="1"/>
          </p:cNvSpPr>
          <p:nvPr/>
        </p:nvSpPr>
        <p:spPr bwMode="auto">
          <a:xfrm>
            <a:off x="2189163" y="2792413"/>
            <a:ext cx="4740275" cy="2289175"/>
          </a:xfrm>
          <a:prstGeom prst="rect">
            <a:avLst/>
          </a:prstGeom>
          <a:noFill/>
          <a:ln w="12700" cap="sq">
            <a:noFill/>
            <a:miter lim="800000"/>
            <a:headEnd/>
            <a:tailEnd/>
          </a:ln>
          <a:effectLst/>
        </p:spPr>
        <p:txBody>
          <a:bodyPr anchor="ctr">
            <a:spAutoFit/>
          </a:bodyPr>
          <a:lstStyle/>
          <a:p>
            <a:pPr algn="l">
              <a:spcBef>
                <a:spcPct val="50000"/>
              </a:spcBef>
              <a:buFontTx/>
              <a:buChar char="•"/>
            </a:pPr>
            <a:r>
              <a:rPr lang="en-US" sz="3600">
                <a:latin typeface="Arial" charset="0"/>
              </a:rPr>
              <a:t> By Department</a:t>
            </a:r>
          </a:p>
          <a:p>
            <a:pPr algn="l">
              <a:spcBef>
                <a:spcPct val="50000"/>
              </a:spcBef>
              <a:buFontTx/>
              <a:buChar char="•"/>
            </a:pPr>
            <a:r>
              <a:rPr lang="en-US" sz="3600">
                <a:latin typeface="Arial" charset="0"/>
              </a:rPr>
              <a:t> By Agency/Sponsor</a:t>
            </a:r>
          </a:p>
          <a:p>
            <a:pPr algn="l">
              <a:spcBef>
                <a:spcPct val="50000"/>
              </a:spcBef>
              <a:buFontTx/>
              <a:buChar char="•"/>
            </a:pPr>
            <a:r>
              <a:rPr lang="en-US" sz="3600">
                <a:latin typeface="Arial" charset="0"/>
              </a:rPr>
              <a:t> By Investigator</a:t>
            </a:r>
          </a:p>
        </p:txBody>
      </p:sp>
      <p:sp>
        <p:nvSpPr>
          <p:cNvPr id="524304" name="Text Box 2064"/>
          <p:cNvSpPr txBox="1">
            <a:spLocks noChangeArrowheads="1"/>
          </p:cNvSpPr>
          <p:nvPr/>
        </p:nvSpPr>
        <p:spPr bwMode="auto">
          <a:xfrm>
            <a:off x="0" y="5440363"/>
            <a:ext cx="9144000" cy="1311275"/>
          </a:xfrm>
          <a:prstGeom prst="rect">
            <a:avLst/>
          </a:prstGeom>
          <a:noFill/>
          <a:ln w="12700" cap="sq">
            <a:noFill/>
            <a:miter lim="800000"/>
            <a:headEnd/>
            <a:tailEnd/>
          </a:ln>
          <a:effectLst/>
        </p:spPr>
        <p:txBody>
          <a:bodyPr anchor="ctr">
            <a:spAutoFit/>
          </a:bodyPr>
          <a:lstStyle/>
          <a:p>
            <a:pPr>
              <a:spcBef>
                <a:spcPct val="50000"/>
              </a:spcBef>
            </a:pPr>
            <a:r>
              <a:rPr lang="en-US" sz="4000">
                <a:latin typeface="Arial" charset="0"/>
              </a:rPr>
              <a:t>Report may be summarized by department or by agency.</a:t>
            </a:r>
          </a:p>
        </p:txBody>
      </p:sp>
    </p:spTree>
  </p:cSld>
  <p:clrMapOvr>
    <a:masterClrMapping/>
  </p:clrMapOvr>
  <p:transition>
    <p:split orient="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2"/>
          <p:cNvSpPr>
            <a:spLocks noGrp="1" noChangeArrowheads="1"/>
          </p:cNvSpPr>
          <p:nvPr>
            <p:ph type="title"/>
          </p:nvPr>
        </p:nvSpPr>
        <p:spPr>
          <a:xfrm>
            <a:off x="609599" y="325438"/>
            <a:ext cx="8670925" cy="1138237"/>
          </a:xfrm>
          <a:ln/>
        </p:spPr>
        <p:txBody>
          <a:bodyPr>
            <a:normAutofit/>
          </a:bodyPr>
          <a:lstStyle/>
          <a:p>
            <a:pPr>
              <a:lnSpc>
                <a:spcPct val="105000"/>
              </a:lnSpc>
              <a:spcBef>
                <a:spcPct val="30000"/>
              </a:spcBef>
            </a:pPr>
            <a:r>
              <a:rPr lang="en-US" sz="4800" dirty="0" smtClean="0"/>
              <a:t>Proposal Data System</a:t>
            </a:r>
            <a:endParaRPr lang="en-US" sz="6600" dirty="0"/>
          </a:p>
        </p:txBody>
      </p:sp>
      <p:sp>
        <p:nvSpPr>
          <p:cNvPr id="616451" name="Text Box 3"/>
          <p:cNvSpPr txBox="1">
            <a:spLocks noChangeArrowheads="1"/>
          </p:cNvSpPr>
          <p:nvPr/>
        </p:nvSpPr>
        <p:spPr bwMode="auto">
          <a:xfrm>
            <a:off x="320675" y="3111500"/>
            <a:ext cx="9280525" cy="1389063"/>
          </a:xfrm>
          <a:prstGeom prst="rect">
            <a:avLst/>
          </a:prstGeom>
          <a:noFill/>
          <a:ln w="12700" cap="sq">
            <a:noFill/>
            <a:miter lim="800000"/>
            <a:headEnd/>
            <a:tailEnd/>
          </a:ln>
          <a:effectLst/>
        </p:spPr>
        <p:txBody>
          <a:bodyPr lIns="96661" tIns="48331" rIns="96661" bIns="48331" anchor="ctr">
            <a:spAutoFit/>
          </a:bodyPr>
          <a:lstStyle/>
          <a:p>
            <a:pPr marL="482600" lvl="1" algn="l" defTabSz="966788">
              <a:spcBef>
                <a:spcPct val="50000"/>
              </a:spcBef>
            </a:pPr>
            <a:endParaRPr lang="en-US" sz="3400">
              <a:latin typeface="Arial" charset="0"/>
            </a:endParaRPr>
          </a:p>
          <a:p>
            <a:pPr marL="482600" lvl="1" algn="l" defTabSz="966788">
              <a:spcBef>
                <a:spcPct val="50000"/>
              </a:spcBef>
            </a:pPr>
            <a:endParaRPr lang="en-US" sz="3400">
              <a:latin typeface="Arial" charset="0"/>
            </a:endParaRPr>
          </a:p>
        </p:txBody>
      </p:sp>
      <p:sp>
        <p:nvSpPr>
          <p:cNvPr id="616452" name="Text Box 4"/>
          <p:cNvSpPr txBox="1">
            <a:spLocks noChangeArrowheads="1"/>
          </p:cNvSpPr>
          <p:nvPr/>
        </p:nvSpPr>
        <p:spPr bwMode="auto">
          <a:xfrm>
            <a:off x="914400" y="2819400"/>
            <a:ext cx="7696200" cy="3567113"/>
          </a:xfrm>
          <a:prstGeom prst="rect">
            <a:avLst/>
          </a:prstGeom>
          <a:noFill/>
          <a:ln w="12700" cap="sq">
            <a:noFill/>
            <a:miter lim="800000"/>
            <a:headEnd/>
            <a:tailEnd/>
          </a:ln>
          <a:effectLst/>
        </p:spPr>
        <p:txBody>
          <a:bodyPr anchor="ctr">
            <a:spAutoFit/>
          </a:bodyPr>
          <a:lstStyle/>
          <a:p>
            <a:pPr algn="l"/>
            <a:r>
              <a:rPr lang="en-US" sz="4000">
                <a:latin typeface="Arial" charset="0"/>
              </a:rPr>
              <a:t>You are negotiating with the Arthur P. Sloan Foundation for a grant.</a:t>
            </a:r>
          </a:p>
          <a:p>
            <a:pPr algn="l"/>
            <a:endParaRPr lang="en-US" sz="4000">
              <a:latin typeface="Arial" charset="0"/>
            </a:endParaRPr>
          </a:p>
          <a:p>
            <a:pPr algn="l"/>
            <a:r>
              <a:rPr lang="en-US" sz="4000">
                <a:latin typeface="Arial" charset="0"/>
              </a:rPr>
              <a:t>Is it likely you will get any ICR?</a:t>
            </a:r>
          </a:p>
          <a:p>
            <a:pPr lvl="1" algn="l">
              <a:lnSpc>
                <a:spcPct val="20000"/>
              </a:lnSpc>
              <a:spcBef>
                <a:spcPct val="50000"/>
              </a:spcBef>
            </a:pPr>
            <a:endParaRPr lang="en-US" sz="4000">
              <a:latin typeface="Arial" charset="0"/>
            </a:endParaRPr>
          </a:p>
        </p:txBody>
      </p:sp>
      <p:sp>
        <p:nvSpPr>
          <p:cNvPr id="616453" name="Text Box 5"/>
          <p:cNvSpPr txBox="1">
            <a:spLocks noChangeArrowheads="1"/>
          </p:cNvSpPr>
          <p:nvPr/>
        </p:nvSpPr>
        <p:spPr bwMode="auto">
          <a:xfrm>
            <a:off x="2209800" y="1600200"/>
            <a:ext cx="4419600" cy="701675"/>
          </a:xfrm>
          <a:prstGeom prst="rect">
            <a:avLst/>
          </a:prstGeom>
          <a:noFill/>
          <a:ln w="12700" cap="sq">
            <a:noFill/>
            <a:miter lim="800000"/>
            <a:headEnd/>
            <a:tailEnd/>
          </a:ln>
          <a:effectLst/>
        </p:spPr>
        <p:txBody>
          <a:bodyPr anchor="ctr">
            <a:spAutoFit/>
          </a:bodyPr>
          <a:lstStyle/>
          <a:p>
            <a:pPr>
              <a:spcBef>
                <a:spcPct val="50000"/>
              </a:spcBef>
            </a:pPr>
            <a:r>
              <a:rPr lang="en-US" sz="4000" dirty="0">
                <a:solidFill>
                  <a:srgbClr val="CC0066"/>
                </a:solidFill>
                <a:effectLst>
                  <a:outerShdw blurRad="38100" dist="38100" dir="2700000" algn="tl">
                    <a:srgbClr val="000000"/>
                  </a:outerShdw>
                </a:effectLst>
                <a:latin typeface="Arial" charset="0"/>
              </a:rPr>
              <a:t>Example/Demo 9</a:t>
            </a:r>
            <a:endParaRPr lang="en-US" sz="4000" dirty="0">
              <a:latin typeface="Arial" charset="0"/>
            </a:endParaRPr>
          </a:p>
        </p:txBody>
      </p:sp>
    </p:spTree>
  </p:cSld>
  <p:clrMapOvr>
    <a:masterClrMapping/>
  </p:clrMapOvr>
  <p:transition>
    <p:split orient="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1026"/>
          <p:cNvSpPr>
            <a:spLocks noGrp="1" noChangeArrowheads="1"/>
          </p:cNvSpPr>
          <p:nvPr>
            <p:ph type="title"/>
          </p:nvPr>
        </p:nvSpPr>
        <p:spPr>
          <a:xfrm>
            <a:off x="533399" y="325438"/>
            <a:ext cx="8747125" cy="1138237"/>
          </a:xfrm>
          <a:ln/>
        </p:spPr>
        <p:txBody>
          <a:bodyPr>
            <a:normAutofit/>
          </a:bodyPr>
          <a:lstStyle/>
          <a:p>
            <a:pPr>
              <a:lnSpc>
                <a:spcPct val="105000"/>
              </a:lnSpc>
              <a:spcBef>
                <a:spcPct val="30000"/>
              </a:spcBef>
            </a:pPr>
            <a:r>
              <a:rPr lang="en-US" sz="4800" dirty="0" smtClean="0"/>
              <a:t>Proposal Data System</a:t>
            </a:r>
            <a:endParaRPr lang="en-US" sz="6600" dirty="0"/>
          </a:p>
        </p:txBody>
      </p:sp>
      <p:sp>
        <p:nvSpPr>
          <p:cNvPr id="618499" name="Text Box 1027"/>
          <p:cNvSpPr txBox="1">
            <a:spLocks noChangeArrowheads="1"/>
          </p:cNvSpPr>
          <p:nvPr/>
        </p:nvSpPr>
        <p:spPr bwMode="auto">
          <a:xfrm>
            <a:off x="320675" y="3111500"/>
            <a:ext cx="9280525" cy="1389063"/>
          </a:xfrm>
          <a:prstGeom prst="rect">
            <a:avLst/>
          </a:prstGeom>
          <a:noFill/>
          <a:ln w="12700" cap="sq">
            <a:noFill/>
            <a:miter lim="800000"/>
            <a:headEnd/>
            <a:tailEnd/>
          </a:ln>
          <a:effectLst/>
        </p:spPr>
        <p:txBody>
          <a:bodyPr lIns="96661" tIns="48331" rIns="96661" bIns="48331" anchor="ctr">
            <a:spAutoFit/>
          </a:bodyPr>
          <a:lstStyle/>
          <a:p>
            <a:pPr marL="482600" lvl="1" algn="l" defTabSz="966788">
              <a:spcBef>
                <a:spcPct val="50000"/>
              </a:spcBef>
            </a:pPr>
            <a:endParaRPr lang="en-US" sz="3400">
              <a:latin typeface="Arial" charset="0"/>
            </a:endParaRPr>
          </a:p>
          <a:p>
            <a:pPr marL="482600" lvl="1" algn="l" defTabSz="966788">
              <a:spcBef>
                <a:spcPct val="50000"/>
              </a:spcBef>
            </a:pPr>
            <a:endParaRPr lang="en-US" sz="3400">
              <a:latin typeface="Arial" charset="0"/>
            </a:endParaRPr>
          </a:p>
        </p:txBody>
      </p:sp>
      <p:sp>
        <p:nvSpPr>
          <p:cNvPr id="618500" name="Text Box 1028"/>
          <p:cNvSpPr txBox="1">
            <a:spLocks noChangeArrowheads="1"/>
          </p:cNvSpPr>
          <p:nvPr/>
        </p:nvSpPr>
        <p:spPr bwMode="auto">
          <a:xfrm>
            <a:off x="2209800" y="1600200"/>
            <a:ext cx="4419600" cy="701675"/>
          </a:xfrm>
          <a:prstGeom prst="rect">
            <a:avLst/>
          </a:prstGeom>
          <a:noFill/>
          <a:ln w="12700" cap="sq">
            <a:noFill/>
            <a:miter lim="800000"/>
            <a:headEnd/>
            <a:tailEnd/>
          </a:ln>
          <a:effectLst/>
        </p:spPr>
        <p:txBody>
          <a:bodyPr anchor="ctr">
            <a:spAutoFit/>
          </a:bodyPr>
          <a:lstStyle/>
          <a:p>
            <a:pPr>
              <a:spcBef>
                <a:spcPct val="50000"/>
              </a:spcBef>
            </a:pPr>
            <a:r>
              <a:rPr lang="en-US" sz="4000" dirty="0">
                <a:solidFill>
                  <a:srgbClr val="CC0066"/>
                </a:solidFill>
                <a:effectLst>
                  <a:outerShdw blurRad="38100" dist="38100" dir="2700000" algn="tl">
                    <a:srgbClr val="000000"/>
                  </a:outerShdw>
                </a:effectLst>
                <a:latin typeface="Arial" charset="0"/>
              </a:rPr>
              <a:t>Example/Demo </a:t>
            </a:r>
            <a:r>
              <a:rPr lang="en-US" sz="4000" dirty="0" smtClean="0">
                <a:solidFill>
                  <a:srgbClr val="CC0066"/>
                </a:solidFill>
                <a:effectLst>
                  <a:outerShdw blurRad="38100" dist="38100" dir="2700000" algn="tl">
                    <a:srgbClr val="000000"/>
                  </a:outerShdw>
                </a:effectLst>
                <a:latin typeface="Arial" charset="0"/>
              </a:rPr>
              <a:t>10</a:t>
            </a:r>
            <a:endParaRPr lang="en-US" sz="4000" dirty="0">
              <a:latin typeface="Arial" charset="0"/>
            </a:endParaRPr>
          </a:p>
        </p:txBody>
      </p:sp>
      <p:sp>
        <p:nvSpPr>
          <p:cNvPr id="618501" name="Rectangle 1029"/>
          <p:cNvSpPr>
            <a:spLocks noChangeArrowheads="1"/>
          </p:cNvSpPr>
          <p:nvPr/>
        </p:nvSpPr>
        <p:spPr bwMode="auto">
          <a:xfrm>
            <a:off x="304800" y="3001963"/>
            <a:ext cx="8839200" cy="2530475"/>
          </a:xfrm>
          <a:prstGeom prst="rect">
            <a:avLst/>
          </a:prstGeom>
          <a:noFill/>
          <a:ln w="12700" cap="sq">
            <a:noFill/>
            <a:miter lim="800000"/>
            <a:headEnd/>
            <a:tailEnd/>
          </a:ln>
          <a:effectLst/>
        </p:spPr>
        <p:txBody>
          <a:bodyPr>
            <a:spAutoFit/>
          </a:bodyPr>
          <a:lstStyle/>
          <a:p>
            <a:pPr lvl="1">
              <a:spcBef>
                <a:spcPct val="50000"/>
              </a:spcBef>
            </a:pPr>
            <a:r>
              <a:rPr lang="en-US" sz="4000">
                <a:latin typeface="Arial" charset="0"/>
              </a:rPr>
              <a:t>It’s time to think about raises for next year.  Find all grant proposals written by a faculty member in your department. </a:t>
            </a:r>
          </a:p>
        </p:txBody>
      </p:sp>
    </p:spTree>
  </p:cSld>
  <p:clrMapOvr>
    <a:masterClrMapping/>
  </p:clrMapOvr>
  <p:transition>
    <p:split orient="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p:cNvSpPr>
            <a:spLocks noGrp="1" noChangeArrowheads="1"/>
          </p:cNvSpPr>
          <p:nvPr>
            <p:ph type="title"/>
          </p:nvPr>
        </p:nvSpPr>
        <p:spPr>
          <a:xfrm>
            <a:off x="838199" y="325438"/>
            <a:ext cx="8442325" cy="1138237"/>
          </a:xfrm>
          <a:ln/>
        </p:spPr>
        <p:txBody>
          <a:bodyPr>
            <a:normAutofit/>
          </a:bodyPr>
          <a:lstStyle/>
          <a:p>
            <a:pPr>
              <a:lnSpc>
                <a:spcPct val="105000"/>
              </a:lnSpc>
              <a:spcBef>
                <a:spcPct val="30000"/>
              </a:spcBef>
            </a:pPr>
            <a:r>
              <a:rPr lang="en-US" sz="4800" dirty="0" smtClean="0"/>
              <a:t>Tuition, Waiver, Appointments</a:t>
            </a:r>
            <a:endParaRPr lang="en-US" sz="6600" dirty="0"/>
          </a:p>
        </p:txBody>
      </p:sp>
      <p:sp>
        <p:nvSpPr>
          <p:cNvPr id="613379" name="Text Box 3"/>
          <p:cNvSpPr txBox="1">
            <a:spLocks noChangeArrowheads="1"/>
          </p:cNvSpPr>
          <p:nvPr/>
        </p:nvSpPr>
        <p:spPr bwMode="auto">
          <a:xfrm>
            <a:off x="320675" y="1558925"/>
            <a:ext cx="9280525" cy="4494213"/>
          </a:xfrm>
          <a:prstGeom prst="rect">
            <a:avLst/>
          </a:prstGeom>
          <a:noFill/>
          <a:ln w="12700" cap="sq">
            <a:noFill/>
            <a:miter lim="800000"/>
            <a:headEnd/>
            <a:tailEnd/>
          </a:ln>
          <a:effectLst/>
        </p:spPr>
        <p:txBody>
          <a:bodyPr lIns="96661" tIns="48331" rIns="96661" bIns="48331" anchor="ctr">
            <a:spAutoFit/>
          </a:bodyPr>
          <a:lstStyle/>
          <a:p>
            <a:pPr marL="482600" lvl="1" algn="l" defTabSz="966788">
              <a:spcBef>
                <a:spcPct val="50000"/>
              </a:spcBef>
            </a:pPr>
            <a:endParaRPr lang="en-US" sz="3400">
              <a:latin typeface="Arial" charset="0"/>
            </a:endParaRPr>
          </a:p>
          <a:p>
            <a:pPr marL="482600" lvl="1" algn="l" defTabSz="966788">
              <a:spcBef>
                <a:spcPct val="50000"/>
              </a:spcBef>
            </a:pPr>
            <a:r>
              <a:rPr lang="en-US" sz="3400">
                <a:latin typeface="Arial" charset="0"/>
              </a:rPr>
              <a:t>What tuition is being charged to your students and what kind of waivers do they have?</a:t>
            </a:r>
          </a:p>
          <a:p>
            <a:pPr marL="482600" lvl="1" algn="l" defTabSz="966788">
              <a:spcBef>
                <a:spcPct val="50000"/>
              </a:spcBef>
            </a:pPr>
            <a:endParaRPr lang="en-US" sz="3400">
              <a:latin typeface="Arial" charset="0"/>
            </a:endParaRPr>
          </a:p>
          <a:p>
            <a:pPr marL="482600" lvl="1" algn="l" defTabSz="966788">
              <a:spcBef>
                <a:spcPct val="50000"/>
              </a:spcBef>
            </a:pPr>
            <a:r>
              <a:rPr lang="en-US" sz="3400">
                <a:latin typeface="Arial" charset="0"/>
              </a:rPr>
              <a:t>How much will you need to pay another dept for the tuition for the grad asst you’ve hired? </a:t>
            </a:r>
          </a:p>
        </p:txBody>
      </p:sp>
    </p:spTree>
  </p:cSld>
  <p:clrMapOvr>
    <a:masterClrMapping/>
  </p:clrMapOvr>
  <p:transition>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6" name="Text Box 6"/>
          <p:cNvSpPr txBox="1">
            <a:spLocks noChangeArrowheads="1"/>
          </p:cNvSpPr>
          <p:nvPr/>
        </p:nvSpPr>
        <p:spPr bwMode="auto">
          <a:xfrm>
            <a:off x="320675" y="2276475"/>
            <a:ext cx="8959850" cy="4387850"/>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4200" b="1"/>
              <a:t>To better manage your unit</a:t>
            </a:r>
          </a:p>
          <a:p>
            <a:pPr algn="l" defTabSz="966788">
              <a:spcBef>
                <a:spcPct val="50000"/>
              </a:spcBef>
              <a:buFontTx/>
              <a:buChar char="•"/>
            </a:pPr>
            <a:r>
              <a:rPr lang="en-US" sz="4200" b="1"/>
              <a:t>To know what others know about you</a:t>
            </a:r>
          </a:p>
          <a:p>
            <a:pPr algn="l" defTabSz="966788">
              <a:spcBef>
                <a:spcPct val="50000"/>
              </a:spcBef>
              <a:buFontTx/>
              <a:buChar char="•"/>
            </a:pPr>
            <a:r>
              <a:rPr lang="en-US" sz="4200" b="1"/>
              <a:t>To respond to inquiries</a:t>
            </a:r>
          </a:p>
          <a:p>
            <a:pPr algn="l" defTabSz="966788">
              <a:spcBef>
                <a:spcPct val="50000"/>
              </a:spcBef>
              <a:buFontTx/>
              <a:buChar char="•"/>
            </a:pPr>
            <a:r>
              <a:rPr lang="en-US" sz="4200" b="1"/>
              <a:t>To avoid reinventing the wheel </a:t>
            </a:r>
            <a:br>
              <a:rPr lang="en-US" sz="4200" b="1"/>
            </a:br>
            <a:endParaRPr lang="en-US" sz="4700" b="1"/>
          </a:p>
        </p:txBody>
      </p:sp>
      <p:sp>
        <p:nvSpPr>
          <p:cNvPr id="450569" name="Rectangle 9"/>
          <p:cNvSpPr>
            <a:spLocks noChangeArrowheads="1"/>
          </p:cNvSpPr>
          <p:nvPr/>
        </p:nvSpPr>
        <p:spPr bwMode="auto">
          <a:xfrm>
            <a:off x="400050" y="457200"/>
            <a:ext cx="8880475" cy="1523999"/>
          </a:xfrm>
          <a:prstGeom prst="rect">
            <a:avLst/>
          </a:prstGeom>
          <a:noFill/>
          <a:ln w="76200" cmpd="tri">
            <a:noFill/>
            <a:miter lim="800000"/>
            <a:headEnd/>
            <a:tailEnd/>
          </a:ln>
          <a:effectLst/>
        </p:spPr>
        <p:txBody>
          <a:bodyPr lIns="96661" tIns="48331" rIns="96661" bIns="48331" anchor="ctr"/>
          <a:lstStyle/>
          <a:p>
            <a:pPr defTabSz="966788"/>
            <a:r>
              <a:rPr lang="en-US" sz="4700" b="1" dirty="0">
                <a:solidFill>
                  <a:schemeClr val="tx2"/>
                </a:solidFill>
              </a:rPr>
              <a:t>Why be data-savvy?</a:t>
            </a:r>
          </a:p>
        </p:txBody>
      </p:sp>
    </p:spTree>
  </p:cSld>
  <p:clrMapOvr>
    <a:masterClrMapping/>
  </p:clrMapOvr>
  <p:transition>
    <p:split orient="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2"/>
          <p:cNvSpPr>
            <a:spLocks noGrp="1" noChangeArrowheads="1"/>
          </p:cNvSpPr>
          <p:nvPr>
            <p:ph type="title"/>
          </p:nvPr>
        </p:nvSpPr>
        <p:spPr>
          <a:xfrm>
            <a:off x="1066799" y="325438"/>
            <a:ext cx="8213725" cy="1138237"/>
          </a:xfrm>
          <a:ln/>
        </p:spPr>
        <p:txBody>
          <a:bodyPr>
            <a:normAutofit/>
          </a:bodyPr>
          <a:lstStyle/>
          <a:p>
            <a:pPr>
              <a:lnSpc>
                <a:spcPct val="105000"/>
              </a:lnSpc>
              <a:spcBef>
                <a:spcPct val="30000"/>
              </a:spcBef>
            </a:pPr>
            <a:r>
              <a:rPr lang="en-US" sz="4800" dirty="0" smtClean="0"/>
              <a:t>Activity Reporting System</a:t>
            </a:r>
            <a:endParaRPr lang="en-US" sz="4800" dirty="0">
              <a:solidFill>
                <a:schemeClr val="tx1"/>
              </a:solidFill>
            </a:endParaRPr>
          </a:p>
        </p:txBody>
      </p:sp>
      <p:sp>
        <p:nvSpPr>
          <p:cNvPr id="588804" name="Text Box 4"/>
          <p:cNvSpPr txBox="1">
            <a:spLocks noChangeArrowheads="1"/>
          </p:cNvSpPr>
          <p:nvPr/>
        </p:nvSpPr>
        <p:spPr bwMode="auto">
          <a:xfrm>
            <a:off x="639763" y="1758950"/>
            <a:ext cx="8961437" cy="5559425"/>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3400">
                <a:latin typeface="Arial" charset="0"/>
              </a:rPr>
              <a:t>Mandated by Federal and state reporting requirements</a:t>
            </a:r>
          </a:p>
          <a:p>
            <a:pPr algn="l" defTabSz="966788">
              <a:spcBef>
                <a:spcPct val="50000"/>
              </a:spcBef>
              <a:buFontTx/>
              <a:buChar char="•"/>
            </a:pPr>
            <a:r>
              <a:rPr lang="en-US" sz="3400">
                <a:latin typeface="Arial" charset="0"/>
              </a:rPr>
              <a:t>Activities and cost sharing percents are entered by your staff</a:t>
            </a:r>
          </a:p>
          <a:p>
            <a:pPr algn="l" defTabSz="966788">
              <a:spcBef>
                <a:spcPct val="50000"/>
              </a:spcBef>
              <a:buFontTx/>
              <a:buChar char="•"/>
            </a:pPr>
            <a:r>
              <a:rPr lang="en-US" sz="3400">
                <a:latin typeface="Arial" charset="0"/>
              </a:rPr>
              <a:t>Useful data: current &amp; obligated pay; appts and teaching assignments; salary &amp; appt history to 1988</a:t>
            </a:r>
          </a:p>
          <a:p>
            <a:pPr algn="l" defTabSz="966788">
              <a:spcBef>
                <a:spcPct val="50000"/>
              </a:spcBef>
              <a:buFontTx/>
              <a:buChar char="•"/>
            </a:pPr>
            <a:r>
              <a:rPr lang="en-US" sz="3400">
                <a:latin typeface="Arial" charset="0"/>
              </a:rPr>
              <a:t>Authorized users can change the paying dept for an instructor’s course</a:t>
            </a:r>
          </a:p>
        </p:txBody>
      </p:sp>
    </p:spTree>
  </p:cSld>
  <p:clrMapOvr>
    <a:masterClrMapping/>
  </p:clrMapOvr>
  <p:transition>
    <p:split orient="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8" name="Rectangle 1026"/>
          <p:cNvSpPr>
            <a:spLocks noGrp="1" noChangeArrowheads="1"/>
          </p:cNvSpPr>
          <p:nvPr>
            <p:ph type="title"/>
          </p:nvPr>
        </p:nvSpPr>
        <p:spPr>
          <a:xfrm>
            <a:off x="1371599" y="533400"/>
            <a:ext cx="7908925" cy="930275"/>
          </a:xfrm>
          <a:ln/>
        </p:spPr>
        <p:txBody>
          <a:bodyPr>
            <a:normAutofit/>
          </a:bodyPr>
          <a:lstStyle/>
          <a:p>
            <a:pPr>
              <a:lnSpc>
                <a:spcPct val="105000"/>
              </a:lnSpc>
              <a:spcBef>
                <a:spcPct val="30000"/>
              </a:spcBef>
            </a:pPr>
            <a:r>
              <a:rPr lang="en-US" sz="4400" dirty="0">
                <a:solidFill>
                  <a:schemeClr val="tx1"/>
                </a:solidFill>
              </a:rPr>
              <a:t>Peer salary study</a:t>
            </a:r>
          </a:p>
        </p:txBody>
      </p:sp>
      <p:sp>
        <p:nvSpPr>
          <p:cNvPr id="572419" name="Text Box 1027"/>
          <p:cNvSpPr txBox="1">
            <a:spLocks noChangeArrowheads="1"/>
          </p:cNvSpPr>
          <p:nvPr/>
        </p:nvSpPr>
        <p:spPr bwMode="auto">
          <a:xfrm>
            <a:off x="1439863" y="3400425"/>
            <a:ext cx="7361237" cy="1833563"/>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pPr>
            <a:r>
              <a:rPr lang="en-US" sz="3800">
                <a:latin typeface="Arial" charset="0"/>
              </a:rPr>
              <a:t>Compares your faculty salaries with selected peer depts at other institutions. </a:t>
            </a:r>
          </a:p>
        </p:txBody>
      </p:sp>
    </p:spTree>
  </p:cSld>
  <p:clrMapOvr>
    <a:masterClrMapping/>
  </p:clrMapOvr>
  <p:transition>
    <p:split orient="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Rectangle 2"/>
          <p:cNvSpPr>
            <a:spLocks noGrp="1" noChangeArrowheads="1"/>
          </p:cNvSpPr>
          <p:nvPr>
            <p:ph type="title"/>
          </p:nvPr>
        </p:nvSpPr>
        <p:spPr>
          <a:xfrm>
            <a:off x="239713" y="325438"/>
            <a:ext cx="9040812" cy="1138237"/>
          </a:xfrm>
          <a:ln/>
        </p:spPr>
        <p:txBody>
          <a:bodyPr/>
          <a:lstStyle/>
          <a:p>
            <a:pPr>
              <a:lnSpc>
                <a:spcPct val="105000"/>
              </a:lnSpc>
              <a:spcBef>
                <a:spcPct val="30000"/>
              </a:spcBef>
            </a:pPr>
            <a:r>
              <a:rPr lang="en-US" sz="4400" dirty="0">
                <a:solidFill>
                  <a:schemeClr val="tx1"/>
                </a:solidFill>
              </a:rPr>
              <a:t>Faculty Salary Equity Study</a:t>
            </a:r>
            <a:endParaRPr lang="en-US" sz="3800" dirty="0">
              <a:solidFill>
                <a:schemeClr val="tx1"/>
              </a:solidFill>
            </a:endParaRPr>
          </a:p>
        </p:txBody>
      </p:sp>
      <p:sp>
        <p:nvSpPr>
          <p:cNvPr id="574468" name="Text Box 4"/>
          <p:cNvSpPr txBox="1">
            <a:spLocks noChangeArrowheads="1"/>
          </p:cNvSpPr>
          <p:nvPr/>
        </p:nvSpPr>
        <p:spPr bwMode="auto">
          <a:xfrm>
            <a:off x="639763" y="1522413"/>
            <a:ext cx="8961437" cy="5572125"/>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pPr>
            <a:r>
              <a:rPr lang="en-US" sz="3800">
                <a:latin typeface="Arial" charset="0"/>
              </a:rPr>
              <a:t>Faculty salaries as a function of :</a:t>
            </a:r>
          </a:p>
          <a:p>
            <a:pPr marL="482600" lvl="1" algn="l" defTabSz="966788">
              <a:lnSpc>
                <a:spcPct val="60000"/>
              </a:lnSpc>
              <a:spcBef>
                <a:spcPct val="50000"/>
              </a:spcBef>
              <a:buFontTx/>
              <a:buChar char="•"/>
            </a:pPr>
            <a:r>
              <a:rPr lang="en-US" sz="3000">
                <a:latin typeface="Arial" charset="0"/>
              </a:rPr>
              <a:t>discipline</a:t>
            </a:r>
          </a:p>
          <a:p>
            <a:pPr marL="482600" lvl="1" algn="l" defTabSz="966788">
              <a:lnSpc>
                <a:spcPct val="60000"/>
              </a:lnSpc>
              <a:spcBef>
                <a:spcPct val="50000"/>
              </a:spcBef>
              <a:buFontTx/>
              <a:buChar char="•"/>
            </a:pPr>
            <a:r>
              <a:rPr lang="en-US" sz="3000">
                <a:latin typeface="Arial" charset="0"/>
              </a:rPr>
              <a:t>rank</a:t>
            </a:r>
          </a:p>
          <a:p>
            <a:pPr marL="482600" lvl="1" algn="l" defTabSz="966788">
              <a:lnSpc>
                <a:spcPct val="60000"/>
              </a:lnSpc>
              <a:spcBef>
                <a:spcPct val="50000"/>
              </a:spcBef>
              <a:buFontTx/>
              <a:buChar char="•"/>
            </a:pPr>
            <a:r>
              <a:rPr lang="en-US" sz="3000">
                <a:latin typeface="Arial" charset="0"/>
              </a:rPr>
              <a:t>years from degree</a:t>
            </a:r>
          </a:p>
          <a:p>
            <a:pPr marL="482600" lvl="1" algn="l" defTabSz="966788">
              <a:lnSpc>
                <a:spcPct val="60000"/>
              </a:lnSpc>
              <a:spcBef>
                <a:spcPct val="50000"/>
              </a:spcBef>
              <a:buFontTx/>
              <a:buChar char="•"/>
            </a:pPr>
            <a:r>
              <a:rPr lang="en-US" sz="3000">
                <a:latin typeface="Arial" charset="0"/>
              </a:rPr>
              <a:t>first rank at UIUC</a:t>
            </a:r>
          </a:p>
          <a:p>
            <a:pPr marL="482600" lvl="1" algn="l" defTabSz="966788">
              <a:lnSpc>
                <a:spcPct val="60000"/>
              </a:lnSpc>
              <a:spcBef>
                <a:spcPct val="50000"/>
              </a:spcBef>
              <a:buFontTx/>
              <a:buChar char="•"/>
            </a:pPr>
            <a:r>
              <a:rPr lang="en-US" sz="3000">
                <a:latin typeface="Arial" charset="0"/>
              </a:rPr>
              <a:t>time to tenure</a:t>
            </a:r>
          </a:p>
          <a:p>
            <a:pPr marL="482600" lvl="1" algn="l" defTabSz="966788">
              <a:lnSpc>
                <a:spcPct val="60000"/>
              </a:lnSpc>
              <a:spcBef>
                <a:spcPct val="50000"/>
              </a:spcBef>
              <a:buFontTx/>
              <a:buChar char="•"/>
            </a:pPr>
            <a:r>
              <a:rPr lang="en-US" sz="3000">
                <a:latin typeface="Arial" charset="0"/>
              </a:rPr>
              <a:t>gender</a:t>
            </a:r>
          </a:p>
          <a:p>
            <a:pPr marL="482600" lvl="1" algn="l" defTabSz="966788">
              <a:lnSpc>
                <a:spcPct val="60000"/>
              </a:lnSpc>
              <a:spcBef>
                <a:spcPct val="50000"/>
              </a:spcBef>
              <a:buFontTx/>
              <a:buChar char="•"/>
            </a:pPr>
            <a:r>
              <a:rPr lang="en-US" sz="3000">
                <a:latin typeface="Arial" charset="0"/>
              </a:rPr>
              <a:t>race</a:t>
            </a:r>
          </a:p>
          <a:p>
            <a:pPr marL="482600" lvl="1" algn="l" defTabSz="966788">
              <a:lnSpc>
                <a:spcPct val="60000"/>
              </a:lnSpc>
              <a:spcBef>
                <a:spcPct val="50000"/>
              </a:spcBef>
              <a:buFontTx/>
              <a:buChar char="•"/>
            </a:pPr>
            <a:r>
              <a:rPr lang="en-US" sz="3000">
                <a:latin typeface="Arial" charset="0"/>
              </a:rPr>
              <a:t>administrative post</a:t>
            </a:r>
          </a:p>
          <a:p>
            <a:pPr algn="l" defTabSz="966788">
              <a:spcBef>
                <a:spcPct val="50000"/>
              </a:spcBef>
            </a:pPr>
            <a:r>
              <a:rPr lang="en-US" sz="3800">
                <a:latin typeface="Arial" charset="0"/>
              </a:rPr>
              <a:t>Which factors contribute significantly?</a:t>
            </a:r>
            <a:endParaRPr lang="en-US" sz="3000">
              <a:latin typeface="Arial" charset="0"/>
            </a:endParaRPr>
          </a:p>
        </p:txBody>
      </p:sp>
    </p:spTree>
  </p:cSld>
  <p:clrMapOvr>
    <a:masterClrMapping/>
  </p:clrMapOvr>
  <p:transition>
    <p:split orient="ver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Rectangle 2"/>
          <p:cNvSpPr>
            <a:spLocks noGrp="1" noChangeArrowheads="1"/>
          </p:cNvSpPr>
          <p:nvPr>
            <p:ph type="title"/>
          </p:nvPr>
        </p:nvSpPr>
        <p:spPr>
          <a:xfrm>
            <a:off x="239713" y="325438"/>
            <a:ext cx="9040812" cy="1138237"/>
          </a:xfrm>
          <a:ln/>
        </p:spPr>
        <p:txBody>
          <a:bodyPr/>
          <a:lstStyle/>
          <a:p>
            <a:pPr>
              <a:lnSpc>
                <a:spcPct val="105000"/>
              </a:lnSpc>
              <a:spcBef>
                <a:spcPct val="30000"/>
              </a:spcBef>
            </a:pPr>
            <a:r>
              <a:rPr lang="en-US" sz="4000" dirty="0">
                <a:solidFill>
                  <a:schemeClr val="tx1"/>
                </a:solidFill>
              </a:rPr>
              <a:t>Faculty Salary Equity Study</a:t>
            </a:r>
            <a:endParaRPr lang="en-US" sz="3800" dirty="0">
              <a:solidFill>
                <a:schemeClr val="tx1"/>
              </a:solidFill>
            </a:endParaRPr>
          </a:p>
        </p:txBody>
      </p:sp>
      <p:sp>
        <p:nvSpPr>
          <p:cNvPr id="578563" name="Text Box 3"/>
          <p:cNvSpPr txBox="1">
            <a:spLocks noChangeArrowheads="1"/>
          </p:cNvSpPr>
          <p:nvPr/>
        </p:nvSpPr>
        <p:spPr bwMode="auto">
          <a:xfrm>
            <a:off x="639763" y="1636713"/>
            <a:ext cx="8961437" cy="5078412"/>
          </a:xfrm>
          <a:prstGeom prst="rect">
            <a:avLst/>
          </a:prstGeom>
          <a:noFill/>
          <a:ln w="12700" cap="sq">
            <a:noFill/>
            <a:miter lim="800000"/>
            <a:headEnd/>
            <a:tailEnd/>
          </a:ln>
          <a:effectLst/>
        </p:spPr>
        <p:txBody>
          <a:bodyPr lIns="96661" tIns="48331" rIns="96661" bIns="48331" anchor="ctr">
            <a:spAutoFit/>
          </a:bodyPr>
          <a:lstStyle/>
          <a:p>
            <a:pPr marL="482600" indent="-482600" algn="l" defTabSz="966788">
              <a:spcBef>
                <a:spcPct val="50000"/>
              </a:spcBef>
            </a:pPr>
            <a:r>
              <a:rPr lang="en-US" sz="3800">
                <a:latin typeface="Arial" charset="0"/>
              </a:rPr>
              <a:t>Two issues:</a:t>
            </a:r>
          </a:p>
          <a:p>
            <a:pPr marL="482600" indent="-482600" algn="l" defTabSz="966788">
              <a:spcBef>
                <a:spcPct val="50000"/>
              </a:spcBef>
              <a:buFontTx/>
              <a:buAutoNum type="arabicPeriod"/>
            </a:pPr>
            <a:r>
              <a:rPr lang="en-US" sz="3800">
                <a:latin typeface="Arial" charset="0"/>
              </a:rPr>
              <a:t> Campus-wide, do gender and race affect salary significantly?</a:t>
            </a:r>
          </a:p>
          <a:p>
            <a:pPr marL="482600" indent="-482600" algn="l" defTabSz="966788">
              <a:spcBef>
                <a:spcPct val="50000"/>
              </a:spcBef>
              <a:buFontTx/>
              <a:buAutoNum type="arabicPeriod"/>
            </a:pPr>
            <a:endParaRPr lang="en-US" sz="3800">
              <a:latin typeface="Arial" charset="0"/>
            </a:endParaRPr>
          </a:p>
          <a:p>
            <a:pPr marL="482600" indent="-482600" algn="l" defTabSz="966788">
              <a:spcBef>
                <a:spcPct val="50000"/>
              </a:spcBef>
              <a:buFontTx/>
              <a:buAutoNum type="arabicPeriod"/>
            </a:pPr>
            <a:r>
              <a:rPr lang="en-US" sz="3800">
                <a:latin typeface="Arial" charset="0"/>
              </a:rPr>
              <a:t> What salary is predicted for each individual and how does it compare to the actual salary?</a:t>
            </a:r>
          </a:p>
        </p:txBody>
      </p:sp>
    </p:spTree>
  </p:cSld>
  <p:clrMapOvr>
    <a:masterClrMapping/>
  </p:clrMapOvr>
  <p:transition>
    <p:split orient="ver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p:cNvSpPr>
            <a:spLocks noGrp="1" noChangeArrowheads="1"/>
          </p:cNvSpPr>
          <p:nvPr>
            <p:ph type="title"/>
          </p:nvPr>
        </p:nvSpPr>
        <p:spPr>
          <a:xfrm>
            <a:off x="239713" y="325438"/>
            <a:ext cx="9040812" cy="1138237"/>
          </a:xfrm>
          <a:ln/>
        </p:spPr>
        <p:txBody>
          <a:bodyPr/>
          <a:lstStyle/>
          <a:p>
            <a:pPr>
              <a:lnSpc>
                <a:spcPct val="105000"/>
              </a:lnSpc>
              <a:spcBef>
                <a:spcPct val="30000"/>
              </a:spcBef>
            </a:pPr>
            <a:r>
              <a:rPr lang="en-US" sz="4000" dirty="0">
                <a:solidFill>
                  <a:schemeClr val="tx1"/>
                </a:solidFill>
              </a:rPr>
              <a:t>Course/section Anomaly Report</a:t>
            </a:r>
            <a:endParaRPr lang="en-US" sz="3800" dirty="0">
              <a:solidFill>
                <a:schemeClr val="tx1"/>
              </a:solidFill>
            </a:endParaRPr>
          </a:p>
        </p:txBody>
      </p:sp>
      <p:sp>
        <p:nvSpPr>
          <p:cNvPr id="590851" name="Text Box 3"/>
          <p:cNvSpPr txBox="1">
            <a:spLocks noChangeArrowheads="1"/>
          </p:cNvSpPr>
          <p:nvPr/>
        </p:nvSpPr>
        <p:spPr bwMode="auto">
          <a:xfrm>
            <a:off x="639763" y="1639888"/>
            <a:ext cx="8961437" cy="5076825"/>
          </a:xfrm>
          <a:prstGeom prst="rect">
            <a:avLst/>
          </a:prstGeom>
          <a:noFill/>
          <a:ln w="12700" cap="sq">
            <a:noFill/>
            <a:miter lim="800000"/>
            <a:headEnd/>
            <a:tailEnd/>
          </a:ln>
          <a:effectLst/>
        </p:spPr>
        <p:txBody>
          <a:bodyPr lIns="96661" tIns="48331" rIns="96661" bIns="48331" anchor="ctr">
            <a:spAutoFit/>
          </a:bodyPr>
          <a:lstStyle/>
          <a:p>
            <a:pPr marL="482600" indent="-482600" algn="l" defTabSz="966788">
              <a:spcBef>
                <a:spcPct val="50000"/>
              </a:spcBef>
            </a:pPr>
            <a:r>
              <a:rPr lang="en-US" sz="3800">
                <a:latin typeface="Arial" charset="0"/>
              </a:rPr>
              <a:t>Normal: instructor is paid on state funds from the unit offering the course.</a:t>
            </a:r>
          </a:p>
          <a:p>
            <a:pPr marL="482600" indent="-482600" algn="l" defTabSz="966788">
              <a:spcBef>
                <a:spcPct val="50000"/>
              </a:spcBef>
            </a:pPr>
            <a:r>
              <a:rPr lang="en-US" sz="3800">
                <a:latin typeface="Arial" charset="0"/>
              </a:rPr>
              <a:t>Anomaly: anything else!</a:t>
            </a:r>
          </a:p>
          <a:p>
            <a:pPr marL="482600" indent="-482600" algn="l" defTabSz="966788">
              <a:spcBef>
                <a:spcPct val="50000"/>
              </a:spcBef>
            </a:pPr>
            <a:endParaRPr lang="en-US" sz="3800">
              <a:latin typeface="Arial" charset="0"/>
            </a:endParaRPr>
          </a:p>
          <a:p>
            <a:pPr marL="482600" indent="-482600" algn="l" defTabSz="966788">
              <a:spcBef>
                <a:spcPct val="50000"/>
              </a:spcBef>
            </a:pPr>
            <a:r>
              <a:rPr lang="en-US" sz="3800">
                <a:latin typeface="Arial" charset="0"/>
              </a:rPr>
              <a:t>Anomaly reports are available in Course Information System, you will be asked to look at them twice during the year.</a:t>
            </a:r>
          </a:p>
        </p:txBody>
      </p:sp>
    </p:spTree>
  </p:cSld>
  <p:clrMapOvr>
    <a:masterClrMapping/>
  </p:clrMapOvr>
  <p:transition>
    <p:split orient="ver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2"/>
          <p:cNvSpPr>
            <a:spLocks noGrp="1" noChangeArrowheads="1"/>
          </p:cNvSpPr>
          <p:nvPr>
            <p:ph type="title"/>
          </p:nvPr>
        </p:nvSpPr>
        <p:spPr>
          <a:xfrm>
            <a:off x="239713" y="325438"/>
            <a:ext cx="9040812" cy="1138237"/>
          </a:xfrm>
          <a:ln/>
        </p:spPr>
        <p:txBody>
          <a:bodyPr/>
          <a:lstStyle/>
          <a:p>
            <a:pPr>
              <a:lnSpc>
                <a:spcPct val="105000"/>
              </a:lnSpc>
              <a:spcBef>
                <a:spcPct val="30000"/>
              </a:spcBef>
            </a:pPr>
            <a:r>
              <a:rPr lang="en-US" sz="4400" dirty="0"/>
              <a:t>Databases outside of DMI</a:t>
            </a:r>
            <a:endParaRPr lang="en-US" sz="6300" dirty="0"/>
          </a:p>
        </p:txBody>
      </p:sp>
      <p:sp>
        <p:nvSpPr>
          <p:cNvPr id="545795" name="Text Box 3"/>
          <p:cNvSpPr txBox="1">
            <a:spLocks noChangeArrowheads="1"/>
          </p:cNvSpPr>
          <p:nvPr/>
        </p:nvSpPr>
        <p:spPr bwMode="auto">
          <a:xfrm>
            <a:off x="304800" y="1260158"/>
            <a:ext cx="9040812" cy="2128931"/>
          </a:xfrm>
          <a:prstGeom prst="rect">
            <a:avLst/>
          </a:prstGeom>
          <a:noFill/>
          <a:ln w="12700" cap="sq">
            <a:noFill/>
            <a:miter lim="800000"/>
            <a:headEnd/>
            <a:tailEnd/>
          </a:ln>
          <a:effectLst/>
        </p:spPr>
        <p:txBody>
          <a:bodyPr lIns="96661" tIns="48331" rIns="96661" bIns="48331" anchor="ctr">
            <a:spAutoFit/>
          </a:bodyPr>
          <a:lstStyle/>
          <a:p>
            <a:pPr algn="l" defTabSz="966788">
              <a:spcBef>
                <a:spcPts val="0"/>
              </a:spcBef>
            </a:pPr>
            <a:r>
              <a:rPr lang="en-US" sz="3600" dirty="0" smtClean="0">
                <a:latin typeface="Arial" charset="0"/>
                <a:hlinkClick r:id="rId3"/>
              </a:rPr>
              <a:t>Academic Analytics</a:t>
            </a:r>
            <a:r>
              <a:rPr lang="en-US" sz="3600" dirty="0" smtClean="0">
                <a:latin typeface="Arial" charset="0"/>
              </a:rPr>
              <a:t>:</a:t>
            </a:r>
            <a:endParaRPr lang="en-US" dirty="0">
              <a:latin typeface="Arial" charset="0"/>
            </a:endParaRPr>
          </a:p>
          <a:p>
            <a:pPr algn="l" defTabSz="966788">
              <a:spcBef>
                <a:spcPts val="0"/>
              </a:spcBef>
            </a:pPr>
            <a:r>
              <a:rPr lang="en-US" sz="3200" dirty="0" smtClean="0">
                <a:latin typeface="Arial" charset="0"/>
              </a:rPr>
              <a:t>F</a:t>
            </a:r>
            <a:r>
              <a:rPr lang="en-US" sz="3200" dirty="0" smtClean="0">
                <a:latin typeface="Arial" charset="0"/>
              </a:rPr>
              <a:t>aculty scholarly productivity database</a:t>
            </a:r>
          </a:p>
          <a:p>
            <a:pPr algn="l" defTabSz="966788">
              <a:spcBef>
                <a:spcPts val="0"/>
              </a:spcBef>
            </a:pPr>
            <a:r>
              <a:rPr lang="en-US" sz="3200" dirty="0" smtClean="0">
                <a:latin typeface="Arial" charset="0"/>
              </a:rPr>
              <a:t>Summary data &amp; graphics for each doctoral program in US:</a:t>
            </a:r>
            <a:endParaRPr lang="en-US" sz="3200" dirty="0" smtClean="0">
              <a:latin typeface="Arial" charset="0"/>
            </a:endParaRPr>
          </a:p>
        </p:txBody>
      </p:sp>
      <p:sp>
        <p:nvSpPr>
          <p:cNvPr id="2" name="TextBox 1"/>
          <p:cNvSpPr txBox="1"/>
          <p:nvPr/>
        </p:nvSpPr>
        <p:spPr>
          <a:xfrm>
            <a:off x="1066800" y="3733800"/>
            <a:ext cx="7315200" cy="2862322"/>
          </a:xfrm>
          <a:prstGeom prst="rect">
            <a:avLst/>
          </a:prstGeom>
          <a:noFill/>
        </p:spPr>
        <p:txBody>
          <a:bodyPr wrap="square" rtlCol="0">
            <a:spAutoFit/>
          </a:bodyPr>
          <a:lstStyle/>
          <a:p>
            <a:pPr marL="342900" indent="-342900" algn="l">
              <a:buFont typeface="Arial" pitchFamily="34" charset="0"/>
              <a:buChar char="•"/>
            </a:pPr>
            <a:r>
              <a:rPr lang="en-US" sz="3600" dirty="0" smtClean="0"/>
              <a:t>Books</a:t>
            </a:r>
          </a:p>
          <a:p>
            <a:pPr marL="342900" indent="-342900" algn="l">
              <a:buFont typeface="Arial" pitchFamily="34" charset="0"/>
              <a:buChar char="•"/>
            </a:pPr>
            <a:r>
              <a:rPr lang="en-US" sz="3600" dirty="0" smtClean="0"/>
              <a:t>Citations</a:t>
            </a:r>
          </a:p>
          <a:p>
            <a:pPr marL="342900" indent="-342900" algn="l">
              <a:buFont typeface="Arial" pitchFamily="34" charset="0"/>
              <a:buChar char="•"/>
            </a:pPr>
            <a:r>
              <a:rPr lang="en-US" sz="3600" dirty="0" smtClean="0"/>
              <a:t>Journal Articles</a:t>
            </a:r>
          </a:p>
          <a:p>
            <a:pPr marL="342900" indent="-342900" algn="l">
              <a:buFont typeface="Arial" pitchFamily="34" charset="0"/>
              <a:buChar char="•"/>
            </a:pPr>
            <a:r>
              <a:rPr lang="en-US" sz="3600" dirty="0" smtClean="0"/>
              <a:t>Grants</a:t>
            </a:r>
          </a:p>
          <a:p>
            <a:pPr marL="342900" indent="-342900" algn="l">
              <a:buFont typeface="Arial" pitchFamily="34" charset="0"/>
              <a:buChar char="•"/>
            </a:pPr>
            <a:r>
              <a:rPr lang="en-US" sz="3600" dirty="0" smtClean="0"/>
              <a:t>Awards</a:t>
            </a:r>
            <a:endParaRPr lang="en-US" dirty="0"/>
          </a:p>
        </p:txBody>
      </p:sp>
    </p:spTree>
  </p:cSld>
  <p:clrMapOvr>
    <a:masterClrMapping/>
  </p:clrMapOvr>
  <p:transition>
    <p:split orient="ver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2"/>
          <p:cNvSpPr>
            <a:spLocks noGrp="1" noChangeArrowheads="1"/>
          </p:cNvSpPr>
          <p:nvPr>
            <p:ph type="title"/>
          </p:nvPr>
        </p:nvSpPr>
        <p:spPr>
          <a:xfrm>
            <a:off x="239713" y="325438"/>
            <a:ext cx="9040812" cy="1138237"/>
          </a:xfrm>
          <a:ln/>
        </p:spPr>
        <p:txBody>
          <a:bodyPr/>
          <a:lstStyle/>
          <a:p>
            <a:pPr>
              <a:lnSpc>
                <a:spcPct val="105000"/>
              </a:lnSpc>
              <a:spcBef>
                <a:spcPct val="30000"/>
              </a:spcBef>
            </a:pPr>
            <a:r>
              <a:rPr lang="en-US" sz="4400" dirty="0"/>
              <a:t>Databases outside of DMI</a:t>
            </a:r>
            <a:endParaRPr lang="en-US" sz="6300" dirty="0"/>
          </a:p>
        </p:txBody>
      </p:sp>
      <p:sp>
        <p:nvSpPr>
          <p:cNvPr id="545795" name="Text Box 3"/>
          <p:cNvSpPr txBox="1">
            <a:spLocks noChangeArrowheads="1"/>
          </p:cNvSpPr>
          <p:nvPr/>
        </p:nvSpPr>
        <p:spPr bwMode="auto">
          <a:xfrm>
            <a:off x="560388" y="1938633"/>
            <a:ext cx="9040812" cy="5065120"/>
          </a:xfrm>
          <a:prstGeom prst="rect">
            <a:avLst/>
          </a:prstGeom>
          <a:noFill/>
          <a:ln w="12700" cap="sq">
            <a:noFill/>
            <a:miter lim="800000"/>
            <a:headEnd/>
            <a:tailEnd/>
          </a:ln>
          <a:effectLst/>
        </p:spPr>
        <p:txBody>
          <a:bodyPr lIns="96661" tIns="48331" rIns="96661" bIns="48331" anchor="ctr">
            <a:spAutoFit/>
          </a:bodyPr>
          <a:lstStyle/>
          <a:p>
            <a:pPr algn="l" defTabSz="966788">
              <a:lnSpc>
                <a:spcPct val="80000"/>
              </a:lnSpc>
              <a:spcBef>
                <a:spcPct val="50000"/>
              </a:spcBef>
            </a:pPr>
            <a:r>
              <a:rPr lang="en-US" sz="3800" dirty="0" smtClean="0">
                <a:latin typeface="Arial" charset="0"/>
              </a:rPr>
              <a:t>Decision </a:t>
            </a:r>
            <a:r>
              <a:rPr lang="en-US" sz="3800" dirty="0">
                <a:latin typeface="Arial" charset="0"/>
              </a:rPr>
              <a:t>Support data warehouse</a:t>
            </a:r>
          </a:p>
          <a:p>
            <a:pPr marL="509588" lvl="1" algn="l" defTabSz="966788">
              <a:lnSpc>
                <a:spcPct val="80000"/>
              </a:lnSpc>
              <a:spcBef>
                <a:spcPct val="50000"/>
              </a:spcBef>
              <a:buFontTx/>
              <a:buChar char="•"/>
            </a:pPr>
            <a:r>
              <a:rPr lang="en-US" sz="3000" dirty="0">
                <a:latin typeface="Arial" charset="0"/>
              </a:rPr>
              <a:t> Standard reports: Eddie</a:t>
            </a:r>
          </a:p>
          <a:p>
            <a:pPr marL="509588" lvl="1" algn="l" defTabSz="966788">
              <a:lnSpc>
                <a:spcPct val="80000"/>
              </a:lnSpc>
              <a:spcBef>
                <a:spcPct val="50000"/>
              </a:spcBef>
              <a:buFontTx/>
              <a:buChar char="•"/>
            </a:pPr>
            <a:r>
              <a:rPr lang="en-US" sz="3000" dirty="0">
                <a:latin typeface="Arial" charset="0"/>
              </a:rPr>
              <a:t> Business Objects: drag &amp; drop create reports</a:t>
            </a:r>
          </a:p>
          <a:p>
            <a:pPr marL="52388" algn="l" defTabSz="966788">
              <a:lnSpc>
                <a:spcPct val="80000"/>
              </a:lnSpc>
              <a:spcBef>
                <a:spcPct val="50000"/>
              </a:spcBef>
            </a:pPr>
            <a:r>
              <a:rPr lang="en-US" sz="3800" dirty="0" smtClean="0">
                <a:latin typeface="Arial" charset="0"/>
              </a:rPr>
              <a:t>Planning </a:t>
            </a:r>
            <a:r>
              <a:rPr lang="en-US" sz="3800" dirty="0">
                <a:latin typeface="Arial" charset="0"/>
              </a:rPr>
              <a:t>&amp; Budgeting</a:t>
            </a:r>
          </a:p>
          <a:p>
            <a:pPr marL="509588" lvl="1" algn="l" defTabSz="966788">
              <a:lnSpc>
                <a:spcPct val="80000"/>
              </a:lnSpc>
              <a:spcBef>
                <a:spcPct val="50000"/>
              </a:spcBef>
              <a:buFontTx/>
              <a:buChar char="•"/>
            </a:pPr>
            <a:r>
              <a:rPr lang="en-US" sz="3000" dirty="0">
                <a:latin typeface="Arial" charset="0"/>
              </a:rPr>
              <a:t> IPEDS: enrollments, degrees, faculty</a:t>
            </a:r>
          </a:p>
          <a:p>
            <a:pPr marL="509588" lvl="1" algn="l" defTabSz="966788">
              <a:lnSpc>
                <a:spcPct val="80000"/>
              </a:lnSpc>
              <a:spcBef>
                <a:spcPct val="50000"/>
              </a:spcBef>
              <a:buFontTx/>
              <a:buChar char="•"/>
            </a:pPr>
            <a:r>
              <a:rPr lang="en-US" sz="3000" dirty="0">
                <a:latin typeface="Arial" charset="0"/>
              </a:rPr>
              <a:t> Campus </a:t>
            </a:r>
            <a:r>
              <a:rPr lang="en-US" sz="3000" dirty="0" err="1">
                <a:latin typeface="Arial" charset="0"/>
              </a:rPr>
              <a:t>databook</a:t>
            </a:r>
            <a:r>
              <a:rPr lang="en-US" sz="3000" dirty="0">
                <a:latin typeface="Arial" charset="0"/>
              </a:rPr>
              <a:t>: Retention, new student characteristics</a:t>
            </a:r>
          </a:p>
          <a:p>
            <a:pPr marL="509588" lvl="1" algn="l" defTabSz="966788">
              <a:lnSpc>
                <a:spcPct val="80000"/>
              </a:lnSpc>
              <a:spcBef>
                <a:spcPct val="50000"/>
              </a:spcBef>
              <a:buFontTx/>
              <a:buChar char="•"/>
            </a:pPr>
            <a:r>
              <a:rPr lang="en-US" sz="3000" dirty="0">
                <a:latin typeface="Arial" charset="0"/>
              </a:rPr>
              <a:t> Underrepresented report – minorities &amp; disabled students</a:t>
            </a:r>
          </a:p>
        </p:txBody>
      </p:sp>
    </p:spTree>
    <p:extLst>
      <p:ext uri="{BB962C8B-B14F-4D97-AF65-F5344CB8AC3E}">
        <p14:creationId xmlns:p14="http://schemas.microsoft.com/office/powerpoint/2010/main" val="730410516"/>
      </p:ext>
    </p:extLst>
  </p:cSld>
  <p:clrMapOvr>
    <a:masterClrMapping/>
  </p:clrMapOvr>
  <p:transition>
    <p:split orient="ver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40" name="Rectangle 4"/>
          <p:cNvSpPr>
            <a:spLocks noChangeArrowheads="1"/>
          </p:cNvSpPr>
          <p:nvPr/>
        </p:nvSpPr>
        <p:spPr bwMode="auto">
          <a:xfrm>
            <a:off x="0" y="2276475"/>
            <a:ext cx="9601200" cy="5038725"/>
          </a:xfrm>
          <a:prstGeom prst="rect">
            <a:avLst/>
          </a:prstGeom>
          <a:noFill/>
          <a:ln w="76200" cmpd="tri">
            <a:noFill/>
            <a:miter lim="800000"/>
            <a:headEnd/>
            <a:tailEnd/>
          </a:ln>
          <a:effectLst/>
        </p:spPr>
        <p:txBody>
          <a:bodyPr lIns="96661" tIns="48331" rIns="96661" bIns="48331" anchor="ctr"/>
          <a:lstStyle/>
          <a:p>
            <a:pPr defTabSz="966788">
              <a:lnSpc>
                <a:spcPct val="90000"/>
              </a:lnSpc>
            </a:pPr>
            <a:r>
              <a:rPr lang="en-US" sz="3000" b="1" dirty="0"/>
              <a:t/>
            </a:r>
            <a:br>
              <a:rPr lang="en-US" sz="3000" b="1" dirty="0"/>
            </a:br>
            <a:endParaRPr lang="en-US" sz="3000" b="1" dirty="0"/>
          </a:p>
        </p:txBody>
      </p:sp>
      <p:sp>
        <p:nvSpPr>
          <p:cNvPr id="2" name="Rectangle 1"/>
          <p:cNvSpPr/>
          <p:nvPr/>
        </p:nvSpPr>
        <p:spPr>
          <a:xfrm rot="19499981">
            <a:off x="990601" y="3360578"/>
            <a:ext cx="7391400" cy="144655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800" b="0" i="0" u="none" strike="noStrike" kern="0" cap="none" spc="0" normalizeH="0" baseline="0" noProof="0" dirty="0" smtClean="0">
                <a:ln>
                  <a:noFill/>
                </a:ln>
                <a:solidFill>
                  <a:schemeClr val="bg2">
                    <a:lumMod val="20000"/>
                    <a:lumOff val="80000"/>
                  </a:schemeClr>
                </a:solidFill>
                <a:effectLst/>
                <a:uLnTx/>
                <a:uFillTx/>
                <a:latin typeface="Calibri"/>
                <a:ea typeface="+mj-ea"/>
                <a:cs typeface="+mj-cs"/>
              </a:rPr>
              <a:t>Questions ????</a:t>
            </a:r>
            <a:endParaRPr kumimoji="0" lang="en-US" sz="1800" b="0" i="0" u="none" strike="noStrike" kern="0" cap="none" spc="0" normalizeH="0" baseline="0" noProof="0" dirty="0" smtClean="0">
              <a:ln>
                <a:noFill/>
              </a:ln>
              <a:solidFill>
                <a:schemeClr val="bg2">
                  <a:lumMod val="20000"/>
                  <a:lumOff val="80000"/>
                </a:schemeClr>
              </a:solidFill>
              <a:effectLst/>
              <a:uLnTx/>
              <a:uFillTx/>
            </a:endParaRPr>
          </a:p>
        </p:txBody>
      </p:sp>
    </p:spTree>
    <p:extLst>
      <p:ext uri="{BB962C8B-B14F-4D97-AF65-F5344CB8AC3E}">
        <p14:creationId xmlns:p14="http://schemas.microsoft.com/office/powerpoint/2010/main" val="2240265512"/>
      </p:ext>
    </p:extLst>
  </p:cSld>
  <p:clrMapOvr>
    <a:masterClrMapping/>
  </p:clrMapOvr>
  <p:transition>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5" name="Text Box 3"/>
          <p:cNvSpPr txBox="1">
            <a:spLocks noChangeArrowheads="1"/>
          </p:cNvSpPr>
          <p:nvPr/>
        </p:nvSpPr>
        <p:spPr bwMode="auto">
          <a:xfrm>
            <a:off x="560388" y="2264272"/>
            <a:ext cx="9269412" cy="4675782"/>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3500" b="1" dirty="0"/>
              <a:t>Learn about the data on the Management Information web site </a:t>
            </a:r>
            <a:r>
              <a:rPr lang="en-US" sz="3500" b="1" dirty="0" smtClean="0"/>
              <a:t>&amp; other sites</a:t>
            </a:r>
            <a:endParaRPr lang="en-US" sz="3500" b="1" dirty="0"/>
          </a:p>
          <a:p>
            <a:pPr algn="l" defTabSz="966788">
              <a:spcBef>
                <a:spcPct val="50000"/>
              </a:spcBef>
              <a:buFontTx/>
              <a:buChar char="•"/>
            </a:pPr>
            <a:r>
              <a:rPr lang="en-US" sz="3500" b="1" dirty="0"/>
              <a:t>Understand the value of the data for the management of your unit</a:t>
            </a:r>
          </a:p>
          <a:p>
            <a:pPr algn="l" defTabSz="966788">
              <a:spcBef>
                <a:spcPct val="50000"/>
              </a:spcBef>
              <a:buFontTx/>
              <a:buChar char="•"/>
            </a:pPr>
            <a:r>
              <a:rPr lang="en-US" sz="3500" b="1" dirty="0"/>
              <a:t>Retrieve the data and move it into Excel for further analysis</a:t>
            </a:r>
          </a:p>
          <a:p>
            <a:pPr algn="l" defTabSz="966788">
              <a:spcBef>
                <a:spcPct val="50000"/>
              </a:spcBef>
              <a:buFontTx/>
              <a:buChar char="•"/>
            </a:pPr>
            <a:endParaRPr lang="en-US" sz="3500" b="1" dirty="0"/>
          </a:p>
        </p:txBody>
      </p:sp>
      <p:sp>
        <p:nvSpPr>
          <p:cNvPr id="453637" name="Rectangle 5"/>
          <p:cNvSpPr>
            <a:spLocks noGrp="1" noChangeArrowheads="1"/>
          </p:cNvSpPr>
          <p:nvPr>
            <p:ph type="title"/>
          </p:nvPr>
        </p:nvSpPr>
        <p:spPr>
          <a:xfrm>
            <a:off x="400050" y="244475"/>
            <a:ext cx="8880475" cy="1462088"/>
          </a:xfrm>
          <a:noFill/>
          <a:ln/>
        </p:spPr>
        <p:txBody>
          <a:bodyPr/>
          <a:lstStyle/>
          <a:p>
            <a:r>
              <a:rPr lang="en-US" dirty="0"/>
              <a:t>Our Goals for Today</a:t>
            </a:r>
          </a:p>
        </p:txBody>
      </p:sp>
    </p:spTree>
  </p:cSld>
  <p:clrMapOvr>
    <a:masterClrMapping/>
  </p:clrMapOvr>
  <p:transition>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46" name="Rectangle 14"/>
          <p:cNvSpPr>
            <a:spLocks noGrp="1" noChangeArrowheads="1"/>
          </p:cNvSpPr>
          <p:nvPr>
            <p:ph type="title" idx="4294967295"/>
          </p:nvPr>
        </p:nvSpPr>
        <p:spPr>
          <a:xfrm>
            <a:off x="1219200" y="650874"/>
            <a:ext cx="8382000" cy="4225925"/>
          </a:xfrm>
          <a:ln/>
        </p:spPr>
        <p:txBody>
          <a:bodyPr>
            <a:normAutofit/>
          </a:bodyPr>
          <a:lstStyle/>
          <a:p>
            <a:r>
              <a:rPr lang="en-US" dirty="0"/>
              <a:t>Set a bookmark today</a:t>
            </a:r>
            <a:r>
              <a:rPr lang="en-US" dirty="0" smtClean="0"/>
              <a:t>:</a:t>
            </a:r>
            <a:br>
              <a:rPr lang="en-US" dirty="0" smtClean="0"/>
            </a:br>
            <a:r>
              <a:rPr lang="en-US" dirty="0" smtClean="0"/>
              <a:t/>
            </a:r>
            <a:br>
              <a:rPr lang="en-US" dirty="0" smtClean="0"/>
            </a:br>
            <a:r>
              <a:rPr lang="en-US" i="1" dirty="0" smtClean="0"/>
              <a:t>http://www.dmi.illinois.edu</a:t>
            </a:r>
            <a:endParaRPr lang="en-US" i="1" dirty="0"/>
          </a:p>
        </p:txBody>
      </p:sp>
    </p:spTree>
  </p:cSld>
  <p:clrMapOvr>
    <a:masterClrMapping/>
  </p:clrMapOvr>
  <p:transition>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Rectangle 2"/>
          <p:cNvSpPr>
            <a:spLocks noGrp="1" noChangeArrowheads="1"/>
          </p:cNvSpPr>
          <p:nvPr>
            <p:ph type="title"/>
          </p:nvPr>
        </p:nvSpPr>
        <p:spPr>
          <a:xfrm>
            <a:off x="239713" y="325438"/>
            <a:ext cx="9040812" cy="1219200"/>
          </a:xfrm>
          <a:ln/>
        </p:spPr>
        <p:txBody>
          <a:bodyPr>
            <a:normAutofit fontScale="90000"/>
          </a:bodyPr>
          <a:lstStyle/>
          <a:p>
            <a:r>
              <a:rPr lang="en-US" dirty="0" smtClean="0"/>
              <a:t>Departments and Executive Officers</a:t>
            </a:r>
            <a:endParaRPr lang="en-US" sz="6300" b="0" dirty="0">
              <a:solidFill>
                <a:schemeClr val="bg2">
                  <a:lumMod val="50000"/>
                </a:schemeClr>
              </a:solidFill>
            </a:endParaRPr>
          </a:p>
        </p:txBody>
      </p:sp>
      <p:sp>
        <p:nvSpPr>
          <p:cNvPr id="582659"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82660" name="Text Box 4"/>
          <p:cNvSpPr txBox="1">
            <a:spLocks noChangeArrowheads="1"/>
          </p:cNvSpPr>
          <p:nvPr/>
        </p:nvSpPr>
        <p:spPr bwMode="auto">
          <a:xfrm>
            <a:off x="704850" y="2214563"/>
            <a:ext cx="8896350" cy="4154487"/>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3800">
                <a:latin typeface="Arial" charset="0"/>
              </a:rPr>
              <a:t>Department addresses &amp; phones</a:t>
            </a:r>
          </a:p>
          <a:p>
            <a:pPr algn="l" defTabSz="966788">
              <a:spcBef>
                <a:spcPct val="50000"/>
              </a:spcBef>
              <a:buFontTx/>
              <a:buChar char="•"/>
            </a:pPr>
            <a:r>
              <a:rPr lang="en-US" sz="3800">
                <a:latin typeface="Arial" charset="0"/>
              </a:rPr>
              <a:t>Executive officers</a:t>
            </a:r>
          </a:p>
          <a:p>
            <a:pPr algn="l" defTabSz="966788">
              <a:spcBef>
                <a:spcPct val="50000"/>
              </a:spcBef>
              <a:buFontTx/>
              <a:buChar char="•"/>
            </a:pPr>
            <a:r>
              <a:rPr lang="en-US" sz="3800">
                <a:latin typeface="Arial" charset="0"/>
              </a:rPr>
              <a:t>Staff directories</a:t>
            </a:r>
          </a:p>
          <a:p>
            <a:pPr algn="l" defTabSz="966788">
              <a:spcBef>
                <a:spcPct val="50000"/>
              </a:spcBef>
              <a:buFontTx/>
              <a:buChar char="•"/>
            </a:pPr>
            <a:r>
              <a:rPr lang="en-US" sz="3800">
                <a:latin typeface="Arial" charset="0"/>
              </a:rPr>
              <a:t>Department URLs</a:t>
            </a:r>
          </a:p>
          <a:p>
            <a:pPr algn="l" defTabSz="966788">
              <a:spcBef>
                <a:spcPct val="50000"/>
              </a:spcBef>
              <a:buFontTx/>
              <a:buChar char="•"/>
            </a:pPr>
            <a:r>
              <a:rPr lang="en-US" sz="3800">
                <a:latin typeface="Arial" charset="0"/>
              </a:rPr>
              <a:t>Department codes (old and new) </a:t>
            </a:r>
          </a:p>
        </p:txBody>
      </p:sp>
    </p:spTree>
  </p:cSld>
  <p:clrMapOvr>
    <a:masterClrMapping/>
  </p:clrMapOvr>
  <p:transition>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Rectangle 2"/>
          <p:cNvSpPr>
            <a:spLocks noGrp="1" noChangeArrowheads="1"/>
          </p:cNvSpPr>
          <p:nvPr>
            <p:ph type="title"/>
          </p:nvPr>
        </p:nvSpPr>
        <p:spPr>
          <a:xfrm>
            <a:off x="239713" y="325438"/>
            <a:ext cx="9040812" cy="1219200"/>
          </a:xfrm>
          <a:ln/>
        </p:spPr>
        <p:txBody>
          <a:bodyPr>
            <a:normAutofit fontScale="90000"/>
          </a:bodyPr>
          <a:lstStyle/>
          <a:p>
            <a:r>
              <a:rPr lang="en-US" dirty="0" smtClean="0"/>
              <a:t>Departments and Executive Officers</a:t>
            </a:r>
            <a:endParaRPr lang="en-US" sz="6300" b="0" dirty="0">
              <a:solidFill>
                <a:schemeClr val="bg2">
                  <a:lumMod val="50000"/>
                </a:schemeClr>
              </a:solidFill>
            </a:endParaRPr>
          </a:p>
        </p:txBody>
      </p:sp>
      <p:sp>
        <p:nvSpPr>
          <p:cNvPr id="582659"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 name="Text Box 4"/>
          <p:cNvSpPr txBox="1">
            <a:spLocks noChangeArrowheads="1"/>
          </p:cNvSpPr>
          <p:nvPr/>
        </p:nvSpPr>
        <p:spPr bwMode="auto">
          <a:xfrm>
            <a:off x="2144712" y="1706563"/>
            <a:ext cx="4721225"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dirty="0">
                <a:solidFill>
                  <a:srgbClr val="CC0066"/>
                </a:solidFill>
                <a:effectLst>
                  <a:outerShdw blurRad="38100" dist="38100" dir="2700000" algn="tl">
                    <a:srgbClr val="000000"/>
                  </a:outerShdw>
                </a:effectLst>
                <a:latin typeface="Arial" charset="0"/>
              </a:rPr>
              <a:t>Example/Demo 1</a:t>
            </a:r>
            <a:endParaRPr lang="en-US" sz="4200" dirty="0">
              <a:latin typeface="Arial" charset="0"/>
            </a:endParaRPr>
          </a:p>
        </p:txBody>
      </p:sp>
      <p:sp>
        <p:nvSpPr>
          <p:cNvPr id="6" name="Text Box 5"/>
          <p:cNvSpPr txBox="1">
            <a:spLocks noChangeArrowheads="1"/>
          </p:cNvSpPr>
          <p:nvPr/>
        </p:nvSpPr>
        <p:spPr bwMode="auto">
          <a:xfrm>
            <a:off x="304800" y="2523781"/>
            <a:ext cx="8961437" cy="3667814"/>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4200" dirty="0">
                <a:latin typeface="Arial" charset="0"/>
              </a:rPr>
              <a:t> </a:t>
            </a:r>
            <a:r>
              <a:rPr lang="en-US" sz="3800" dirty="0">
                <a:latin typeface="Arial" charset="0"/>
              </a:rPr>
              <a:t>Find your own unit and </a:t>
            </a:r>
            <a:r>
              <a:rPr lang="en-US" sz="3800" dirty="0" smtClean="0">
                <a:latin typeface="Arial" charset="0"/>
              </a:rPr>
              <a:t>click on the “Staff” link</a:t>
            </a:r>
            <a:endParaRPr lang="en-US" sz="3800" dirty="0">
              <a:latin typeface="Arial" charset="0"/>
            </a:endParaRPr>
          </a:p>
          <a:p>
            <a:pPr algn="l" defTabSz="966788">
              <a:spcBef>
                <a:spcPct val="50000"/>
              </a:spcBef>
            </a:pPr>
            <a:endParaRPr lang="en-US" sz="3800" dirty="0">
              <a:latin typeface="Arial" charset="0"/>
            </a:endParaRPr>
          </a:p>
          <a:p>
            <a:pPr algn="l" defTabSz="966788">
              <a:spcBef>
                <a:spcPct val="50000"/>
              </a:spcBef>
              <a:buFontTx/>
              <a:buChar char="•"/>
            </a:pPr>
            <a:r>
              <a:rPr lang="en-US" sz="3800" dirty="0">
                <a:latin typeface="Arial" charset="0"/>
              </a:rPr>
              <a:t> Move the staff directory for your department into Excel</a:t>
            </a:r>
          </a:p>
        </p:txBody>
      </p:sp>
    </p:spTree>
  </p:cSld>
  <p:clrMapOvr>
    <a:masterClrMapping/>
  </p:clrMapOvr>
  <p:transition>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title"/>
          </p:nvPr>
        </p:nvSpPr>
        <p:spPr>
          <a:xfrm>
            <a:off x="800100" y="406400"/>
            <a:ext cx="8161338" cy="1219200"/>
          </a:xfrm>
          <a:ln/>
        </p:spPr>
        <p:txBody>
          <a:bodyPr>
            <a:normAutofit/>
          </a:bodyPr>
          <a:lstStyle/>
          <a:p>
            <a:r>
              <a:rPr lang="en-US" sz="4800" dirty="0" smtClean="0"/>
              <a:t>Student Enrollment Reports</a:t>
            </a:r>
            <a:endParaRPr lang="en-US" sz="6300" dirty="0"/>
          </a:p>
        </p:txBody>
      </p:sp>
      <p:sp>
        <p:nvSpPr>
          <p:cNvPr id="454661" name="Text Box 5"/>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454662" name="Text Box 6"/>
          <p:cNvSpPr txBox="1">
            <a:spLocks noChangeArrowheads="1"/>
          </p:cNvSpPr>
          <p:nvPr/>
        </p:nvSpPr>
        <p:spPr bwMode="auto">
          <a:xfrm>
            <a:off x="704850" y="1898650"/>
            <a:ext cx="8896350" cy="4784725"/>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pPr>
            <a:r>
              <a:rPr lang="en-US" sz="3800">
                <a:latin typeface="Arial" charset="0"/>
              </a:rPr>
              <a:t>“Official 10-day” enrollments</a:t>
            </a:r>
          </a:p>
          <a:p>
            <a:pPr algn="l" defTabSz="966788">
              <a:spcBef>
                <a:spcPct val="50000"/>
              </a:spcBef>
              <a:buFontTx/>
              <a:buChar char="•"/>
            </a:pPr>
            <a:r>
              <a:rPr lang="en-US" sz="3800">
                <a:latin typeface="Arial" charset="0"/>
              </a:rPr>
              <a:t>Final Statistical Abstract: campus totals, use for general information about campus.</a:t>
            </a:r>
          </a:p>
          <a:p>
            <a:pPr algn="l" defTabSz="966788">
              <a:spcBef>
                <a:spcPct val="50000"/>
              </a:spcBef>
              <a:buFontTx/>
              <a:buChar char="•"/>
            </a:pPr>
            <a:r>
              <a:rPr lang="en-US" sz="3800">
                <a:latin typeface="Arial" charset="0"/>
              </a:rPr>
              <a:t>Enrollments by college, dept, program: degree, major, concentration, class, gender, race, citizenship, residency</a:t>
            </a:r>
          </a:p>
        </p:txBody>
      </p:sp>
    </p:spTree>
  </p:cSld>
  <p:clrMapOvr>
    <a:masterClrMapping/>
  </p:clrMapOvr>
  <p:transition>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p:cNvSpPr>
            <a:spLocks noGrp="1" noChangeArrowheads="1"/>
          </p:cNvSpPr>
          <p:nvPr>
            <p:ph type="title"/>
          </p:nvPr>
        </p:nvSpPr>
        <p:spPr>
          <a:xfrm>
            <a:off x="800100" y="406400"/>
            <a:ext cx="8161338" cy="1300163"/>
          </a:xfrm>
          <a:ln/>
        </p:spPr>
        <p:txBody>
          <a:bodyPr>
            <a:normAutofit/>
          </a:bodyPr>
          <a:lstStyle/>
          <a:p>
            <a:r>
              <a:rPr lang="en-US" sz="4800" dirty="0" smtClean="0"/>
              <a:t>Student Enrollment Reports</a:t>
            </a:r>
            <a:endParaRPr lang="en-US" sz="6300" dirty="0">
              <a:hlinkClick r:id="rId3"/>
            </a:endParaRPr>
          </a:p>
        </p:txBody>
      </p:sp>
      <p:sp>
        <p:nvSpPr>
          <p:cNvPr id="520195"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20196" name="Text Box 4"/>
          <p:cNvSpPr txBox="1">
            <a:spLocks noChangeArrowheads="1"/>
          </p:cNvSpPr>
          <p:nvPr/>
        </p:nvSpPr>
        <p:spPr bwMode="auto">
          <a:xfrm>
            <a:off x="1200150" y="1930400"/>
            <a:ext cx="7696200" cy="5367338"/>
          </a:xfrm>
          <a:prstGeom prst="rect">
            <a:avLst/>
          </a:prstGeom>
          <a:noFill/>
          <a:ln w="12700" cap="sq">
            <a:noFill/>
            <a:miter lim="800000"/>
            <a:headEnd/>
            <a:tailEnd/>
          </a:ln>
          <a:effectLst/>
        </p:spPr>
        <p:txBody>
          <a:bodyPr lIns="96661" tIns="48331" rIns="96661" bIns="48331" anchor="ctr">
            <a:spAutoFit/>
          </a:bodyPr>
          <a:lstStyle/>
          <a:p>
            <a:pPr algn="l" defTabSz="966788">
              <a:lnSpc>
                <a:spcPct val="140000"/>
              </a:lnSpc>
              <a:spcBef>
                <a:spcPct val="50000"/>
              </a:spcBef>
              <a:buFontTx/>
              <a:buChar char="•"/>
            </a:pPr>
            <a:endParaRPr lang="en-US" sz="4200">
              <a:latin typeface="Arial" charset="0"/>
            </a:endParaRPr>
          </a:p>
          <a:p>
            <a:pPr algn="l" defTabSz="966788">
              <a:lnSpc>
                <a:spcPct val="70000"/>
              </a:lnSpc>
              <a:spcBef>
                <a:spcPct val="50000"/>
              </a:spcBef>
              <a:buFontTx/>
              <a:buChar char="•"/>
            </a:pPr>
            <a:r>
              <a:rPr lang="en-US" sz="4200">
                <a:latin typeface="Arial" charset="0"/>
              </a:rPr>
              <a:t> Trends in time by program</a:t>
            </a:r>
          </a:p>
          <a:p>
            <a:pPr algn="l" defTabSz="966788">
              <a:lnSpc>
                <a:spcPct val="70000"/>
              </a:lnSpc>
              <a:spcBef>
                <a:spcPct val="50000"/>
              </a:spcBef>
              <a:buFontTx/>
              <a:buChar char="•"/>
            </a:pPr>
            <a:r>
              <a:rPr lang="en-US" sz="4200">
                <a:latin typeface="Arial" charset="0"/>
              </a:rPr>
              <a:t> Survey responses</a:t>
            </a:r>
          </a:p>
          <a:p>
            <a:pPr algn="l" defTabSz="966788">
              <a:lnSpc>
                <a:spcPct val="70000"/>
              </a:lnSpc>
              <a:spcBef>
                <a:spcPct val="50000"/>
              </a:spcBef>
              <a:buFontTx/>
              <a:buChar char="•"/>
            </a:pPr>
            <a:r>
              <a:rPr lang="en-US" sz="4200">
                <a:latin typeface="Arial" charset="0"/>
              </a:rPr>
              <a:t> Grant proposals: </a:t>
            </a:r>
          </a:p>
          <a:p>
            <a:pPr marL="966788" lvl="2" algn="l" defTabSz="966788">
              <a:lnSpc>
                <a:spcPct val="70000"/>
              </a:lnSpc>
              <a:spcBef>
                <a:spcPct val="50000"/>
              </a:spcBef>
            </a:pPr>
            <a:r>
              <a:rPr lang="en-US" sz="4200">
                <a:latin typeface="Arial" charset="0"/>
              </a:rPr>
              <a:t>institutional characteristics</a:t>
            </a:r>
          </a:p>
          <a:p>
            <a:pPr algn="l" defTabSz="966788">
              <a:lnSpc>
                <a:spcPct val="140000"/>
              </a:lnSpc>
              <a:spcBef>
                <a:spcPct val="50000"/>
              </a:spcBef>
            </a:pPr>
            <a:endParaRPr lang="en-US" sz="4200">
              <a:latin typeface="Arial" charset="0"/>
            </a:endParaRPr>
          </a:p>
        </p:txBody>
      </p:sp>
      <p:sp>
        <p:nvSpPr>
          <p:cNvPr id="520197" name="Text Box 5"/>
          <p:cNvSpPr txBox="1">
            <a:spLocks noChangeArrowheads="1"/>
          </p:cNvSpPr>
          <p:nvPr/>
        </p:nvSpPr>
        <p:spPr bwMode="auto">
          <a:xfrm>
            <a:off x="2560638" y="1982788"/>
            <a:ext cx="4640262"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latin typeface="Arial" charset="0"/>
              </a:rPr>
              <a:t>Typical uses</a:t>
            </a:r>
          </a:p>
        </p:txBody>
      </p:sp>
    </p:spTree>
  </p:cSld>
  <p:clrMapOvr>
    <a:masterClrMapping/>
  </p:clrMapOvr>
  <p:transition>
    <p:split orient="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19013</TotalTime>
  <Words>3162</Words>
  <Application>Microsoft Office PowerPoint</Application>
  <PresentationFormat>Custom</PresentationFormat>
  <Paragraphs>416</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Flow</vt:lpstr>
      <vt:lpstr>  Using Data to Inform, Persuade, and Make Decisions   February 22,  2012  </vt:lpstr>
      <vt:lpstr>Presented by </vt:lpstr>
      <vt:lpstr>PowerPoint Presentation</vt:lpstr>
      <vt:lpstr>Our Goals for Today</vt:lpstr>
      <vt:lpstr>Set a bookmark today:  http://www.dmi.illinois.edu</vt:lpstr>
      <vt:lpstr>Departments and Executive Officers</vt:lpstr>
      <vt:lpstr>Departments and Executive Officers</vt:lpstr>
      <vt:lpstr>Student Enrollment Reports</vt:lpstr>
      <vt:lpstr>Student Enrollment Reports</vt:lpstr>
      <vt:lpstr>Course Information System</vt:lpstr>
      <vt:lpstr>Course Information System</vt:lpstr>
      <vt:lpstr>Course Information System</vt:lpstr>
      <vt:lpstr>Course Information System</vt:lpstr>
      <vt:lpstr>Course Information System</vt:lpstr>
      <vt:lpstr>Course Information System</vt:lpstr>
      <vt:lpstr>Two Course Accounting Systems</vt:lpstr>
      <vt:lpstr>Two Course Accounting Systems</vt:lpstr>
      <vt:lpstr>Campus Profile</vt:lpstr>
      <vt:lpstr>Campus Profile – general notes</vt:lpstr>
      <vt:lpstr>Campus Profile  Types of Reports Available</vt:lpstr>
      <vt:lpstr>Campus Profile  Types of Reports Available</vt:lpstr>
      <vt:lpstr>Campus Profile  Types of Reports Available</vt:lpstr>
      <vt:lpstr>Campus Profile</vt:lpstr>
      <vt:lpstr>Campus Profile</vt:lpstr>
      <vt:lpstr>Campus Profile</vt:lpstr>
      <vt:lpstr>Proposal Data System</vt:lpstr>
      <vt:lpstr>Proposal Data System</vt:lpstr>
      <vt:lpstr>Proposal Data System</vt:lpstr>
      <vt:lpstr>Tuition, Waiver, Appointments</vt:lpstr>
      <vt:lpstr>Activity Reporting System</vt:lpstr>
      <vt:lpstr>Peer salary study</vt:lpstr>
      <vt:lpstr>Faculty Salary Equity Study</vt:lpstr>
      <vt:lpstr>Faculty Salary Equity Study</vt:lpstr>
      <vt:lpstr>Course/section Anomaly Report</vt:lpstr>
      <vt:lpstr>Databases outside of DMI</vt:lpstr>
      <vt:lpstr>Databases outside of DMI</vt:lpstr>
      <vt:lpstr>PowerPoint Presentation</vt:lpstr>
    </vt:vector>
  </TitlesOfParts>
  <Company>UIUC-DMI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Allerton Presentation for New Administrators</dc:title>
  <dc:creator>Carol Livingstone</dc:creator>
  <cp:lastModifiedBy>Carol J. Livingstone</cp:lastModifiedBy>
  <cp:revision>400</cp:revision>
  <cp:lastPrinted>2000-02-17T14:24:52Z</cp:lastPrinted>
  <dcterms:created xsi:type="dcterms:W3CDTF">1998-01-02T17:45:48Z</dcterms:created>
  <dcterms:modified xsi:type="dcterms:W3CDTF">2012-02-20T17:58:45Z</dcterms:modified>
</cp:coreProperties>
</file>