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drawings/drawing5.xml" ContentType="application/vnd.openxmlformats-officedocument.drawingml.chartshapes+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0" r:id="rId4"/>
    <p:sldId id="258" r:id="rId5"/>
    <p:sldId id="259" r:id="rId6"/>
    <p:sldId id="261" r:id="rId7"/>
    <p:sldId id="266" r:id="rId8"/>
    <p:sldId id="262" r:id="rId9"/>
    <p:sldId id="263" r:id="rId10"/>
    <p:sldId id="264" r:id="rId11"/>
    <p:sldId id="268" r:id="rId12"/>
    <p:sldId id="267" r:id="rId13"/>
    <p:sldId id="265"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8761" autoAdjust="0"/>
  </p:normalViewPr>
  <p:slideViewPr>
    <p:cSldViewPr>
      <p:cViewPr varScale="1">
        <p:scale>
          <a:sx n="57" d="100"/>
          <a:sy n="57" d="100"/>
        </p:scale>
        <p:origin x="-73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mi-hermes.ad.uiuc.edu\Main\data\misc\latino_a\DiversityRoundtable_Feb10.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dmi-hermes.ad.uiuc.edu\Main\data\misc\latino_a\DiversityRoundtable_Feb10.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dmi-hermes.ad.uiuc.edu\Main\data\misc\latino_a\DiversityRoundtable_Feb10.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dmi-hermes.ad.uiuc.edu\Main\data\misc\latino_a\DiversityRoundtable_Feb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mi-hermes.ad.uiuc.edu\Main\data\misc\latino_a\DiversityRoundtable_Feb1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mi-hermes.ad.uiuc.edu\Main\data\misc\latino_a\DiversityRoundtable_Feb10.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mi-hermes.ad.uiuc.edu\Main\data\misc\latino_a\DiversityRoundtable_Feb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manualLayout>
          <c:layoutTarget val="inner"/>
          <c:xMode val="edge"/>
          <c:yMode val="edge"/>
          <c:x val="7.7559055118110232E-2"/>
          <c:y val="3.476525821596245E-2"/>
          <c:w val="0.92244094488188977"/>
          <c:h val="0.82445159143839442"/>
        </c:manualLayout>
      </c:layout>
      <c:bar3DChart>
        <c:barDir val="col"/>
        <c:grouping val="clustered"/>
        <c:ser>
          <c:idx val="0"/>
          <c:order val="0"/>
          <c:tx>
            <c:strRef>
              <c:f>'particpation rates'!$H$21</c:f>
              <c:strCache>
                <c:ptCount val="1"/>
                <c:pt idx="0">
                  <c:v>All Illinois</c:v>
                </c:pt>
              </c:strCache>
            </c:strRef>
          </c:tx>
          <c:spPr>
            <a:solidFill>
              <a:srgbClr val="005BD3"/>
            </a:solidFill>
          </c:spPr>
          <c:dLbls>
            <c:dLbl>
              <c:idx val="0"/>
              <c:layout>
                <c:manualLayout>
                  <c:x val="8.3333333333333367E-3"/>
                  <c:y val="-2.2261838749029626E-2"/>
                </c:manualLayout>
              </c:layout>
              <c:showVal val="1"/>
            </c:dLbl>
            <c:dLbl>
              <c:idx val="1"/>
              <c:layout>
                <c:manualLayout>
                  <c:x val="1.0558398950131232E-2"/>
                  <c:y val="-3.2038371964067884E-2"/>
                </c:manualLayout>
              </c:layout>
              <c:showVal val="1"/>
            </c:dLbl>
            <c:dLbl>
              <c:idx val="2"/>
              <c:layout>
                <c:manualLayout>
                  <c:x val="7.1684587813620132E-3"/>
                  <c:y val="-8.0586080586080702E-2"/>
                </c:manualLayout>
              </c:layout>
              <c:showVal val="1"/>
            </c:dLbl>
            <c:dLbl>
              <c:idx val="3"/>
              <c:layout>
                <c:manualLayout>
                  <c:x val="6.3918416447944545E-3"/>
                  <c:y val="-3.3070126797530595E-2"/>
                </c:manualLayout>
              </c:layout>
              <c:showVal val="1"/>
            </c:dLbl>
            <c:numFmt formatCode="0%" sourceLinked="0"/>
            <c:txPr>
              <a:bodyPr/>
              <a:lstStyle/>
              <a:p>
                <a:pPr>
                  <a:defRPr sz="1400"/>
                </a:pPr>
                <a:endParaRPr lang="en-US"/>
              </a:p>
            </c:txPr>
            <c:showVal val="1"/>
          </c:dLbls>
          <c:cat>
            <c:strRef>
              <c:f>'particpation rates'!$I$20:$Q$20</c:f>
              <c:strCache>
                <c:ptCount val="9"/>
                <c:pt idx="0">
                  <c:v>18 Year-Olds  </c:v>
                </c:pt>
                <c:pt idx="1">
                  <c:v>HS Graduates </c:v>
                </c:pt>
                <c:pt idx="2">
                  <c:v>College Applicants</c:v>
                </c:pt>
                <c:pt idx="3">
                  <c:v>1st-Time Freshmen </c:v>
                </c:pt>
                <c:pt idx="4">
                  <c:v>Ugrad Enrollment</c:v>
                </c:pt>
                <c:pt idx="5">
                  <c:v>Ugrad degrees</c:v>
                </c:pt>
                <c:pt idx="6">
                  <c:v>Grad enrollment</c:v>
                </c:pt>
                <c:pt idx="7">
                  <c:v>Grad degrees</c:v>
                </c:pt>
                <c:pt idx="8">
                  <c:v>Faculty</c:v>
                </c:pt>
              </c:strCache>
            </c:strRef>
          </c:cat>
          <c:val>
            <c:numRef>
              <c:f>'particpation rates'!$I$21:$Q$21</c:f>
              <c:numCache>
                <c:formatCode>0%</c:formatCode>
                <c:ptCount val="9"/>
                <c:pt idx="0">
                  <c:v>0.17429152405653242</c:v>
                </c:pt>
                <c:pt idx="1">
                  <c:v>0.1467876782760317</c:v>
                </c:pt>
                <c:pt idx="3">
                  <c:v>0.13395132607051838</c:v>
                </c:pt>
                <c:pt idx="4">
                  <c:v>5.400000000000002E-2</c:v>
                </c:pt>
                <c:pt idx="5">
                  <c:v>4.8000000000000015E-2</c:v>
                </c:pt>
                <c:pt idx="6">
                  <c:v>3.0000000000000009E-2</c:v>
                </c:pt>
                <c:pt idx="7">
                  <c:v>2.4000000000000007E-2</c:v>
                </c:pt>
                <c:pt idx="8" formatCode="0.0%">
                  <c:v>5.4308005427408428E-2</c:v>
                </c:pt>
              </c:numCache>
            </c:numRef>
          </c:val>
        </c:ser>
        <c:ser>
          <c:idx val="1"/>
          <c:order val="1"/>
          <c:tx>
            <c:v>UIUC</c:v>
          </c:tx>
          <c:dLbls>
            <c:dLbl>
              <c:idx val="2"/>
              <c:layout>
                <c:manualLayout>
                  <c:x val="6.7202537182852178E-4"/>
                  <c:y val="-2.1229899079516484E-2"/>
                </c:manualLayout>
              </c:layout>
              <c:showVal val="1"/>
            </c:dLbl>
            <c:dLbl>
              <c:idx val="3"/>
              <c:layout>
                <c:manualLayout>
                  <c:x val="1.017027559055118E-2"/>
                  <c:y val="-2.5073564748068471E-2"/>
                </c:manualLayout>
              </c:layout>
              <c:showVal val="1"/>
            </c:dLbl>
            <c:dLbl>
              <c:idx val="4"/>
              <c:layout>
                <c:manualLayout>
                  <c:x val="1.111111111111112E-2"/>
                  <c:y val="-2.3474178403755886E-3"/>
                </c:manualLayout>
              </c:layout>
              <c:showVal val="1"/>
            </c:dLbl>
            <c:dLbl>
              <c:idx val="5"/>
              <c:layout>
                <c:manualLayout>
                  <c:x val="1.2500000000000004E-2"/>
                  <c:y val="0"/>
                </c:manualLayout>
              </c:layout>
              <c:tx>
                <c:rich>
                  <a:bodyPr/>
                  <a:lstStyle/>
                  <a:p>
                    <a:r>
                      <a:rPr lang="en-US" smtClean="0"/>
                      <a:t>3%</a:t>
                    </a:r>
                    <a:endParaRPr lang="en-US"/>
                  </a:p>
                </c:rich>
              </c:tx>
              <c:showVal val="1"/>
            </c:dLbl>
            <c:dLbl>
              <c:idx val="8"/>
              <c:layout>
                <c:manualLayout>
                  <c:x val="9.7222222222222241E-3"/>
                  <c:y val="-7.0422535211267642E-3"/>
                </c:manualLayout>
              </c:layout>
              <c:showVal val="1"/>
            </c:dLbl>
            <c:numFmt formatCode="0%" sourceLinked="0"/>
            <c:txPr>
              <a:bodyPr/>
              <a:lstStyle/>
              <a:p>
                <a:pPr>
                  <a:defRPr sz="1400"/>
                </a:pPr>
                <a:endParaRPr lang="en-US"/>
              </a:p>
            </c:txPr>
            <c:showVal val="1"/>
          </c:dLbls>
          <c:cat>
            <c:strRef>
              <c:f>'particpation rates'!$I$20:$Q$20</c:f>
              <c:strCache>
                <c:ptCount val="9"/>
                <c:pt idx="0">
                  <c:v>18 Year-Olds  </c:v>
                </c:pt>
                <c:pt idx="1">
                  <c:v>HS Graduates </c:v>
                </c:pt>
                <c:pt idx="2">
                  <c:v>College Applicants</c:v>
                </c:pt>
                <c:pt idx="3">
                  <c:v>1st-Time Freshmen </c:v>
                </c:pt>
                <c:pt idx="4">
                  <c:v>Ugrad Enrollment</c:v>
                </c:pt>
                <c:pt idx="5">
                  <c:v>Ugrad degrees</c:v>
                </c:pt>
                <c:pt idx="6">
                  <c:v>Grad enrollment</c:v>
                </c:pt>
                <c:pt idx="7">
                  <c:v>Grad degrees</c:v>
                </c:pt>
                <c:pt idx="8">
                  <c:v>Faculty</c:v>
                </c:pt>
              </c:strCache>
            </c:strRef>
          </c:cat>
          <c:val>
            <c:numRef>
              <c:f>'particpation rates'!$I$22:$Q$22</c:f>
              <c:numCache>
                <c:formatCode>General</c:formatCode>
                <c:ptCount val="9"/>
                <c:pt idx="2" formatCode="0%">
                  <c:v>7.0000000000000021E-2</c:v>
                </c:pt>
                <c:pt idx="3" formatCode="0%">
                  <c:v>6.0000000000000019E-2</c:v>
                </c:pt>
                <c:pt idx="4" formatCode="0%">
                  <c:v>6.7000000000000032E-2</c:v>
                </c:pt>
                <c:pt idx="5" formatCode="0%">
                  <c:v>3.0000000000000009E-2</c:v>
                </c:pt>
                <c:pt idx="6" formatCode="0.00%">
                  <c:v>4.2000000000000016E-2</c:v>
                </c:pt>
                <c:pt idx="7" formatCode="0.00%">
                  <c:v>4.0000000000000015E-2</c:v>
                </c:pt>
                <c:pt idx="8" formatCode="0.00%">
                  <c:v>4.900000000000003E-2</c:v>
                </c:pt>
              </c:numCache>
            </c:numRef>
          </c:val>
        </c:ser>
        <c:shape val="cylinder"/>
        <c:axId val="91439872"/>
        <c:axId val="91442176"/>
        <c:axId val="0"/>
      </c:bar3DChart>
      <c:catAx>
        <c:axId val="91439872"/>
        <c:scaling>
          <c:orientation val="minMax"/>
        </c:scaling>
        <c:axPos val="b"/>
        <c:tickLblPos val="nextTo"/>
        <c:txPr>
          <a:bodyPr/>
          <a:lstStyle/>
          <a:p>
            <a:pPr>
              <a:defRPr sz="1200" b="1"/>
            </a:pPr>
            <a:endParaRPr lang="en-US"/>
          </a:p>
        </c:txPr>
        <c:crossAx val="91442176"/>
        <c:crosses val="autoZero"/>
        <c:auto val="1"/>
        <c:lblAlgn val="ctr"/>
        <c:lblOffset val="100"/>
      </c:catAx>
      <c:valAx>
        <c:axId val="91442176"/>
        <c:scaling>
          <c:orientation val="minMax"/>
          <c:max val="0.2"/>
        </c:scaling>
        <c:axPos val="l"/>
        <c:numFmt formatCode="0%" sourceLinked="1"/>
        <c:tickLblPos val="nextTo"/>
        <c:txPr>
          <a:bodyPr/>
          <a:lstStyle/>
          <a:p>
            <a:pPr>
              <a:defRPr sz="1600"/>
            </a:pPr>
            <a:endParaRPr lang="en-US"/>
          </a:p>
        </c:txPr>
        <c:crossAx val="91439872"/>
        <c:crosses val="autoZero"/>
        <c:crossBetween val="between"/>
        <c:majorUnit val="5.0000000000000017E-2"/>
      </c:valAx>
    </c:plotArea>
    <c:legend>
      <c:legendPos val="r"/>
      <c:layout>
        <c:manualLayout>
          <c:xMode val="edge"/>
          <c:yMode val="edge"/>
          <c:x val="0.56676334208223955"/>
          <c:y val="4.4134227939817437E-2"/>
          <c:w val="0.34865387139107634"/>
          <c:h val="0.13247555594012286"/>
        </c:manualLayout>
      </c:layout>
      <c:txPr>
        <a:bodyPr/>
        <a:lstStyle/>
        <a:p>
          <a:pPr>
            <a:defRPr sz="2400"/>
          </a:pPr>
          <a:endParaRPr lang="en-US"/>
        </a:p>
      </c:txPr>
    </c:legend>
    <c:plotVisOnly val="1"/>
  </c:chart>
  <c:txPr>
    <a:bodyPr/>
    <a:lstStyle/>
    <a:p>
      <a:pPr>
        <a:defRPr sz="105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1402259500171159E-2"/>
          <c:y val="2.6877898824290817E-2"/>
          <c:w val="0.86506778500513526"/>
          <c:h val="0.83717391304347866"/>
        </c:manualLayout>
      </c:layout>
      <c:lineChart>
        <c:grouping val="standard"/>
        <c:ser>
          <c:idx val="0"/>
          <c:order val="0"/>
          <c:tx>
            <c:strRef>
              <c:f>'Degrees Granted'!$C$5</c:f>
              <c:strCache>
                <c:ptCount val="1"/>
                <c:pt idx="0">
                  <c:v>African American</c:v>
                </c:pt>
              </c:strCache>
            </c:strRef>
          </c:tx>
          <c:spPr>
            <a:ln w="38100">
              <a:solidFill>
                <a:srgbClr val="FF0000"/>
              </a:solidFill>
            </a:ln>
          </c:spPr>
          <c:marker>
            <c:symbol val="none"/>
          </c:marker>
          <c:cat>
            <c:strRef>
              <c:f>'Degrees Granted'!$A$6:$A$20</c:f>
              <c:strCache>
                <c:ptCount val="15"/>
                <c:pt idx="0">
                  <c:v>1994-95</c:v>
                </c:pt>
                <c:pt idx="1">
                  <c:v>1995-96</c:v>
                </c:pt>
                <c:pt idx="2">
                  <c:v>1996-97</c:v>
                </c:pt>
                <c:pt idx="3">
                  <c:v>1997-98</c:v>
                </c:pt>
                <c:pt idx="4">
                  <c:v>1998-99</c:v>
                </c:pt>
                <c:pt idx="5">
                  <c:v>1999-00</c:v>
                </c:pt>
                <c:pt idx="6">
                  <c:v>2000-01</c:v>
                </c:pt>
                <c:pt idx="7">
                  <c:v>2001-02</c:v>
                </c:pt>
                <c:pt idx="8">
                  <c:v>2002-03</c:v>
                </c:pt>
                <c:pt idx="9">
                  <c:v>2003-04</c:v>
                </c:pt>
                <c:pt idx="10">
                  <c:v>2004-05</c:v>
                </c:pt>
                <c:pt idx="11">
                  <c:v>2005-06</c:v>
                </c:pt>
                <c:pt idx="12">
                  <c:v>2006-07</c:v>
                </c:pt>
                <c:pt idx="13">
                  <c:v>2007-08</c:v>
                </c:pt>
                <c:pt idx="14">
                  <c:v>2008-09</c:v>
                </c:pt>
              </c:strCache>
            </c:strRef>
          </c:cat>
          <c:val>
            <c:numRef>
              <c:f>'Degrees Granted'!$C$6:$C$20</c:f>
              <c:numCache>
                <c:formatCode>_(* #,##0_);_(* \(#,##0\);_(* "-"??_);_(@_)</c:formatCode>
                <c:ptCount val="15"/>
                <c:pt idx="0">
                  <c:v>278</c:v>
                </c:pt>
                <c:pt idx="1">
                  <c:v>293</c:v>
                </c:pt>
                <c:pt idx="2">
                  <c:v>317</c:v>
                </c:pt>
                <c:pt idx="3">
                  <c:v>318</c:v>
                </c:pt>
                <c:pt idx="4">
                  <c:v>362</c:v>
                </c:pt>
                <c:pt idx="5">
                  <c:v>338</c:v>
                </c:pt>
                <c:pt idx="6">
                  <c:v>385</c:v>
                </c:pt>
                <c:pt idx="7">
                  <c:v>403</c:v>
                </c:pt>
                <c:pt idx="8">
                  <c:v>402</c:v>
                </c:pt>
                <c:pt idx="9">
                  <c:v>387</c:v>
                </c:pt>
                <c:pt idx="10">
                  <c:v>427</c:v>
                </c:pt>
                <c:pt idx="11">
                  <c:v>395</c:v>
                </c:pt>
                <c:pt idx="12">
                  <c:v>430</c:v>
                </c:pt>
                <c:pt idx="13">
                  <c:v>444</c:v>
                </c:pt>
                <c:pt idx="14">
                  <c:v>397</c:v>
                </c:pt>
              </c:numCache>
            </c:numRef>
          </c:val>
        </c:ser>
        <c:ser>
          <c:idx val="1"/>
          <c:order val="1"/>
          <c:tx>
            <c:strRef>
              <c:f>'Degrees Granted'!$E$5</c:f>
              <c:strCache>
                <c:ptCount val="1"/>
                <c:pt idx="0">
                  <c:v>Latino/Hispanic</c:v>
                </c:pt>
              </c:strCache>
            </c:strRef>
          </c:tx>
          <c:spPr>
            <a:ln w="38100">
              <a:solidFill>
                <a:schemeClr val="accent6">
                  <a:lumMod val="60000"/>
                  <a:lumOff val="40000"/>
                </a:schemeClr>
              </a:solidFill>
            </a:ln>
          </c:spPr>
          <c:marker>
            <c:symbol val="none"/>
          </c:marker>
          <c:cat>
            <c:strRef>
              <c:f>'Degrees Granted'!$A$6:$A$20</c:f>
              <c:strCache>
                <c:ptCount val="15"/>
                <c:pt idx="0">
                  <c:v>1994-95</c:v>
                </c:pt>
                <c:pt idx="1">
                  <c:v>1995-96</c:v>
                </c:pt>
                <c:pt idx="2">
                  <c:v>1996-97</c:v>
                </c:pt>
                <c:pt idx="3">
                  <c:v>1997-98</c:v>
                </c:pt>
                <c:pt idx="4">
                  <c:v>1998-99</c:v>
                </c:pt>
                <c:pt idx="5">
                  <c:v>1999-00</c:v>
                </c:pt>
                <c:pt idx="6">
                  <c:v>2000-01</c:v>
                </c:pt>
                <c:pt idx="7">
                  <c:v>2001-02</c:v>
                </c:pt>
                <c:pt idx="8">
                  <c:v>2002-03</c:v>
                </c:pt>
                <c:pt idx="9">
                  <c:v>2003-04</c:v>
                </c:pt>
                <c:pt idx="10">
                  <c:v>2004-05</c:v>
                </c:pt>
                <c:pt idx="11">
                  <c:v>2005-06</c:v>
                </c:pt>
                <c:pt idx="12">
                  <c:v>2006-07</c:v>
                </c:pt>
                <c:pt idx="13">
                  <c:v>2007-08</c:v>
                </c:pt>
                <c:pt idx="14">
                  <c:v>2008-09</c:v>
                </c:pt>
              </c:strCache>
            </c:strRef>
          </c:cat>
          <c:val>
            <c:numRef>
              <c:f>'Degrees Granted'!$E$6:$E$20</c:f>
              <c:numCache>
                <c:formatCode>_(* #,##0_);_(* \(#,##0\);_(* "-"??_);_(@_)</c:formatCode>
                <c:ptCount val="15"/>
                <c:pt idx="0">
                  <c:v>208</c:v>
                </c:pt>
                <c:pt idx="1">
                  <c:v>258</c:v>
                </c:pt>
                <c:pt idx="2">
                  <c:v>273</c:v>
                </c:pt>
                <c:pt idx="3">
                  <c:v>297</c:v>
                </c:pt>
                <c:pt idx="4">
                  <c:v>304</c:v>
                </c:pt>
                <c:pt idx="5">
                  <c:v>257</c:v>
                </c:pt>
                <c:pt idx="6">
                  <c:v>311</c:v>
                </c:pt>
                <c:pt idx="7">
                  <c:v>334</c:v>
                </c:pt>
                <c:pt idx="8">
                  <c:v>352</c:v>
                </c:pt>
                <c:pt idx="9">
                  <c:v>355</c:v>
                </c:pt>
                <c:pt idx="10">
                  <c:v>366</c:v>
                </c:pt>
                <c:pt idx="11">
                  <c:v>369</c:v>
                </c:pt>
                <c:pt idx="12">
                  <c:v>405</c:v>
                </c:pt>
                <c:pt idx="13">
                  <c:v>420</c:v>
                </c:pt>
                <c:pt idx="14">
                  <c:v>412</c:v>
                </c:pt>
              </c:numCache>
            </c:numRef>
          </c:val>
        </c:ser>
        <c:marker val="1"/>
        <c:axId val="104572800"/>
        <c:axId val="104574336"/>
      </c:lineChart>
      <c:lineChart>
        <c:grouping val="standard"/>
        <c:ser>
          <c:idx val="2"/>
          <c:order val="2"/>
          <c:tx>
            <c:strRef>
              <c:f>'Degrees Granted'!$B$5</c:f>
              <c:strCache>
                <c:ptCount val="1"/>
                <c:pt idx="0">
                  <c:v>All</c:v>
                </c:pt>
              </c:strCache>
            </c:strRef>
          </c:tx>
          <c:spPr>
            <a:ln w="38100">
              <a:solidFill>
                <a:srgbClr val="FFFF00"/>
              </a:solidFill>
            </a:ln>
          </c:spPr>
          <c:marker>
            <c:symbol val="none"/>
          </c:marker>
          <c:cat>
            <c:strRef>
              <c:f>'Degrees Granted'!$A$6:$A$20</c:f>
              <c:strCache>
                <c:ptCount val="15"/>
                <c:pt idx="0">
                  <c:v>1994-95</c:v>
                </c:pt>
                <c:pt idx="1">
                  <c:v>1995-96</c:v>
                </c:pt>
                <c:pt idx="2">
                  <c:v>1996-97</c:v>
                </c:pt>
                <c:pt idx="3">
                  <c:v>1997-98</c:v>
                </c:pt>
                <c:pt idx="4">
                  <c:v>1998-99</c:v>
                </c:pt>
                <c:pt idx="5">
                  <c:v>1999-00</c:v>
                </c:pt>
                <c:pt idx="6">
                  <c:v>2000-01</c:v>
                </c:pt>
                <c:pt idx="7">
                  <c:v>2001-02</c:v>
                </c:pt>
                <c:pt idx="8">
                  <c:v>2002-03</c:v>
                </c:pt>
                <c:pt idx="9">
                  <c:v>2003-04</c:v>
                </c:pt>
                <c:pt idx="10">
                  <c:v>2004-05</c:v>
                </c:pt>
                <c:pt idx="11">
                  <c:v>2005-06</c:v>
                </c:pt>
                <c:pt idx="12">
                  <c:v>2006-07</c:v>
                </c:pt>
                <c:pt idx="13">
                  <c:v>2007-08</c:v>
                </c:pt>
                <c:pt idx="14">
                  <c:v>2008-09</c:v>
                </c:pt>
              </c:strCache>
            </c:strRef>
          </c:cat>
          <c:val>
            <c:numRef>
              <c:f>'Degrees Granted'!$B$6:$B$20</c:f>
              <c:numCache>
                <c:formatCode>_(* #,##0_);_(* \(#,##0\);_(* "-"??_);_(@_)</c:formatCode>
                <c:ptCount val="15"/>
                <c:pt idx="0">
                  <c:v>5522</c:v>
                </c:pt>
                <c:pt idx="1">
                  <c:v>6006</c:v>
                </c:pt>
                <c:pt idx="2">
                  <c:v>6025</c:v>
                </c:pt>
                <c:pt idx="3">
                  <c:v>6088</c:v>
                </c:pt>
                <c:pt idx="4">
                  <c:v>6523</c:v>
                </c:pt>
                <c:pt idx="5">
                  <c:v>6581</c:v>
                </c:pt>
                <c:pt idx="6">
                  <c:v>6431</c:v>
                </c:pt>
                <c:pt idx="7">
                  <c:v>6916</c:v>
                </c:pt>
                <c:pt idx="8">
                  <c:v>7233</c:v>
                </c:pt>
                <c:pt idx="9">
                  <c:v>6994</c:v>
                </c:pt>
                <c:pt idx="10">
                  <c:v>6601</c:v>
                </c:pt>
                <c:pt idx="11">
                  <c:v>6597</c:v>
                </c:pt>
                <c:pt idx="12">
                  <c:v>6963</c:v>
                </c:pt>
                <c:pt idx="13">
                  <c:v>7216</c:v>
                </c:pt>
                <c:pt idx="14">
                  <c:v>7313</c:v>
                </c:pt>
              </c:numCache>
            </c:numRef>
          </c:val>
        </c:ser>
        <c:marker val="1"/>
        <c:axId val="104577664"/>
        <c:axId val="104576128"/>
      </c:lineChart>
      <c:catAx>
        <c:axId val="104572800"/>
        <c:scaling>
          <c:orientation val="minMax"/>
        </c:scaling>
        <c:axPos val="b"/>
        <c:tickLblPos val="nextTo"/>
        <c:txPr>
          <a:bodyPr/>
          <a:lstStyle/>
          <a:p>
            <a:pPr>
              <a:defRPr sz="1400"/>
            </a:pPr>
            <a:endParaRPr lang="en-US"/>
          </a:p>
        </c:txPr>
        <c:crossAx val="104574336"/>
        <c:crosses val="autoZero"/>
        <c:auto val="1"/>
        <c:lblAlgn val="ctr"/>
        <c:lblOffset val="100"/>
        <c:tickLblSkip val="2"/>
      </c:catAx>
      <c:valAx>
        <c:axId val="104574336"/>
        <c:scaling>
          <c:orientation val="minMax"/>
        </c:scaling>
        <c:axPos val="l"/>
        <c:majorGridlines>
          <c:spPr>
            <a:ln>
              <a:solidFill>
                <a:schemeClr val="tx1">
                  <a:lumMod val="75000"/>
                  <a:alpha val="37000"/>
                </a:schemeClr>
              </a:solidFill>
            </a:ln>
          </c:spPr>
        </c:majorGridlines>
        <c:numFmt formatCode="_(* #,##0_);_(* \(#,##0\);_(* &quot;-&quot;??_);_(@_)" sourceLinked="1"/>
        <c:tickLblPos val="nextTo"/>
        <c:txPr>
          <a:bodyPr/>
          <a:lstStyle/>
          <a:p>
            <a:pPr>
              <a:defRPr sz="1600"/>
            </a:pPr>
            <a:endParaRPr lang="en-US"/>
          </a:p>
        </c:txPr>
        <c:crossAx val="104572800"/>
        <c:crosses val="autoZero"/>
        <c:crossBetween val="between"/>
      </c:valAx>
      <c:valAx>
        <c:axId val="104576128"/>
        <c:scaling>
          <c:orientation val="minMax"/>
        </c:scaling>
        <c:axPos val="r"/>
        <c:numFmt formatCode="_(* #,##0_);_(* \(#,##0\);_(* &quot;-&quot;??_);_(@_)" sourceLinked="1"/>
        <c:tickLblPos val="nextTo"/>
        <c:txPr>
          <a:bodyPr/>
          <a:lstStyle/>
          <a:p>
            <a:pPr>
              <a:defRPr sz="1400">
                <a:solidFill>
                  <a:srgbClr val="FFFF00"/>
                </a:solidFill>
              </a:defRPr>
            </a:pPr>
            <a:endParaRPr lang="en-US"/>
          </a:p>
        </c:txPr>
        <c:crossAx val="104577664"/>
        <c:crosses val="max"/>
        <c:crossBetween val="between"/>
      </c:valAx>
      <c:catAx>
        <c:axId val="104577664"/>
        <c:scaling>
          <c:orientation val="minMax"/>
        </c:scaling>
        <c:delete val="1"/>
        <c:axPos val="b"/>
        <c:tickLblPos val="nextTo"/>
        <c:crossAx val="104576128"/>
        <c:crosses val="autoZero"/>
        <c:auto val="1"/>
        <c:lblAlgn val="ctr"/>
        <c:lblOffset val="100"/>
      </c:catAx>
      <c:spPr>
        <a:solidFill>
          <a:schemeClr val="bg2">
            <a:lumMod val="60000"/>
            <a:lumOff val="40000"/>
          </a:schemeClr>
        </a:solidFill>
      </c:spPr>
    </c:plotArea>
    <c:plotVisOnly val="1"/>
  </c:chart>
  <c:externalData r:id="rId1"/>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5594059010723899E-2"/>
          <c:y val="0.10791389187858409"/>
          <c:w val="0.80713318100756537"/>
          <c:h val="0.78208811204284923"/>
        </c:manualLayout>
      </c:layout>
      <c:lineChart>
        <c:grouping val="standard"/>
        <c:ser>
          <c:idx val="2"/>
          <c:order val="0"/>
          <c:tx>
            <c:strRef>
              <c:f>'staff summary'!$L$48</c:f>
              <c:strCache>
                <c:ptCount val="1"/>
                <c:pt idx="0">
                  <c:v>African American</c:v>
                </c:pt>
              </c:strCache>
            </c:strRef>
          </c:tx>
          <c:spPr>
            <a:ln w="50800">
              <a:solidFill>
                <a:srgbClr val="FF000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summary'!$M$7:$R$7</c:f>
              <c:numCache>
                <c:formatCode>General</c:formatCode>
                <c:ptCount val="6"/>
                <c:pt idx="0">
                  <c:v>170</c:v>
                </c:pt>
                <c:pt idx="1">
                  <c:v>181</c:v>
                </c:pt>
                <c:pt idx="2">
                  <c:v>206</c:v>
                </c:pt>
                <c:pt idx="3">
                  <c:v>211</c:v>
                </c:pt>
                <c:pt idx="4">
                  <c:v>229</c:v>
                </c:pt>
                <c:pt idx="5">
                  <c:v>222</c:v>
                </c:pt>
              </c:numCache>
            </c:numRef>
          </c:val>
        </c:ser>
        <c:ser>
          <c:idx val="3"/>
          <c:order val="1"/>
          <c:tx>
            <c:strRef>
              <c:f>'staff summary'!$L$49</c:f>
              <c:strCache>
                <c:ptCount val="1"/>
                <c:pt idx="0">
                  <c:v>Latino/Hispanic</c:v>
                </c:pt>
              </c:strCache>
            </c:strRef>
          </c:tx>
          <c:spPr>
            <a:ln w="50800">
              <a:solidFill>
                <a:srgbClr val="0070C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summary'!$M$8:$R$8</c:f>
              <c:numCache>
                <c:formatCode>General</c:formatCode>
                <c:ptCount val="6"/>
                <c:pt idx="0">
                  <c:v>60</c:v>
                </c:pt>
                <c:pt idx="1">
                  <c:v>71</c:v>
                </c:pt>
                <c:pt idx="2">
                  <c:v>85</c:v>
                </c:pt>
                <c:pt idx="3">
                  <c:v>84</c:v>
                </c:pt>
                <c:pt idx="4">
                  <c:v>88</c:v>
                </c:pt>
                <c:pt idx="5">
                  <c:v>91</c:v>
                </c:pt>
              </c:numCache>
            </c:numRef>
          </c:val>
        </c:ser>
        <c:marker val="1"/>
        <c:axId val="104624896"/>
        <c:axId val="104626432"/>
      </c:lineChart>
      <c:lineChart>
        <c:grouping val="standard"/>
        <c:ser>
          <c:idx val="0"/>
          <c:order val="2"/>
          <c:tx>
            <c:strRef>
              <c:f>'staff summary'!$L$53</c:f>
              <c:strCache>
                <c:ptCount val="1"/>
                <c:pt idx="0">
                  <c:v>All</c:v>
                </c:pt>
              </c:strCache>
            </c:strRef>
          </c:tx>
          <c:spPr>
            <a:ln w="50800">
              <a:solidFill>
                <a:srgbClr val="FFFF0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summary'!$M$12:$R$12</c:f>
              <c:numCache>
                <c:formatCode>General</c:formatCode>
                <c:ptCount val="6"/>
                <c:pt idx="0">
                  <c:v>3470</c:v>
                </c:pt>
                <c:pt idx="1">
                  <c:v>3595</c:v>
                </c:pt>
                <c:pt idx="2">
                  <c:v>3811</c:v>
                </c:pt>
                <c:pt idx="3">
                  <c:v>3899</c:v>
                </c:pt>
                <c:pt idx="4">
                  <c:v>4041</c:v>
                </c:pt>
                <c:pt idx="5">
                  <c:v>3967</c:v>
                </c:pt>
              </c:numCache>
            </c:numRef>
          </c:val>
        </c:ser>
        <c:marker val="1"/>
        <c:axId val="104629760"/>
        <c:axId val="104628224"/>
      </c:lineChart>
      <c:catAx>
        <c:axId val="104624896"/>
        <c:scaling>
          <c:orientation val="minMax"/>
        </c:scaling>
        <c:axPos val="b"/>
        <c:numFmt formatCode="General" sourceLinked="1"/>
        <c:tickLblPos val="nextTo"/>
        <c:txPr>
          <a:bodyPr/>
          <a:lstStyle/>
          <a:p>
            <a:pPr>
              <a:defRPr sz="1800"/>
            </a:pPr>
            <a:endParaRPr lang="en-US"/>
          </a:p>
        </c:txPr>
        <c:crossAx val="104626432"/>
        <c:crosses val="autoZero"/>
        <c:auto val="1"/>
        <c:lblAlgn val="ctr"/>
        <c:lblOffset val="100"/>
      </c:catAx>
      <c:valAx>
        <c:axId val="104626432"/>
        <c:scaling>
          <c:orientation val="minMax"/>
          <c:max val="450"/>
        </c:scaling>
        <c:axPos val="l"/>
        <c:majorGridlines>
          <c:spPr>
            <a:ln w="3175">
              <a:solidFill>
                <a:schemeClr val="tx1">
                  <a:lumMod val="75000"/>
                </a:schemeClr>
              </a:solidFill>
            </a:ln>
          </c:spPr>
        </c:majorGridlines>
        <c:numFmt formatCode="General" sourceLinked="1"/>
        <c:tickLblPos val="nextTo"/>
        <c:txPr>
          <a:bodyPr/>
          <a:lstStyle/>
          <a:p>
            <a:pPr>
              <a:defRPr sz="1800"/>
            </a:pPr>
            <a:endParaRPr lang="en-US"/>
          </a:p>
        </c:txPr>
        <c:crossAx val="104624896"/>
        <c:crosses val="autoZero"/>
        <c:crossBetween val="between"/>
      </c:valAx>
      <c:valAx>
        <c:axId val="104628224"/>
        <c:scaling>
          <c:orientation val="minMax"/>
          <c:min val="0"/>
        </c:scaling>
        <c:axPos val="r"/>
        <c:numFmt formatCode="General" sourceLinked="1"/>
        <c:tickLblPos val="nextTo"/>
        <c:txPr>
          <a:bodyPr/>
          <a:lstStyle/>
          <a:p>
            <a:pPr>
              <a:defRPr sz="1800">
                <a:solidFill>
                  <a:srgbClr val="FFFF00"/>
                </a:solidFill>
              </a:defRPr>
            </a:pPr>
            <a:endParaRPr lang="en-US"/>
          </a:p>
        </c:txPr>
        <c:crossAx val="104629760"/>
        <c:crosses val="max"/>
        <c:crossBetween val="between"/>
      </c:valAx>
      <c:catAx>
        <c:axId val="104629760"/>
        <c:scaling>
          <c:orientation val="minMax"/>
        </c:scaling>
        <c:delete val="1"/>
        <c:axPos val="b"/>
        <c:numFmt formatCode="General" sourceLinked="1"/>
        <c:tickLblPos val="nextTo"/>
        <c:crossAx val="104628224"/>
        <c:crosses val="autoZero"/>
        <c:auto val="1"/>
        <c:lblAlgn val="ctr"/>
        <c:lblOffset val="100"/>
      </c:catAx>
      <c:spPr>
        <a:solidFill>
          <a:srgbClr val="666666">
            <a:lumMod val="60000"/>
            <a:lumOff val="40000"/>
          </a:srgbClr>
        </a:solidFill>
      </c:spPr>
    </c:plotArea>
    <c:plotVisOnly val="1"/>
  </c:chart>
  <c:externalData r:id="rId1"/>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5748359580052466E-2"/>
          <c:y val="0.11077643775540716"/>
          <c:w val="0.82093503937007894"/>
          <c:h val="0.79509042783734518"/>
        </c:manualLayout>
      </c:layout>
      <c:lineChart>
        <c:grouping val="standard"/>
        <c:ser>
          <c:idx val="2"/>
          <c:order val="0"/>
          <c:tx>
            <c:strRef>
              <c:f>'staff summary'!$L$48</c:f>
              <c:strCache>
                <c:ptCount val="1"/>
                <c:pt idx="0">
                  <c:v>African American</c:v>
                </c:pt>
              </c:strCache>
            </c:strRef>
          </c:tx>
          <c:spPr>
            <a:ln w="50800">
              <a:solidFill>
                <a:srgbClr val="FF000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summary'!$M$48:$R$48</c:f>
              <c:numCache>
                <c:formatCode>General</c:formatCode>
                <c:ptCount val="6"/>
                <c:pt idx="0">
                  <c:v>75</c:v>
                </c:pt>
                <c:pt idx="1">
                  <c:v>78</c:v>
                </c:pt>
                <c:pt idx="2">
                  <c:v>87</c:v>
                </c:pt>
                <c:pt idx="3">
                  <c:v>91</c:v>
                </c:pt>
                <c:pt idx="4">
                  <c:v>95</c:v>
                </c:pt>
                <c:pt idx="5">
                  <c:v>101</c:v>
                </c:pt>
              </c:numCache>
            </c:numRef>
          </c:val>
        </c:ser>
        <c:ser>
          <c:idx val="3"/>
          <c:order val="1"/>
          <c:tx>
            <c:strRef>
              <c:f>'staff summary'!$L$49</c:f>
              <c:strCache>
                <c:ptCount val="1"/>
                <c:pt idx="0">
                  <c:v>Latino/Hispanic</c:v>
                </c:pt>
              </c:strCache>
            </c:strRef>
          </c:tx>
          <c:spPr>
            <a:ln w="50800">
              <a:solidFill>
                <a:srgbClr val="0070C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summary'!$M$49:$R$49</c:f>
              <c:numCache>
                <c:formatCode>General</c:formatCode>
                <c:ptCount val="6"/>
                <c:pt idx="0">
                  <c:v>60</c:v>
                </c:pt>
                <c:pt idx="1">
                  <c:v>64</c:v>
                </c:pt>
                <c:pt idx="2">
                  <c:v>72</c:v>
                </c:pt>
                <c:pt idx="3">
                  <c:v>85</c:v>
                </c:pt>
                <c:pt idx="4">
                  <c:v>87</c:v>
                </c:pt>
                <c:pt idx="5">
                  <c:v>85</c:v>
                </c:pt>
              </c:numCache>
            </c:numRef>
          </c:val>
        </c:ser>
        <c:marker val="1"/>
        <c:axId val="104484864"/>
        <c:axId val="104486400"/>
      </c:lineChart>
      <c:lineChart>
        <c:grouping val="standard"/>
        <c:ser>
          <c:idx val="0"/>
          <c:order val="2"/>
          <c:tx>
            <c:strRef>
              <c:f>'staff summary'!$L$53</c:f>
              <c:strCache>
                <c:ptCount val="1"/>
                <c:pt idx="0">
                  <c:v>All</c:v>
                </c:pt>
              </c:strCache>
            </c:strRef>
          </c:tx>
          <c:spPr>
            <a:ln w="50800">
              <a:solidFill>
                <a:srgbClr val="FFFF00"/>
              </a:solidFill>
            </a:ln>
          </c:spPr>
          <c:marker>
            <c:symbol val="none"/>
          </c:marker>
          <c:val>
            <c:numRef>
              <c:f>'staff summary'!$M$53:$R$53</c:f>
              <c:numCache>
                <c:formatCode>General</c:formatCode>
                <c:ptCount val="6"/>
                <c:pt idx="0">
                  <c:v>2008</c:v>
                </c:pt>
                <c:pt idx="1">
                  <c:v>2045</c:v>
                </c:pt>
                <c:pt idx="2">
                  <c:v>2083</c:v>
                </c:pt>
                <c:pt idx="3">
                  <c:v>2100</c:v>
                </c:pt>
                <c:pt idx="4">
                  <c:v>2096</c:v>
                </c:pt>
                <c:pt idx="5">
                  <c:v>2061</c:v>
                </c:pt>
              </c:numCache>
            </c:numRef>
          </c:val>
        </c:ser>
        <c:marker val="1"/>
        <c:axId val="104497920"/>
        <c:axId val="104487936"/>
      </c:lineChart>
      <c:catAx>
        <c:axId val="104484864"/>
        <c:scaling>
          <c:orientation val="minMax"/>
        </c:scaling>
        <c:axPos val="b"/>
        <c:numFmt formatCode="General" sourceLinked="1"/>
        <c:tickLblPos val="nextTo"/>
        <c:crossAx val="104486400"/>
        <c:crosses val="autoZero"/>
        <c:auto val="1"/>
        <c:lblAlgn val="ctr"/>
        <c:lblOffset val="100"/>
      </c:catAx>
      <c:valAx>
        <c:axId val="104486400"/>
        <c:scaling>
          <c:orientation val="minMax"/>
          <c:max val="150"/>
          <c:min val="0"/>
        </c:scaling>
        <c:axPos val="l"/>
        <c:majorGridlines>
          <c:spPr>
            <a:ln>
              <a:solidFill>
                <a:schemeClr val="tx1">
                  <a:lumMod val="75000"/>
                </a:schemeClr>
              </a:solidFill>
            </a:ln>
          </c:spPr>
        </c:majorGridlines>
        <c:numFmt formatCode="General" sourceLinked="1"/>
        <c:tickLblPos val="nextTo"/>
        <c:crossAx val="104484864"/>
        <c:crosses val="autoZero"/>
        <c:crossBetween val="between"/>
      </c:valAx>
      <c:valAx>
        <c:axId val="104487936"/>
        <c:scaling>
          <c:orientation val="minMax"/>
          <c:min val="0"/>
        </c:scaling>
        <c:axPos val="r"/>
        <c:numFmt formatCode="General" sourceLinked="1"/>
        <c:tickLblPos val="nextTo"/>
        <c:txPr>
          <a:bodyPr/>
          <a:lstStyle/>
          <a:p>
            <a:pPr>
              <a:defRPr>
                <a:solidFill>
                  <a:srgbClr val="FFFF00"/>
                </a:solidFill>
              </a:defRPr>
            </a:pPr>
            <a:endParaRPr lang="en-US"/>
          </a:p>
        </c:txPr>
        <c:crossAx val="104497920"/>
        <c:crosses val="max"/>
        <c:crossBetween val="between"/>
      </c:valAx>
      <c:catAx>
        <c:axId val="104497920"/>
        <c:scaling>
          <c:orientation val="minMax"/>
        </c:scaling>
        <c:delete val="1"/>
        <c:axPos val="b"/>
        <c:tickLblPos val="nextTo"/>
        <c:crossAx val="104487936"/>
        <c:crosses val="autoZero"/>
        <c:auto val="1"/>
        <c:lblAlgn val="ctr"/>
        <c:lblOffset val="100"/>
      </c:catAx>
      <c:spPr>
        <a:solidFill>
          <a:schemeClr val="tx2">
            <a:lumMod val="75000"/>
          </a:schemeClr>
        </a:solidFill>
      </c:spPr>
    </c:plotArea>
    <c:plotVisOnly val="1"/>
  </c:chart>
  <c:txPr>
    <a:bodyPr/>
    <a:lstStyle/>
    <a:p>
      <a:pPr>
        <a:defRPr sz="1800"/>
      </a:pPr>
      <a:endParaRPr lang="en-US"/>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2281623887923111"/>
          <c:y val="0.12289450976162224"/>
          <c:w val="0.70976339741288619"/>
          <c:h val="0.76842393844605039"/>
        </c:manualLayout>
      </c:layout>
      <c:lineChart>
        <c:grouping val="standard"/>
        <c:ser>
          <c:idx val="2"/>
          <c:order val="0"/>
          <c:tx>
            <c:strRef>
              <c:f>'staff summary'!$L$48</c:f>
              <c:strCache>
                <c:ptCount val="1"/>
                <c:pt idx="0">
                  <c:v>African American</c:v>
                </c:pt>
              </c:strCache>
            </c:strRef>
          </c:tx>
          <c:spPr>
            <a:ln w="50800">
              <a:solidFill>
                <a:srgbClr val="FF000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summary'!$M$58:$R$58</c:f>
              <c:numCache>
                <c:formatCode>General</c:formatCode>
                <c:ptCount val="6"/>
                <c:pt idx="0">
                  <c:v>540</c:v>
                </c:pt>
                <c:pt idx="1">
                  <c:v>535</c:v>
                </c:pt>
                <c:pt idx="2">
                  <c:v>528</c:v>
                </c:pt>
                <c:pt idx="3">
                  <c:v>540</c:v>
                </c:pt>
                <c:pt idx="4">
                  <c:v>547</c:v>
                </c:pt>
                <c:pt idx="5">
                  <c:v>523</c:v>
                </c:pt>
              </c:numCache>
            </c:numRef>
          </c:val>
        </c:ser>
        <c:ser>
          <c:idx val="3"/>
          <c:order val="1"/>
          <c:tx>
            <c:strRef>
              <c:f>'staff summary'!$L$49</c:f>
              <c:strCache>
                <c:ptCount val="1"/>
                <c:pt idx="0">
                  <c:v>Latino/Hispanic</c:v>
                </c:pt>
              </c:strCache>
            </c:strRef>
          </c:tx>
          <c:spPr>
            <a:ln w="50800"/>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summary'!$M$59:$R$59</c:f>
              <c:numCache>
                <c:formatCode>General</c:formatCode>
                <c:ptCount val="6"/>
                <c:pt idx="0">
                  <c:v>72</c:v>
                </c:pt>
                <c:pt idx="1">
                  <c:v>73</c:v>
                </c:pt>
                <c:pt idx="2">
                  <c:v>83</c:v>
                </c:pt>
                <c:pt idx="3">
                  <c:v>94</c:v>
                </c:pt>
                <c:pt idx="4">
                  <c:v>100</c:v>
                </c:pt>
                <c:pt idx="5">
                  <c:v>101</c:v>
                </c:pt>
              </c:numCache>
            </c:numRef>
          </c:val>
        </c:ser>
        <c:marker val="1"/>
        <c:axId val="112337664"/>
        <c:axId val="112612864"/>
      </c:lineChart>
      <c:lineChart>
        <c:grouping val="standard"/>
        <c:ser>
          <c:idx val="0"/>
          <c:order val="2"/>
          <c:tx>
            <c:strRef>
              <c:f>'staff summary'!$L$53</c:f>
              <c:strCache>
                <c:ptCount val="1"/>
                <c:pt idx="0">
                  <c:v>All</c:v>
                </c:pt>
              </c:strCache>
            </c:strRef>
          </c:tx>
          <c:spPr>
            <a:ln w="50800">
              <a:solidFill>
                <a:srgbClr val="FFFF00"/>
              </a:solidFill>
            </a:ln>
          </c:spPr>
          <c:marker>
            <c:symbol val="none"/>
          </c:marker>
          <c:cat>
            <c:numRef>
              <c:f>'staff summary'!$M$4:$R$4</c:f>
              <c:numCache>
                <c:formatCode>General</c:formatCode>
                <c:ptCount val="6"/>
                <c:pt idx="0">
                  <c:v>2004</c:v>
                </c:pt>
                <c:pt idx="1">
                  <c:v>2005</c:v>
                </c:pt>
                <c:pt idx="2">
                  <c:v>2006</c:v>
                </c:pt>
                <c:pt idx="3">
                  <c:v>2007</c:v>
                </c:pt>
                <c:pt idx="4">
                  <c:v>2008</c:v>
                </c:pt>
                <c:pt idx="5">
                  <c:v>2009</c:v>
                </c:pt>
              </c:numCache>
            </c:numRef>
          </c:cat>
          <c:val>
            <c:numRef>
              <c:f>'staff summary'!$M$63:$R$63</c:f>
              <c:numCache>
                <c:formatCode>General</c:formatCode>
                <c:ptCount val="6"/>
                <c:pt idx="0">
                  <c:v>4682</c:v>
                </c:pt>
                <c:pt idx="1">
                  <c:v>4617</c:v>
                </c:pt>
                <c:pt idx="2">
                  <c:v>4654</c:v>
                </c:pt>
                <c:pt idx="3">
                  <c:v>4649</c:v>
                </c:pt>
                <c:pt idx="4">
                  <c:v>4747</c:v>
                </c:pt>
                <c:pt idx="5">
                  <c:v>4609</c:v>
                </c:pt>
              </c:numCache>
            </c:numRef>
          </c:val>
        </c:ser>
        <c:marker val="1"/>
        <c:axId val="112624384"/>
        <c:axId val="112614400"/>
      </c:lineChart>
      <c:catAx>
        <c:axId val="112337664"/>
        <c:scaling>
          <c:orientation val="minMax"/>
        </c:scaling>
        <c:axPos val="b"/>
        <c:numFmt formatCode="General" sourceLinked="1"/>
        <c:tickLblPos val="nextTo"/>
        <c:crossAx val="112612864"/>
        <c:crosses val="autoZero"/>
        <c:auto val="1"/>
        <c:lblAlgn val="ctr"/>
        <c:lblOffset val="100"/>
      </c:catAx>
      <c:valAx>
        <c:axId val="112612864"/>
        <c:scaling>
          <c:orientation val="minMax"/>
          <c:max val="800"/>
        </c:scaling>
        <c:axPos val="l"/>
        <c:majorGridlines/>
        <c:numFmt formatCode="General" sourceLinked="1"/>
        <c:tickLblPos val="nextTo"/>
        <c:crossAx val="112337664"/>
        <c:crosses val="autoZero"/>
        <c:crossBetween val="between"/>
      </c:valAx>
      <c:valAx>
        <c:axId val="112614400"/>
        <c:scaling>
          <c:orientation val="minMax"/>
          <c:max val="5000"/>
          <c:min val="0"/>
        </c:scaling>
        <c:axPos val="r"/>
        <c:numFmt formatCode="General" sourceLinked="1"/>
        <c:tickLblPos val="nextTo"/>
        <c:txPr>
          <a:bodyPr/>
          <a:lstStyle/>
          <a:p>
            <a:pPr>
              <a:defRPr>
                <a:solidFill>
                  <a:srgbClr val="FFFF00"/>
                </a:solidFill>
              </a:defRPr>
            </a:pPr>
            <a:endParaRPr lang="en-US"/>
          </a:p>
        </c:txPr>
        <c:crossAx val="112624384"/>
        <c:crosses val="max"/>
        <c:crossBetween val="between"/>
        <c:majorUnit val="1000"/>
      </c:valAx>
      <c:catAx>
        <c:axId val="112624384"/>
        <c:scaling>
          <c:orientation val="minMax"/>
        </c:scaling>
        <c:delete val="1"/>
        <c:axPos val="b"/>
        <c:numFmt formatCode="General" sourceLinked="1"/>
        <c:tickLblPos val="nextTo"/>
        <c:crossAx val="112614400"/>
        <c:crosses val="autoZero"/>
        <c:auto val="1"/>
        <c:lblAlgn val="ctr"/>
        <c:lblOffset val="100"/>
      </c:catAx>
    </c:plotArea>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2009</a:t>
            </a:r>
            <a:endParaRPr lang="en-US" dirty="0"/>
          </a:p>
        </c:rich>
      </c:tx>
      <c:layout>
        <c:manualLayout>
          <c:xMode val="edge"/>
          <c:yMode val="edge"/>
          <c:x val="0.44218579234972688"/>
          <c:y val="0.92669590643274891"/>
        </c:manualLayout>
      </c:layout>
    </c:title>
    <c:plotArea>
      <c:layout/>
      <c:pieChart>
        <c:varyColors val="1"/>
        <c:ser>
          <c:idx val="0"/>
          <c:order val="0"/>
          <c:tx>
            <c:strRef>
              <c:f>'Ugrad Admissions'!$B$118</c:f>
              <c:strCache>
                <c:ptCount val="1"/>
                <c:pt idx="0">
                  <c:v>2009 Applicants</c:v>
                </c:pt>
              </c:strCache>
            </c:strRef>
          </c:tx>
          <c:dPt>
            <c:idx val="0"/>
            <c:spPr>
              <a:solidFill>
                <a:srgbClr val="FF0000"/>
              </a:solidFill>
              <a:ln>
                <a:solidFill>
                  <a:sysClr val="windowText" lastClr="000000"/>
                </a:solidFill>
              </a:ln>
            </c:spPr>
          </c:dPt>
          <c:dPt>
            <c:idx val="1"/>
            <c:spPr>
              <a:solidFill>
                <a:schemeClr val="accent1"/>
              </a:solidFill>
            </c:spPr>
          </c:dPt>
          <c:dLbls>
            <c:dLbl>
              <c:idx val="2"/>
              <c:layout>
                <c:manualLayout>
                  <c:x val="0.30489192263936282"/>
                  <c:y val="-0.17531712200923741"/>
                </c:manualLayout>
              </c:layout>
              <c:dLblPos val="outEnd"/>
              <c:showPercent val="1"/>
            </c:dLbl>
            <c:dLbl>
              <c:idx val="4"/>
              <c:delete val="1"/>
            </c:dLbl>
            <c:txPr>
              <a:bodyPr/>
              <a:lstStyle/>
              <a:p>
                <a:pPr>
                  <a:defRPr sz="2400"/>
                </a:pPr>
                <a:endParaRPr lang="en-US"/>
              </a:p>
            </c:txPr>
            <c:dLblPos val="outEnd"/>
            <c:showPercent val="1"/>
          </c:dLbls>
          <c:cat>
            <c:strRef>
              <c:f>'Ugrad Admissions'!$A$119:$A$124</c:f>
              <c:strCache>
                <c:ptCount val="6"/>
                <c:pt idx="0">
                  <c:v>African American</c:v>
                </c:pt>
                <c:pt idx="1">
                  <c:v>Asian/ Pacific Isl</c:v>
                </c:pt>
                <c:pt idx="2">
                  <c:v>White</c:v>
                </c:pt>
                <c:pt idx="3">
                  <c:v>Latino/a</c:v>
                </c:pt>
                <c:pt idx="4">
                  <c:v>Native American</c:v>
                </c:pt>
                <c:pt idx="5">
                  <c:v>Intl/Unknown</c:v>
                </c:pt>
              </c:strCache>
            </c:strRef>
          </c:cat>
          <c:val>
            <c:numRef>
              <c:f>'Ugrad Admissions'!$B$119:$B$124</c:f>
              <c:numCache>
                <c:formatCode>General</c:formatCode>
                <c:ptCount val="6"/>
                <c:pt idx="0">
                  <c:v>1858</c:v>
                </c:pt>
                <c:pt idx="1">
                  <c:v>3800</c:v>
                </c:pt>
                <c:pt idx="2">
                  <c:v>13526</c:v>
                </c:pt>
                <c:pt idx="3">
                  <c:v>1630</c:v>
                </c:pt>
                <c:pt idx="4">
                  <c:v>58</c:v>
                </c:pt>
                <c:pt idx="5">
                  <c:v>5152</c:v>
                </c:pt>
              </c:numCache>
            </c:numRef>
          </c:val>
        </c:ser>
        <c:firstSliceAng val="0"/>
      </c:pieChart>
    </c:plotArea>
    <c:plotVisOnly val="1"/>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2004</a:t>
            </a:r>
            <a:endParaRPr lang="en-US" dirty="0"/>
          </a:p>
        </c:rich>
      </c:tx>
      <c:layout>
        <c:manualLayout>
          <c:xMode val="edge"/>
          <c:yMode val="edge"/>
          <c:x val="0.1771631497356588"/>
          <c:y val="0.76163859725867633"/>
        </c:manualLayout>
      </c:layout>
    </c:title>
    <c:plotArea>
      <c:layout>
        <c:manualLayout>
          <c:layoutTarget val="inner"/>
          <c:xMode val="edge"/>
          <c:yMode val="edge"/>
          <c:x val="3.449931430438568E-2"/>
          <c:y val="0.15243219597550309"/>
          <c:w val="0.35546469543403797"/>
          <c:h val="0.58256707494896409"/>
        </c:manualLayout>
      </c:layout>
      <c:pieChart>
        <c:varyColors val="1"/>
        <c:ser>
          <c:idx val="0"/>
          <c:order val="0"/>
          <c:tx>
            <c:strRef>
              <c:f>'Ugrad Admissions'!$B$6</c:f>
              <c:strCache>
                <c:ptCount val="1"/>
                <c:pt idx="0">
                  <c:v>2004 Applicants</c:v>
                </c:pt>
              </c:strCache>
            </c:strRef>
          </c:tx>
          <c:explosion val="2"/>
          <c:dPt>
            <c:idx val="0"/>
            <c:spPr>
              <a:solidFill>
                <a:srgbClr val="FF0000"/>
              </a:solidFill>
              <a:ln>
                <a:solidFill>
                  <a:sysClr val="windowText" lastClr="000000"/>
                </a:solidFill>
              </a:ln>
            </c:spPr>
          </c:dPt>
          <c:dPt>
            <c:idx val="1"/>
            <c:spPr>
              <a:solidFill>
                <a:schemeClr val="accent1"/>
              </a:solidFill>
            </c:spPr>
          </c:dPt>
          <c:dPt>
            <c:idx val="2"/>
            <c:explosion val="0"/>
          </c:dPt>
          <c:dLbls>
            <c:dLbl>
              <c:idx val="2"/>
              <c:layout>
                <c:manualLayout>
                  <c:x val="0.28481485884768681"/>
                  <c:y val="-0.11595071449402156"/>
                </c:manualLayout>
              </c:layout>
              <c:dLblPos val="outEnd"/>
              <c:showPercent val="1"/>
            </c:dLbl>
            <c:dLbl>
              <c:idx val="4"/>
              <c:delete val="1"/>
            </c:dLbl>
            <c:txPr>
              <a:bodyPr/>
              <a:lstStyle/>
              <a:p>
                <a:pPr>
                  <a:defRPr sz="2000"/>
                </a:pPr>
                <a:endParaRPr lang="en-US"/>
              </a:p>
            </c:txPr>
            <c:dLblPos val="outEnd"/>
            <c:showPercent val="1"/>
          </c:dLbls>
          <c:cat>
            <c:strRef>
              <c:f>'Ugrad Admissions'!$A$7:$A$12</c:f>
              <c:strCache>
                <c:ptCount val="6"/>
                <c:pt idx="0">
                  <c:v>African American</c:v>
                </c:pt>
                <c:pt idx="1">
                  <c:v>Asian/ Pacific Islander</c:v>
                </c:pt>
                <c:pt idx="2">
                  <c:v>White</c:v>
                </c:pt>
                <c:pt idx="3">
                  <c:v>Latino/Hispanic</c:v>
                </c:pt>
                <c:pt idx="4">
                  <c:v>Native American</c:v>
                </c:pt>
                <c:pt idx="5">
                  <c:v>International</c:v>
                </c:pt>
              </c:strCache>
            </c:strRef>
          </c:cat>
          <c:val>
            <c:numRef>
              <c:f>'Ugrad Admissions'!$B$7:$B$12</c:f>
              <c:numCache>
                <c:formatCode>General</c:formatCode>
                <c:ptCount val="6"/>
                <c:pt idx="0">
                  <c:v>1698</c:v>
                </c:pt>
                <c:pt idx="1">
                  <c:v>3151</c:v>
                </c:pt>
                <c:pt idx="2">
                  <c:v>13649</c:v>
                </c:pt>
                <c:pt idx="3">
                  <c:v>1309</c:v>
                </c:pt>
                <c:pt idx="4">
                  <c:v>44</c:v>
                </c:pt>
                <c:pt idx="5">
                  <c:v>1357</c:v>
                </c:pt>
              </c:numCache>
            </c:numRef>
          </c:val>
        </c:ser>
        <c:dLbls>
          <c:showVal val="1"/>
        </c:dLbls>
        <c:firstSliceAng val="0"/>
      </c:pieChart>
    </c:plotArea>
    <c:legend>
      <c:legendPos val="b"/>
      <c:legendEntry>
        <c:idx val="4"/>
        <c:delete val="1"/>
      </c:legendEntry>
      <c:layout>
        <c:manualLayout>
          <c:xMode val="edge"/>
          <c:yMode val="edge"/>
          <c:x val="2.0947115653096593E-3"/>
          <c:y val="0.8250135806194957"/>
          <c:w val="0.99790528843469062"/>
          <c:h val="0.16104913715053928"/>
        </c:manualLayout>
      </c:layout>
      <c:txPr>
        <a:bodyPr/>
        <a:lstStyle/>
        <a:p>
          <a:pPr>
            <a:defRPr sz="1800"/>
          </a:pPr>
          <a:endParaRPr lang="en-US"/>
        </a:p>
      </c:txPr>
    </c:legend>
    <c:plotVisOnly val="1"/>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2009</a:t>
            </a:r>
            <a:endParaRPr lang="en-US" dirty="0"/>
          </a:p>
        </c:rich>
      </c:tx>
      <c:layout>
        <c:manualLayout>
          <c:xMode val="edge"/>
          <c:yMode val="edge"/>
          <c:x val="0.43727839941059998"/>
          <c:y val="3.3615162858741034E-2"/>
        </c:manualLayout>
      </c:layout>
    </c:title>
    <c:plotArea>
      <c:layout/>
      <c:pieChart>
        <c:varyColors val="1"/>
        <c:ser>
          <c:idx val="0"/>
          <c:order val="0"/>
          <c:dPt>
            <c:idx val="0"/>
            <c:spPr>
              <a:solidFill>
                <a:srgbClr val="FF0000"/>
              </a:solidFill>
              <a:ln>
                <a:solidFill>
                  <a:sysClr val="windowText" lastClr="000000"/>
                </a:solidFill>
              </a:ln>
            </c:spPr>
          </c:dPt>
          <c:dPt>
            <c:idx val="1"/>
            <c:spPr>
              <a:solidFill>
                <a:schemeClr val="accent1"/>
              </a:solidFill>
            </c:spPr>
          </c:dPt>
          <c:dLbls>
            <c:dLbl>
              <c:idx val="2"/>
              <c:layout>
                <c:manualLayout>
                  <c:x val="0.42907801418439756"/>
                  <c:y val="-0.21835075493612074"/>
                </c:manualLayout>
              </c:layout>
              <c:dLblPos val="outEnd"/>
              <c:showPercent val="1"/>
            </c:dLbl>
            <c:dLbl>
              <c:idx val="4"/>
              <c:delete val="1"/>
            </c:dLbl>
            <c:txPr>
              <a:bodyPr/>
              <a:lstStyle/>
              <a:p>
                <a:pPr>
                  <a:defRPr sz="1800"/>
                </a:pPr>
                <a:endParaRPr lang="en-US"/>
              </a:p>
            </c:txPr>
            <c:dLblPos val="outEnd"/>
            <c:showPercent val="1"/>
          </c:dLbls>
          <c:val>
            <c:numRef>
              <c:f>'Ugrad Admissions'!$D$119:$D$124</c:f>
              <c:numCache>
                <c:formatCode>General</c:formatCode>
                <c:ptCount val="6"/>
                <c:pt idx="0">
                  <c:v>427</c:v>
                </c:pt>
                <c:pt idx="1">
                  <c:v>915</c:v>
                </c:pt>
                <c:pt idx="2">
                  <c:v>4154</c:v>
                </c:pt>
                <c:pt idx="3">
                  <c:v>451</c:v>
                </c:pt>
                <c:pt idx="4">
                  <c:v>16</c:v>
                </c:pt>
                <c:pt idx="5">
                  <c:v>861</c:v>
                </c:pt>
              </c:numCache>
            </c:numRef>
          </c:val>
        </c:ser>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2004 </a:t>
            </a:r>
          </a:p>
        </c:rich>
      </c:tx>
      <c:layout>
        <c:manualLayout>
          <c:xMode val="edge"/>
          <c:yMode val="edge"/>
          <c:x val="0.2108747755214809"/>
          <c:y val="1.7511731488109441E-2"/>
        </c:manualLayout>
      </c:layout>
    </c:title>
    <c:plotArea>
      <c:layout>
        <c:manualLayout>
          <c:layoutTarget val="inner"/>
          <c:xMode val="edge"/>
          <c:yMode val="edge"/>
          <c:x val="9.3636321775567594E-3"/>
          <c:y val="0.15278990694345024"/>
          <c:w val="0.40270341207349075"/>
          <c:h val="0.68519685039370104"/>
        </c:manualLayout>
      </c:layout>
      <c:pieChart>
        <c:varyColors val="1"/>
        <c:ser>
          <c:idx val="0"/>
          <c:order val="0"/>
          <c:tx>
            <c:strRef>
              <c:f>'Ugrad Admissions'!$D$6</c:f>
              <c:strCache>
                <c:ptCount val="1"/>
                <c:pt idx="0">
                  <c:v>Enrollees</c:v>
                </c:pt>
              </c:strCache>
            </c:strRef>
          </c:tx>
          <c:dPt>
            <c:idx val="0"/>
            <c:spPr>
              <a:solidFill>
                <a:srgbClr val="FF0000"/>
              </a:solidFill>
              <a:ln>
                <a:solidFill>
                  <a:sysClr val="windowText" lastClr="000000"/>
                </a:solidFill>
              </a:ln>
            </c:spPr>
          </c:dPt>
          <c:dPt>
            <c:idx val="1"/>
            <c:spPr>
              <a:solidFill>
                <a:schemeClr val="accent1"/>
              </a:solidFill>
            </c:spPr>
          </c:dPt>
          <c:dLbls>
            <c:dLbl>
              <c:idx val="2"/>
              <c:layout>
                <c:manualLayout>
                  <c:x val="0.25988246534972625"/>
                  <c:y val="-0.11371257164283038"/>
                </c:manualLayout>
              </c:layout>
              <c:dLblPos val="outEnd"/>
              <c:showPercent val="1"/>
            </c:dLbl>
            <c:dLbl>
              <c:idx val="4"/>
              <c:delete val="1"/>
            </c:dLbl>
            <c:txPr>
              <a:bodyPr/>
              <a:lstStyle/>
              <a:p>
                <a:pPr>
                  <a:defRPr sz="1800"/>
                </a:pPr>
                <a:endParaRPr lang="en-US"/>
              </a:p>
            </c:txPr>
            <c:dLblPos val="outEnd"/>
            <c:showPercent val="1"/>
          </c:dLbls>
          <c:cat>
            <c:strRef>
              <c:f>'Ugrad Admissions'!$A$7:$A$12</c:f>
              <c:strCache>
                <c:ptCount val="6"/>
                <c:pt idx="0">
                  <c:v>African American</c:v>
                </c:pt>
                <c:pt idx="1">
                  <c:v>Asian/ Pacific Islander</c:v>
                </c:pt>
                <c:pt idx="2">
                  <c:v>White</c:v>
                </c:pt>
                <c:pt idx="3">
                  <c:v>Latino/Hispanic</c:v>
                </c:pt>
                <c:pt idx="4">
                  <c:v>Native American</c:v>
                </c:pt>
                <c:pt idx="5">
                  <c:v>International</c:v>
                </c:pt>
              </c:strCache>
            </c:strRef>
          </c:cat>
          <c:val>
            <c:numRef>
              <c:f>'Ugrad Admissions'!$D$7:$D$12</c:f>
              <c:numCache>
                <c:formatCode>General</c:formatCode>
                <c:ptCount val="6"/>
                <c:pt idx="0">
                  <c:v>410</c:v>
                </c:pt>
                <c:pt idx="1">
                  <c:v>1218</c:v>
                </c:pt>
                <c:pt idx="2">
                  <c:v>4923</c:v>
                </c:pt>
                <c:pt idx="3">
                  <c:v>483</c:v>
                </c:pt>
                <c:pt idx="4">
                  <c:v>19</c:v>
                </c:pt>
                <c:pt idx="5">
                  <c:v>296</c:v>
                </c:pt>
              </c:numCache>
            </c:numRef>
          </c:val>
        </c:ser>
        <c:firstSliceAng val="0"/>
      </c:pieChart>
    </c:plotArea>
    <c:legend>
      <c:legendPos val="b"/>
      <c:legendEntry>
        <c:idx val="4"/>
        <c:delete val="1"/>
      </c:legendEntry>
      <c:layout>
        <c:manualLayout>
          <c:xMode val="edge"/>
          <c:yMode val="edge"/>
          <c:x val="1.5982755445043063E-2"/>
          <c:y val="0.85034845457750663"/>
          <c:w val="0.94756653773541455"/>
          <c:h val="0.13332510674971593"/>
        </c:manualLayout>
      </c:layout>
      <c:txPr>
        <a:bodyPr/>
        <a:lstStyle/>
        <a:p>
          <a:pPr>
            <a:defRPr sz="18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3903018372703432"/>
          <c:y val="6.648241579182311E-2"/>
          <c:w val="0.7717716535433079"/>
          <c:h val="0.79049944335158462"/>
        </c:manualLayout>
      </c:layout>
      <c:lineChart>
        <c:grouping val="standard"/>
        <c:ser>
          <c:idx val="3"/>
          <c:order val="1"/>
          <c:tx>
            <c:strRef>
              <c:f>'1992-2009 Enrollment'!$C$6</c:f>
              <c:strCache>
                <c:ptCount val="1"/>
                <c:pt idx="0">
                  <c:v>African American</c:v>
                </c:pt>
              </c:strCache>
            </c:strRef>
          </c:tx>
          <c:spPr>
            <a:ln w="50800">
              <a:solidFill>
                <a:srgbClr val="FF0000"/>
              </a:solidFill>
            </a:ln>
          </c:spPr>
          <c:marker>
            <c:symbol val="none"/>
          </c:marker>
          <c:cat>
            <c:numRef>
              <c:f>'1992-2009 Enrollment'!$A$7:$A$49</c:f>
              <c:numCache>
                <c:formatCode>General</c:formatCode>
                <c:ptCount val="43"/>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numCache>
            </c:numRef>
          </c:cat>
          <c:val>
            <c:numRef>
              <c:f>'1992-2009 Enrollment'!$C$7:$C$49</c:f>
              <c:numCache>
                <c:formatCode>#,##0</c:formatCode>
                <c:ptCount val="43"/>
                <c:pt idx="0">
                  <c:v>223</c:v>
                </c:pt>
                <c:pt idx="1">
                  <c:v>690</c:v>
                </c:pt>
                <c:pt idx="2">
                  <c:v>767</c:v>
                </c:pt>
                <c:pt idx="3">
                  <c:v>944</c:v>
                </c:pt>
                <c:pt idx="4">
                  <c:v>1040</c:v>
                </c:pt>
                <c:pt idx="5">
                  <c:v>1094</c:v>
                </c:pt>
                <c:pt idx="6">
                  <c:v>968</c:v>
                </c:pt>
                <c:pt idx="7">
                  <c:v>856</c:v>
                </c:pt>
                <c:pt idx="8">
                  <c:v>927</c:v>
                </c:pt>
                <c:pt idx="9">
                  <c:v>948</c:v>
                </c:pt>
                <c:pt idx="10">
                  <c:v>946</c:v>
                </c:pt>
                <c:pt idx="11">
                  <c:v>979</c:v>
                </c:pt>
                <c:pt idx="12">
                  <c:v>1010</c:v>
                </c:pt>
                <c:pt idx="13">
                  <c:v>1038</c:v>
                </c:pt>
                <c:pt idx="14">
                  <c:v>1012</c:v>
                </c:pt>
                <c:pt idx="15">
                  <c:v>981</c:v>
                </c:pt>
                <c:pt idx="16">
                  <c:v>1007</c:v>
                </c:pt>
                <c:pt idx="17">
                  <c:v>1013</c:v>
                </c:pt>
                <c:pt idx="18">
                  <c:v>1089</c:v>
                </c:pt>
                <c:pt idx="19">
                  <c:v>1209</c:v>
                </c:pt>
                <c:pt idx="20">
                  <c:v>1386</c:v>
                </c:pt>
                <c:pt idx="21">
                  <c:v>1548</c:v>
                </c:pt>
                <c:pt idx="22">
                  <c:v>1738</c:v>
                </c:pt>
                <c:pt idx="23">
                  <c:v>1873</c:v>
                </c:pt>
                <c:pt idx="24">
                  <c:v>1840</c:v>
                </c:pt>
                <c:pt idx="25">
                  <c:v>1792</c:v>
                </c:pt>
                <c:pt idx="26">
                  <c:v>1845</c:v>
                </c:pt>
                <c:pt idx="27">
                  <c:v>1847</c:v>
                </c:pt>
                <c:pt idx="28">
                  <c:v>1866</c:v>
                </c:pt>
                <c:pt idx="29">
                  <c:v>1906</c:v>
                </c:pt>
                <c:pt idx="30">
                  <c:v>1948</c:v>
                </c:pt>
                <c:pt idx="31">
                  <c:v>2017</c:v>
                </c:pt>
                <c:pt idx="32">
                  <c:v>2020</c:v>
                </c:pt>
                <c:pt idx="33">
                  <c:v>1957</c:v>
                </c:pt>
                <c:pt idx="34">
                  <c:v>1935</c:v>
                </c:pt>
                <c:pt idx="35">
                  <c:v>1991</c:v>
                </c:pt>
                <c:pt idx="36">
                  <c:v>2145</c:v>
                </c:pt>
                <c:pt idx="37">
                  <c:v>1991</c:v>
                </c:pt>
                <c:pt idx="38">
                  <c:v>1994</c:v>
                </c:pt>
                <c:pt idx="39">
                  <c:v>2118</c:v>
                </c:pt>
                <c:pt idx="40">
                  <c:v>2053</c:v>
                </c:pt>
                <c:pt idx="41">
                  <c:v>2093</c:v>
                </c:pt>
                <c:pt idx="42">
                  <c:v>2049</c:v>
                </c:pt>
              </c:numCache>
            </c:numRef>
          </c:val>
        </c:ser>
        <c:ser>
          <c:idx val="4"/>
          <c:order val="2"/>
          <c:tx>
            <c:strRef>
              <c:f>'1992-2009 Enrollment'!$D$6</c:f>
              <c:strCache>
                <c:ptCount val="1"/>
                <c:pt idx="0">
                  <c:v>Asian American</c:v>
                </c:pt>
              </c:strCache>
            </c:strRef>
          </c:tx>
          <c:spPr>
            <a:ln w="44450">
              <a:solidFill>
                <a:schemeClr val="accent3"/>
              </a:solidFill>
            </a:ln>
          </c:spPr>
          <c:marker>
            <c:symbol val="none"/>
          </c:marker>
          <c:cat>
            <c:numRef>
              <c:f>'1992-2009 Enrollment'!$A$7:$A$49</c:f>
              <c:numCache>
                <c:formatCode>General</c:formatCode>
                <c:ptCount val="43"/>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numCache>
            </c:numRef>
          </c:cat>
          <c:val>
            <c:numRef>
              <c:f>'1992-2009 Enrollment'!$D$7:$D$49</c:f>
              <c:numCache>
                <c:formatCode>#,##0</c:formatCode>
                <c:ptCount val="43"/>
                <c:pt idx="0">
                  <c:v>136</c:v>
                </c:pt>
                <c:pt idx="1">
                  <c:v>309</c:v>
                </c:pt>
                <c:pt idx="2">
                  <c:v>289</c:v>
                </c:pt>
                <c:pt idx="3">
                  <c:v>330</c:v>
                </c:pt>
                <c:pt idx="4">
                  <c:v>292</c:v>
                </c:pt>
                <c:pt idx="5">
                  <c:v>284</c:v>
                </c:pt>
                <c:pt idx="6">
                  <c:v>300</c:v>
                </c:pt>
                <c:pt idx="7">
                  <c:v>304</c:v>
                </c:pt>
                <c:pt idx="8">
                  <c:v>319</c:v>
                </c:pt>
                <c:pt idx="9">
                  <c:v>392</c:v>
                </c:pt>
                <c:pt idx="10">
                  <c:v>451</c:v>
                </c:pt>
                <c:pt idx="11">
                  <c:v>542</c:v>
                </c:pt>
                <c:pt idx="12">
                  <c:v>725</c:v>
                </c:pt>
                <c:pt idx="13">
                  <c:v>832</c:v>
                </c:pt>
                <c:pt idx="14">
                  <c:v>942</c:v>
                </c:pt>
                <c:pt idx="15">
                  <c:v>1043</c:v>
                </c:pt>
                <c:pt idx="16">
                  <c:v>1162</c:v>
                </c:pt>
                <c:pt idx="17">
                  <c:v>1273</c:v>
                </c:pt>
                <c:pt idx="18">
                  <c:v>1508</c:v>
                </c:pt>
                <c:pt idx="19">
                  <c:v>1639</c:v>
                </c:pt>
                <c:pt idx="20">
                  <c:v>1863</c:v>
                </c:pt>
                <c:pt idx="21">
                  <c:v>2083</c:v>
                </c:pt>
                <c:pt idx="22">
                  <c:v>2201</c:v>
                </c:pt>
                <c:pt idx="23">
                  <c:v>2552</c:v>
                </c:pt>
                <c:pt idx="24">
                  <c:v>2766</c:v>
                </c:pt>
                <c:pt idx="25">
                  <c:v>2917</c:v>
                </c:pt>
                <c:pt idx="26">
                  <c:v>3144</c:v>
                </c:pt>
                <c:pt idx="27">
                  <c:v>3332</c:v>
                </c:pt>
                <c:pt idx="28">
                  <c:v>3363</c:v>
                </c:pt>
                <c:pt idx="29">
                  <c:v>3377</c:v>
                </c:pt>
                <c:pt idx="30">
                  <c:v>3420</c:v>
                </c:pt>
                <c:pt idx="31">
                  <c:v>3576</c:v>
                </c:pt>
                <c:pt idx="32">
                  <c:v>3606</c:v>
                </c:pt>
                <c:pt idx="33">
                  <c:v>3686</c:v>
                </c:pt>
                <c:pt idx="34">
                  <c:v>3696</c:v>
                </c:pt>
                <c:pt idx="35">
                  <c:v>3685</c:v>
                </c:pt>
                <c:pt idx="36">
                  <c:v>3614</c:v>
                </c:pt>
                <c:pt idx="37">
                  <c:v>3763</c:v>
                </c:pt>
                <c:pt idx="38">
                  <c:v>3834</c:v>
                </c:pt>
                <c:pt idx="39">
                  <c:v>3834</c:v>
                </c:pt>
                <c:pt idx="40">
                  <c:v>3949</c:v>
                </c:pt>
                <c:pt idx="41">
                  <c:v>4154</c:v>
                </c:pt>
                <c:pt idx="42">
                  <c:v>4135</c:v>
                </c:pt>
              </c:numCache>
            </c:numRef>
          </c:val>
        </c:ser>
        <c:ser>
          <c:idx val="5"/>
          <c:order val="3"/>
          <c:tx>
            <c:strRef>
              <c:f>'1992-2009 Enrollment'!$E$6</c:f>
              <c:strCache>
                <c:ptCount val="1"/>
                <c:pt idx="0">
                  <c:v>Latino /  Hispanic</c:v>
                </c:pt>
              </c:strCache>
            </c:strRef>
          </c:tx>
          <c:spPr>
            <a:ln w="44450"/>
          </c:spPr>
          <c:marker>
            <c:symbol val="none"/>
          </c:marker>
          <c:cat>
            <c:numRef>
              <c:f>'1992-2009 Enrollment'!$A$7:$A$49</c:f>
              <c:numCache>
                <c:formatCode>General</c:formatCode>
                <c:ptCount val="43"/>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numCache>
            </c:numRef>
          </c:cat>
          <c:val>
            <c:numRef>
              <c:f>'1992-2009 Enrollment'!$E$7:$E$49</c:f>
              <c:numCache>
                <c:formatCode>#,##0</c:formatCode>
                <c:ptCount val="43"/>
                <c:pt idx="0">
                  <c:v>25</c:v>
                </c:pt>
                <c:pt idx="1">
                  <c:v>107</c:v>
                </c:pt>
                <c:pt idx="2">
                  <c:v>116</c:v>
                </c:pt>
                <c:pt idx="3">
                  <c:v>121</c:v>
                </c:pt>
                <c:pt idx="4">
                  <c:v>96</c:v>
                </c:pt>
                <c:pt idx="5">
                  <c:v>105</c:v>
                </c:pt>
                <c:pt idx="6">
                  <c:v>110</c:v>
                </c:pt>
                <c:pt idx="7">
                  <c:v>149</c:v>
                </c:pt>
                <c:pt idx="8">
                  <c:v>167</c:v>
                </c:pt>
                <c:pt idx="9">
                  <c:v>199</c:v>
                </c:pt>
                <c:pt idx="10">
                  <c:v>232</c:v>
                </c:pt>
                <c:pt idx="11">
                  <c:v>242</c:v>
                </c:pt>
                <c:pt idx="12">
                  <c:v>288</c:v>
                </c:pt>
                <c:pt idx="13">
                  <c:v>360</c:v>
                </c:pt>
                <c:pt idx="14">
                  <c:v>393</c:v>
                </c:pt>
                <c:pt idx="15">
                  <c:v>418</c:v>
                </c:pt>
                <c:pt idx="16">
                  <c:v>460</c:v>
                </c:pt>
                <c:pt idx="17">
                  <c:v>465</c:v>
                </c:pt>
                <c:pt idx="18">
                  <c:v>520</c:v>
                </c:pt>
                <c:pt idx="19">
                  <c:v>581</c:v>
                </c:pt>
                <c:pt idx="20">
                  <c:v>668</c:v>
                </c:pt>
                <c:pt idx="21">
                  <c:v>822</c:v>
                </c:pt>
                <c:pt idx="22">
                  <c:v>976</c:v>
                </c:pt>
                <c:pt idx="23">
                  <c:v>1134</c:v>
                </c:pt>
                <c:pt idx="24">
                  <c:v>1221</c:v>
                </c:pt>
                <c:pt idx="25">
                  <c:v>1308</c:v>
                </c:pt>
                <c:pt idx="26">
                  <c:v>1395</c:v>
                </c:pt>
                <c:pt idx="27">
                  <c:v>1424</c:v>
                </c:pt>
                <c:pt idx="28">
                  <c:v>1455</c:v>
                </c:pt>
                <c:pt idx="29">
                  <c:v>1417</c:v>
                </c:pt>
                <c:pt idx="30">
                  <c:v>1411</c:v>
                </c:pt>
                <c:pt idx="31">
                  <c:v>1450</c:v>
                </c:pt>
                <c:pt idx="32">
                  <c:v>1499</c:v>
                </c:pt>
                <c:pt idx="33">
                  <c:v>1590</c:v>
                </c:pt>
                <c:pt idx="34">
                  <c:v>1643</c:v>
                </c:pt>
                <c:pt idx="35">
                  <c:v>1699</c:v>
                </c:pt>
                <c:pt idx="36">
                  <c:v>1819</c:v>
                </c:pt>
                <c:pt idx="37">
                  <c:v>1859</c:v>
                </c:pt>
                <c:pt idx="38">
                  <c:v>1941</c:v>
                </c:pt>
                <c:pt idx="39">
                  <c:v>2119</c:v>
                </c:pt>
                <c:pt idx="40">
                  <c:v>2128</c:v>
                </c:pt>
                <c:pt idx="41">
                  <c:v>2127</c:v>
                </c:pt>
                <c:pt idx="42">
                  <c:v>2106</c:v>
                </c:pt>
              </c:numCache>
            </c:numRef>
          </c:val>
        </c:ser>
        <c:ser>
          <c:idx val="6"/>
          <c:order val="4"/>
          <c:tx>
            <c:strRef>
              <c:f>'1992-2009 Enrollment'!$F$6</c:f>
              <c:strCache>
                <c:ptCount val="1"/>
                <c:pt idx="0">
                  <c:v>Native American</c:v>
                </c:pt>
              </c:strCache>
            </c:strRef>
          </c:tx>
          <c:spPr>
            <a:ln w="44450"/>
          </c:spPr>
          <c:marker>
            <c:symbol val="none"/>
          </c:marker>
          <c:cat>
            <c:numRef>
              <c:f>'1992-2009 Enrollment'!$A$7:$A$49</c:f>
              <c:numCache>
                <c:formatCode>General</c:formatCode>
                <c:ptCount val="43"/>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numCache>
            </c:numRef>
          </c:cat>
          <c:val>
            <c:numRef>
              <c:f>'1992-2009 Enrollment'!$F$7:$F$49</c:f>
              <c:numCache>
                <c:formatCode>#,##0</c:formatCode>
                <c:ptCount val="43"/>
                <c:pt idx="0">
                  <c:v>8</c:v>
                </c:pt>
                <c:pt idx="1">
                  <c:v>20</c:v>
                </c:pt>
                <c:pt idx="2">
                  <c:v>12</c:v>
                </c:pt>
                <c:pt idx="3">
                  <c:v>25</c:v>
                </c:pt>
                <c:pt idx="4">
                  <c:v>17</c:v>
                </c:pt>
                <c:pt idx="5">
                  <c:v>26</c:v>
                </c:pt>
                <c:pt idx="6">
                  <c:v>34</c:v>
                </c:pt>
                <c:pt idx="7">
                  <c:v>16</c:v>
                </c:pt>
                <c:pt idx="8">
                  <c:v>13</c:v>
                </c:pt>
                <c:pt idx="9">
                  <c:v>46</c:v>
                </c:pt>
                <c:pt idx="10">
                  <c:v>89</c:v>
                </c:pt>
                <c:pt idx="11">
                  <c:v>86</c:v>
                </c:pt>
                <c:pt idx="12">
                  <c:v>74</c:v>
                </c:pt>
                <c:pt idx="13">
                  <c:v>81</c:v>
                </c:pt>
                <c:pt idx="14">
                  <c:v>67</c:v>
                </c:pt>
                <c:pt idx="15">
                  <c:v>55</c:v>
                </c:pt>
                <c:pt idx="16">
                  <c:v>57</c:v>
                </c:pt>
                <c:pt idx="17">
                  <c:v>52</c:v>
                </c:pt>
                <c:pt idx="18">
                  <c:v>55</c:v>
                </c:pt>
                <c:pt idx="19">
                  <c:v>47</c:v>
                </c:pt>
                <c:pt idx="20">
                  <c:v>45</c:v>
                </c:pt>
                <c:pt idx="21">
                  <c:v>50</c:v>
                </c:pt>
                <c:pt idx="22">
                  <c:v>41</c:v>
                </c:pt>
                <c:pt idx="23">
                  <c:v>56</c:v>
                </c:pt>
                <c:pt idx="24">
                  <c:v>36</c:v>
                </c:pt>
                <c:pt idx="25" formatCode="General">
                  <c:v>32</c:v>
                </c:pt>
                <c:pt idx="26" formatCode="General">
                  <c:v>43</c:v>
                </c:pt>
                <c:pt idx="27" formatCode="General">
                  <c:v>43</c:v>
                </c:pt>
                <c:pt idx="28" formatCode="General">
                  <c:v>54</c:v>
                </c:pt>
                <c:pt idx="29" formatCode="General">
                  <c:v>58</c:v>
                </c:pt>
                <c:pt idx="30" formatCode="General">
                  <c:v>57</c:v>
                </c:pt>
                <c:pt idx="31" formatCode="General">
                  <c:v>63</c:v>
                </c:pt>
                <c:pt idx="32" formatCode="General">
                  <c:v>61</c:v>
                </c:pt>
                <c:pt idx="33" formatCode="General">
                  <c:v>51</c:v>
                </c:pt>
                <c:pt idx="34" formatCode="General">
                  <c:v>54</c:v>
                </c:pt>
                <c:pt idx="35" formatCode="General">
                  <c:v>58</c:v>
                </c:pt>
                <c:pt idx="36">
                  <c:v>73</c:v>
                </c:pt>
                <c:pt idx="37">
                  <c:v>73</c:v>
                </c:pt>
                <c:pt idx="38">
                  <c:v>87</c:v>
                </c:pt>
                <c:pt idx="39">
                  <c:v>94</c:v>
                </c:pt>
                <c:pt idx="40">
                  <c:v>83</c:v>
                </c:pt>
                <c:pt idx="41">
                  <c:v>90</c:v>
                </c:pt>
                <c:pt idx="42">
                  <c:v>85</c:v>
                </c:pt>
              </c:numCache>
            </c:numRef>
          </c:val>
        </c:ser>
        <c:marker val="1"/>
        <c:axId val="96090752"/>
        <c:axId val="96092544"/>
      </c:lineChart>
      <c:lineChart>
        <c:grouping val="standard"/>
        <c:ser>
          <c:idx val="2"/>
          <c:order val="0"/>
          <c:tx>
            <c:strRef>
              <c:f>'1992-2009 Enrollment'!$B$6</c:f>
              <c:strCache>
                <c:ptCount val="1"/>
                <c:pt idx="0">
                  <c:v>All</c:v>
                </c:pt>
              </c:strCache>
            </c:strRef>
          </c:tx>
          <c:spPr>
            <a:ln w="44450">
              <a:solidFill>
                <a:srgbClr val="FFFF00"/>
              </a:solidFill>
            </a:ln>
          </c:spPr>
          <c:marker>
            <c:symbol val="none"/>
          </c:marker>
          <c:cat>
            <c:numRef>
              <c:f>'1992-2009 Enrollment'!$A$7:$A$49</c:f>
              <c:numCache>
                <c:formatCode>General</c:formatCode>
                <c:ptCount val="43"/>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numCache>
            </c:numRef>
          </c:cat>
          <c:val>
            <c:numRef>
              <c:f>'1992-2009 Enrollment'!$B$7:$B$49</c:f>
              <c:numCache>
                <c:formatCode>#,##0</c:formatCode>
                <c:ptCount val="43"/>
                <c:pt idx="0">
                  <c:v>22017</c:v>
                </c:pt>
                <c:pt idx="1">
                  <c:v>22949</c:v>
                </c:pt>
                <c:pt idx="2">
                  <c:v>23431</c:v>
                </c:pt>
                <c:pt idx="3">
                  <c:v>24558</c:v>
                </c:pt>
                <c:pt idx="4">
                  <c:v>23105</c:v>
                </c:pt>
                <c:pt idx="5">
                  <c:v>24695</c:v>
                </c:pt>
                <c:pt idx="6">
                  <c:v>25780</c:v>
                </c:pt>
                <c:pt idx="7">
                  <c:v>25848</c:v>
                </c:pt>
                <c:pt idx="8">
                  <c:v>25788</c:v>
                </c:pt>
                <c:pt idx="9">
                  <c:v>24769</c:v>
                </c:pt>
                <c:pt idx="10">
                  <c:v>25347</c:v>
                </c:pt>
                <c:pt idx="11">
                  <c:v>25413</c:v>
                </c:pt>
                <c:pt idx="12">
                  <c:v>26127</c:v>
                </c:pt>
                <c:pt idx="13">
                  <c:v>26478</c:v>
                </c:pt>
                <c:pt idx="14">
                  <c:v>26597</c:v>
                </c:pt>
                <c:pt idx="15">
                  <c:v>26307</c:v>
                </c:pt>
                <c:pt idx="16">
                  <c:v>25989</c:v>
                </c:pt>
                <c:pt idx="17">
                  <c:v>26112</c:v>
                </c:pt>
                <c:pt idx="18">
                  <c:v>27232</c:v>
                </c:pt>
                <c:pt idx="19">
                  <c:v>27199</c:v>
                </c:pt>
                <c:pt idx="20">
                  <c:v>27065</c:v>
                </c:pt>
                <c:pt idx="21">
                  <c:v>26859</c:v>
                </c:pt>
                <c:pt idx="22">
                  <c:v>25950</c:v>
                </c:pt>
                <c:pt idx="23">
                  <c:v>26445</c:v>
                </c:pt>
                <c:pt idx="24">
                  <c:v>26366</c:v>
                </c:pt>
                <c:pt idx="25">
                  <c:v>25812</c:v>
                </c:pt>
                <c:pt idx="26">
                  <c:v>26296</c:v>
                </c:pt>
                <c:pt idx="27">
                  <c:v>26312</c:v>
                </c:pt>
                <c:pt idx="28">
                  <c:v>26640</c:v>
                </c:pt>
                <c:pt idx="29">
                  <c:v>26707</c:v>
                </c:pt>
                <c:pt idx="30">
                  <c:v>26838</c:v>
                </c:pt>
                <c:pt idx="31">
                  <c:v>27452</c:v>
                </c:pt>
                <c:pt idx="32">
                  <c:v>27855</c:v>
                </c:pt>
                <c:pt idx="33">
                  <c:v>27882</c:v>
                </c:pt>
                <c:pt idx="34">
                  <c:v>28114</c:v>
                </c:pt>
                <c:pt idx="35">
                  <c:v>28243</c:v>
                </c:pt>
                <c:pt idx="36">
                  <c:v>28591</c:v>
                </c:pt>
                <c:pt idx="37">
                  <c:v>29288</c:v>
                </c:pt>
                <c:pt idx="38">
                  <c:v>30453</c:v>
                </c:pt>
                <c:pt idx="39">
                  <c:v>29387</c:v>
                </c:pt>
                <c:pt idx="40">
                  <c:v>30695</c:v>
                </c:pt>
                <c:pt idx="41">
                  <c:v>31173</c:v>
                </c:pt>
                <c:pt idx="42">
                  <c:v>31209</c:v>
                </c:pt>
              </c:numCache>
            </c:numRef>
          </c:val>
        </c:ser>
        <c:ser>
          <c:idx val="0"/>
          <c:order val="5"/>
          <c:tx>
            <c:strRef>
              <c:f>'1992-2009 Enrollment'!$G$6</c:f>
              <c:strCache>
                <c:ptCount val="1"/>
                <c:pt idx="0">
                  <c:v>White</c:v>
                </c:pt>
              </c:strCache>
            </c:strRef>
          </c:tx>
          <c:spPr>
            <a:ln w="44450">
              <a:solidFill>
                <a:srgbClr val="00B050"/>
              </a:solidFill>
            </a:ln>
          </c:spPr>
          <c:marker>
            <c:symbol val="none"/>
          </c:marker>
          <c:cat>
            <c:numRef>
              <c:f>'1992-2009 Enrollment'!$A$7:$A$49</c:f>
              <c:numCache>
                <c:formatCode>General</c:formatCode>
                <c:ptCount val="43"/>
                <c:pt idx="0">
                  <c:v>1967</c:v>
                </c:pt>
                <c:pt idx="1">
                  <c:v>1968</c:v>
                </c:pt>
                <c:pt idx="2">
                  <c:v>1969</c:v>
                </c:pt>
                <c:pt idx="3">
                  <c:v>1970</c:v>
                </c:pt>
                <c:pt idx="4">
                  <c:v>1971</c:v>
                </c:pt>
                <c:pt idx="5">
                  <c:v>1972</c:v>
                </c:pt>
                <c:pt idx="6">
                  <c:v>1973</c:v>
                </c:pt>
                <c:pt idx="7">
                  <c:v>1974</c:v>
                </c:pt>
                <c:pt idx="8">
                  <c:v>1975</c:v>
                </c:pt>
                <c:pt idx="9">
                  <c:v>1976</c:v>
                </c:pt>
                <c:pt idx="10">
                  <c:v>1977</c:v>
                </c:pt>
                <c:pt idx="11">
                  <c:v>1978</c:v>
                </c:pt>
                <c:pt idx="12">
                  <c:v>1979</c:v>
                </c:pt>
                <c:pt idx="13">
                  <c:v>1980</c:v>
                </c:pt>
                <c:pt idx="14">
                  <c:v>1981</c:v>
                </c:pt>
                <c:pt idx="15">
                  <c:v>1982</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numCache>
            </c:numRef>
          </c:cat>
          <c:val>
            <c:numRef>
              <c:f>'1992-2009 Enrollment'!$G$7:$G$49</c:f>
              <c:numCache>
                <c:formatCode>General</c:formatCode>
                <c:ptCount val="43"/>
                <c:pt idx="5" formatCode="#,##0">
                  <c:v>21993</c:v>
                </c:pt>
                <c:pt idx="6" formatCode="#,##0">
                  <c:v>23587</c:v>
                </c:pt>
                <c:pt idx="7" formatCode="#,##0">
                  <c:v>23387</c:v>
                </c:pt>
                <c:pt idx="8" formatCode="#,##0">
                  <c:v>23560</c:v>
                </c:pt>
                <c:pt idx="9" formatCode="#,##0">
                  <c:v>22653</c:v>
                </c:pt>
                <c:pt idx="10" formatCode="#,##0">
                  <c:v>23311</c:v>
                </c:pt>
                <c:pt idx="11" formatCode="#,##0">
                  <c:v>23278</c:v>
                </c:pt>
                <c:pt idx="12" formatCode="#,##0">
                  <c:v>23660</c:v>
                </c:pt>
                <c:pt idx="13" formatCode="#,##0">
                  <c:v>23889</c:v>
                </c:pt>
                <c:pt idx="14" formatCode="#,##0">
                  <c:v>23890</c:v>
                </c:pt>
                <c:pt idx="15" formatCode="#,##0">
                  <c:v>23525</c:v>
                </c:pt>
                <c:pt idx="16" formatCode="#,##0">
                  <c:v>22993</c:v>
                </c:pt>
                <c:pt idx="17" formatCode="#,##0">
                  <c:v>22782</c:v>
                </c:pt>
                <c:pt idx="18" formatCode="#,##0">
                  <c:v>23585</c:v>
                </c:pt>
                <c:pt idx="19" formatCode="#,##0">
                  <c:v>23235</c:v>
                </c:pt>
                <c:pt idx="20" formatCode="#,##0">
                  <c:v>22633</c:v>
                </c:pt>
                <c:pt idx="21" formatCode="#,##0">
                  <c:v>21812</c:v>
                </c:pt>
                <c:pt idx="22" formatCode="#,##0">
                  <c:v>20463</c:v>
                </c:pt>
                <c:pt idx="23" formatCode="#,##0">
                  <c:v>20259</c:v>
                </c:pt>
                <c:pt idx="24" formatCode="#,##0">
                  <c:v>19940</c:v>
                </c:pt>
                <c:pt idx="25" formatCode="#,##0">
                  <c:v>19140</c:v>
                </c:pt>
                <c:pt idx="26" formatCode="#,##0">
                  <c:v>19165</c:v>
                </c:pt>
                <c:pt idx="27" formatCode="#,##0">
                  <c:v>18952</c:v>
                </c:pt>
                <c:pt idx="28" formatCode="#,##0">
                  <c:v>19213</c:v>
                </c:pt>
                <c:pt idx="29" formatCode="#,##0">
                  <c:v>19156</c:v>
                </c:pt>
                <c:pt idx="30" formatCode="#,##0">
                  <c:v>19120</c:v>
                </c:pt>
                <c:pt idx="31" formatCode="#,##0">
                  <c:v>19411</c:v>
                </c:pt>
                <c:pt idx="32" formatCode="#,##0">
                  <c:v>19716</c:v>
                </c:pt>
                <c:pt idx="33" formatCode="#,##0">
                  <c:v>19558</c:v>
                </c:pt>
                <c:pt idx="34" formatCode="#,##0">
                  <c:v>19513</c:v>
                </c:pt>
                <c:pt idx="35" formatCode="#,##0">
                  <c:v>19434</c:v>
                </c:pt>
                <c:pt idx="36" formatCode="#,##0">
                  <c:v>19327</c:v>
                </c:pt>
                <c:pt idx="37" formatCode="#,##0">
                  <c:v>19841</c:v>
                </c:pt>
                <c:pt idx="38" formatCode="#,##0">
                  <c:v>20593</c:v>
                </c:pt>
                <c:pt idx="39" formatCode="#,##0">
                  <c:v>20636</c:v>
                </c:pt>
                <c:pt idx="40" formatCode="#,##0">
                  <c:v>20149</c:v>
                </c:pt>
                <c:pt idx="41" formatCode="#,##0">
                  <c:v>19820</c:v>
                </c:pt>
                <c:pt idx="42" formatCode="#,##0">
                  <c:v>19182</c:v>
                </c:pt>
              </c:numCache>
            </c:numRef>
          </c:val>
        </c:ser>
        <c:marker val="1"/>
        <c:axId val="96096640"/>
        <c:axId val="96094464"/>
      </c:lineChart>
      <c:catAx>
        <c:axId val="96090752"/>
        <c:scaling>
          <c:orientation val="minMax"/>
        </c:scaling>
        <c:axPos val="b"/>
        <c:numFmt formatCode="General" sourceLinked="1"/>
        <c:tickLblPos val="nextTo"/>
        <c:txPr>
          <a:bodyPr rot="0" vert="horz"/>
          <a:lstStyle/>
          <a:p>
            <a:pPr>
              <a:defRPr sz="1400" b="1"/>
            </a:pPr>
            <a:endParaRPr lang="en-US"/>
          </a:p>
        </c:txPr>
        <c:crossAx val="96092544"/>
        <c:crosses val="autoZero"/>
        <c:auto val="1"/>
        <c:lblAlgn val="ctr"/>
        <c:lblOffset val="100"/>
        <c:tickLblSkip val="5"/>
      </c:catAx>
      <c:valAx>
        <c:axId val="96092544"/>
        <c:scaling>
          <c:orientation val="minMax"/>
          <c:max val="10000"/>
        </c:scaling>
        <c:axPos val="l"/>
        <c:majorGridlines>
          <c:spPr>
            <a:ln>
              <a:solidFill>
                <a:prstClr val="white">
                  <a:lumMod val="75000"/>
                </a:prstClr>
              </a:solidFill>
            </a:ln>
          </c:spPr>
        </c:majorGridlines>
        <c:title>
          <c:tx>
            <c:rich>
              <a:bodyPr rot="0" vert="horz" anchor="t" anchorCtr="0"/>
              <a:lstStyle/>
              <a:p>
                <a:pPr>
                  <a:defRPr sz="1200"/>
                </a:pPr>
                <a:r>
                  <a:rPr lang="en-US" sz="1200"/>
                  <a:t>Minority headcount</a:t>
                </a:r>
              </a:p>
            </c:rich>
          </c:tx>
          <c:layout>
            <c:manualLayout>
              <c:xMode val="edge"/>
              <c:yMode val="edge"/>
              <c:x val="4.3604016889193215E-2"/>
              <c:y val="6.3404574428196502E-4"/>
            </c:manualLayout>
          </c:layout>
        </c:title>
        <c:numFmt formatCode="#,##0" sourceLinked="1"/>
        <c:tickLblPos val="nextTo"/>
        <c:txPr>
          <a:bodyPr/>
          <a:lstStyle/>
          <a:p>
            <a:pPr>
              <a:defRPr sz="1400"/>
            </a:pPr>
            <a:endParaRPr lang="en-US"/>
          </a:p>
        </c:txPr>
        <c:crossAx val="96090752"/>
        <c:crosses val="autoZero"/>
        <c:crossBetween val="between"/>
      </c:valAx>
      <c:valAx>
        <c:axId val="96094464"/>
        <c:scaling>
          <c:orientation val="minMax"/>
        </c:scaling>
        <c:axPos val="r"/>
        <c:title>
          <c:tx>
            <c:rich>
              <a:bodyPr rot="0" vert="horz"/>
              <a:lstStyle/>
              <a:p>
                <a:pPr>
                  <a:defRPr sz="1200">
                    <a:solidFill>
                      <a:srgbClr val="FFFF00"/>
                    </a:solidFill>
                  </a:defRPr>
                </a:pPr>
                <a:r>
                  <a:rPr lang="en-US" sz="1200" dirty="0">
                    <a:solidFill>
                      <a:srgbClr val="FFFF00"/>
                    </a:solidFill>
                  </a:rPr>
                  <a:t>White/All headcount</a:t>
                </a:r>
              </a:p>
            </c:rich>
          </c:tx>
          <c:layout>
            <c:manualLayout>
              <c:xMode val="edge"/>
              <c:yMode val="edge"/>
              <c:x val="0.79968446878922739"/>
              <c:y val="8.8582677165354373E-4"/>
            </c:manualLayout>
          </c:layout>
        </c:title>
        <c:numFmt formatCode="#,##0" sourceLinked="1"/>
        <c:tickLblPos val="nextTo"/>
        <c:txPr>
          <a:bodyPr/>
          <a:lstStyle/>
          <a:p>
            <a:pPr>
              <a:defRPr sz="1400">
                <a:solidFill>
                  <a:srgbClr val="FFFF00"/>
                </a:solidFill>
              </a:defRPr>
            </a:pPr>
            <a:endParaRPr lang="en-US"/>
          </a:p>
        </c:txPr>
        <c:crossAx val="96096640"/>
        <c:crosses val="max"/>
        <c:crossBetween val="between"/>
      </c:valAx>
      <c:catAx>
        <c:axId val="96096640"/>
        <c:scaling>
          <c:orientation val="minMax"/>
        </c:scaling>
        <c:delete val="1"/>
        <c:axPos val="b"/>
        <c:numFmt formatCode="General" sourceLinked="1"/>
        <c:tickLblPos val="nextTo"/>
        <c:crossAx val="96094464"/>
        <c:crosses val="autoZero"/>
        <c:auto val="1"/>
        <c:lblAlgn val="ctr"/>
        <c:lblOffset val="100"/>
      </c:catAx>
      <c:spPr>
        <a:solidFill>
          <a:schemeClr val="bg2">
            <a:lumMod val="60000"/>
            <a:lumOff val="40000"/>
          </a:schemeClr>
        </a:solidFill>
      </c:spPr>
    </c:plotArea>
    <c:plotVisOnly val="1"/>
  </c:chart>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0"/>
      <c:rotY val="0"/>
      <c:perspective val="30"/>
    </c:view3D>
    <c:sideWall>
      <c:spPr>
        <a:solidFill>
          <a:schemeClr val="tx2">
            <a:lumMod val="75000"/>
          </a:schemeClr>
        </a:solidFill>
      </c:spPr>
    </c:sideWall>
    <c:backWall>
      <c:spPr>
        <a:solidFill>
          <a:schemeClr val="tx2">
            <a:lumMod val="75000"/>
          </a:schemeClr>
        </a:solidFill>
      </c:spPr>
    </c:backWall>
    <c:plotArea>
      <c:layout>
        <c:manualLayout>
          <c:layoutTarget val="inner"/>
          <c:xMode val="edge"/>
          <c:yMode val="edge"/>
          <c:x val="0.10453885972586754"/>
          <c:y val="6.7828483805115802E-2"/>
          <c:w val="0.86999817731117002"/>
          <c:h val="0.69507201384773143"/>
        </c:manualLayout>
      </c:layout>
      <c:bar3DChart>
        <c:barDir val="col"/>
        <c:grouping val="clustered"/>
        <c:ser>
          <c:idx val="0"/>
          <c:order val="0"/>
          <c:tx>
            <c:v>1992</c:v>
          </c:tx>
          <c:spPr>
            <a:solidFill>
              <a:srgbClr val="005BD3">
                <a:lumMod val="75000"/>
              </a:srgbClr>
            </a:solidFill>
            <a:ln>
              <a:solidFill>
                <a:sysClr val="windowText" lastClr="000000"/>
              </a:solidFill>
            </a:ln>
          </c:spPr>
          <c:cat>
            <c:strRef>
              <c:f>'1992-2009 Enrollment by college'!$L$19:$L$27</c:f>
              <c:strCache>
                <c:ptCount val="9"/>
                <c:pt idx="0">
                  <c:v>ALL</c:v>
                </c:pt>
                <c:pt idx="1">
                  <c:v>AHS</c:v>
                </c:pt>
                <c:pt idx="2">
                  <c:v>Media</c:v>
                </c:pt>
                <c:pt idx="3">
                  <c:v>LAS</c:v>
                </c:pt>
                <c:pt idx="4">
                  <c:v>Business</c:v>
                </c:pt>
                <c:pt idx="5">
                  <c:v>FAA</c:v>
                </c:pt>
                <c:pt idx="6">
                  <c:v>ACES</c:v>
                </c:pt>
                <c:pt idx="7">
                  <c:v>Education</c:v>
                </c:pt>
                <c:pt idx="8">
                  <c:v>ENG</c:v>
                </c:pt>
              </c:strCache>
            </c:strRef>
          </c:cat>
          <c:val>
            <c:numRef>
              <c:f>'1992-2009 Enrollment by college'!$M$19:$M$27</c:f>
              <c:numCache>
                <c:formatCode>0.0%</c:formatCode>
                <c:ptCount val="9"/>
                <c:pt idx="0">
                  <c:v>7.0000000000000021E-2</c:v>
                </c:pt>
                <c:pt idx="1">
                  <c:v>7.702020202020203E-2</c:v>
                </c:pt>
                <c:pt idx="2">
                  <c:v>0.12745098039215691</c:v>
                </c:pt>
                <c:pt idx="3">
                  <c:v>9.07264814194845E-2</c:v>
                </c:pt>
                <c:pt idx="4">
                  <c:v>7.1619812583667966E-2</c:v>
                </c:pt>
                <c:pt idx="5">
                  <c:v>3.4078807241746542E-2</c:v>
                </c:pt>
                <c:pt idx="6">
                  <c:v>2.8027498677948175E-2</c:v>
                </c:pt>
                <c:pt idx="7">
                  <c:v>5.0343249427917632E-2</c:v>
                </c:pt>
                <c:pt idx="8">
                  <c:v>4.5339519190215102E-2</c:v>
                </c:pt>
              </c:numCache>
            </c:numRef>
          </c:val>
        </c:ser>
        <c:ser>
          <c:idx val="1"/>
          <c:order val="1"/>
          <c:tx>
            <c:v>2009</c:v>
          </c:tx>
          <c:spPr>
            <a:ln>
              <a:solidFill>
                <a:schemeClr val="tx1"/>
              </a:solidFill>
            </a:ln>
          </c:spPr>
          <c:cat>
            <c:strRef>
              <c:f>'1992-2009 Enrollment by college'!$L$19:$L$27</c:f>
              <c:strCache>
                <c:ptCount val="9"/>
                <c:pt idx="0">
                  <c:v>ALL</c:v>
                </c:pt>
                <c:pt idx="1">
                  <c:v>AHS</c:v>
                </c:pt>
                <c:pt idx="2">
                  <c:v>Media</c:v>
                </c:pt>
                <c:pt idx="3">
                  <c:v>LAS</c:v>
                </c:pt>
                <c:pt idx="4">
                  <c:v>Business</c:v>
                </c:pt>
                <c:pt idx="5">
                  <c:v>FAA</c:v>
                </c:pt>
                <c:pt idx="6">
                  <c:v>ACES</c:v>
                </c:pt>
                <c:pt idx="7">
                  <c:v>Education</c:v>
                </c:pt>
                <c:pt idx="8">
                  <c:v>ENG</c:v>
                </c:pt>
              </c:strCache>
            </c:strRef>
          </c:cat>
          <c:val>
            <c:numRef>
              <c:f>'1992-2009 Enrollment by college'!$N$19:$N$27</c:f>
              <c:numCache>
                <c:formatCode>0.0%</c:formatCode>
                <c:ptCount val="9"/>
                <c:pt idx="0">
                  <c:v>6.6000000000000003E-2</c:v>
                </c:pt>
                <c:pt idx="1">
                  <c:v>0.11208791208791208</c:v>
                </c:pt>
                <c:pt idx="2">
                  <c:v>9.7689075630252142E-2</c:v>
                </c:pt>
                <c:pt idx="3">
                  <c:v>8.5926812585499404E-2</c:v>
                </c:pt>
                <c:pt idx="4">
                  <c:v>5.0086355785837651E-2</c:v>
                </c:pt>
                <c:pt idx="5">
                  <c:v>4.3317485472794508E-2</c:v>
                </c:pt>
                <c:pt idx="6">
                  <c:v>4.297872340425532E-2</c:v>
                </c:pt>
                <c:pt idx="7">
                  <c:v>3.3093525179856115E-2</c:v>
                </c:pt>
                <c:pt idx="8">
                  <c:v>2.1276595744680847E-2</c:v>
                </c:pt>
              </c:numCache>
            </c:numRef>
          </c:val>
        </c:ser>
        <c:shape val="cylinder"/>
        <c:axId val="96035968"/>
        <c:axId val="96037504"/>
        <c:axId val="0"/>
      </c:bar3DChart>
      <c:catAx>
        <c:axId val="96035968"/>
        <c:scaling>
          <c:orientation val="minMax"/>
        </c:scaling>
        <c:axPos val="b"/>
        <c:tickLblPos val="nextTo"/>
        <c:txPr>
          <a:bodyPr/>
          <a:lstStyle/>
          <a:p>
            <a:pPr>
              <a:defRPr sz="1600" b="1"/>
            </a:pPr>
            <a:endParaRPr lang="en-US"/>
          </a:p>
        </c:txPr>
        <c:crossAx val="96037504"/>
        <c:crosses val="autoZero"/>
        <c:auto val="1"/>
        <c:lblAlgn val="ctr"/>
        <c:lblOffset val="100"/>
      </c:catAx>
      <c:valAx>
        <c:axId val="96037504"/>
        <c:scaling>
          <c:orientation val="minMax"/>
        </c:scaling>
        <c:axPos val="l"/>
        <c:majorGridlines>
          <c:spPr>
            <a:ln>
              <a:solidFill>
                <a:prstClr val="white">
                  <a:lumMod val="75000"/>
                </a:prstClr>
              </a:solidFill>
            </a:ln>
          </c:spPr>
        </c:majorGridlines>
        <c:numFmt formatCode="0%" sourceLinked="0"/>
        <c:tickLblPos val="nextTo"/>
        <c:txPr>
          <a:bodyPr/>
          <a:lstStyle/>
          <a:p>
            <a:pPr>
              <a:defRPr sz="1800"/>
            </a:pPr>
            <a:endParaRPr lang="en-US"/>
          </a:p>
        </c:txPr>
        <c:crossAx val="96035968"/>
        <c:crosses val="autoZero"/>
        <c:crossBetween val="between"/>
      </c:valAx>
    </c:plotArea>
    <c:legend>
      <c:legendPos val="b"/>
      <c:layout>
        <c:manualLayout>
          <c:xMode val="edge"/>
          <c:yMode val="edge"/>
          <c:x val="0.58976651356080489"/>
          <c:y val="8.1639149944966599E-2"/>
          <c:w val="0.36710812190142916"/>
          <c:h val="7.1564360906499619E-2"/>
        </c:manualLayout>
      </c:layout>
      <c:spPr>
        <a:solidFill>
          <a:srgbClr val="1F497D">
            <a:lumMod val="40000"/>
            <a:lumOff val="60000"/>
            <a:alpha val="7000"/>
          </a:srgbClr>
        </a:solidFill>
        <a:ln>
          <a:noFill/>
        </a:ln>
      </c:spPr>
      <c:txPr>
        <a:bodyPr/>
        <a:lstStyle/>
        <a:p>
          <a:pPr>
            <a:defRPr sz="1800" b="1">
              <a:solidFill>
                <a:schemeClr val="bg1"/>
              </a:solidFill>
            </a:defRPr>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0"/>
      <c:rotY val="0"/>
      <c:perspective val="30"/>
    </c:view3D>
    <c:sideWall>
      <c:spPr>
        <a:solidFill>
          <a:schemeClr val="tx2">
            <a:lumMod val="75000"/>
          </a:schemeClr>
        </a:solidFill>
      </c:spPr>
    </c:sideWall>
    <c:backWall>
      <c:spPr>
        <a:solidFill>
          <a:schemeClr val="tx2">
            <a:lumMod val="75000"/>
          </a:schemeClr>
        </a:solidFill>
      </c:spPr>
    </c:backWall>
    <c:plotArea>
      <c:layout>
        <c:manualLayout>
          <c:layoutTarget val="inner"/>
          <c:xMode val="edge"/>
          <c:yMode val="edge"/>
          <c:x val="7.0614610673665798E-2"/>
          <c:y val="1.7020778652668427E-2"/>
          <c:w val="0.92937423447069134"/>
          <c:h val="0.77210214348206452"/>
        </c:manualLayout>
      </c:layout>
      <c:bar3DChart>
        <c:barDir val="col"/>
        <c:grouping val="clustered"/>
        <c:ser>
          <c:idx val="0"/>
          <c:order val="0"/>
          <c:tx>
            <c:v>1992</c:v>
          </c:tx>
          <c:spPr>
            <a:solidFill>
              <a:schemeClr val="accent5">
                <a:lumMod val="75000"/>
              </a:schemeClr>
            </a:solidFill>
          </c:spPr>
          <c:dPt>
            <c:idx val="1"/>
            <c:spPr>
              <a:solidFill>
                <a:schemeClr val="accent5">
                  <a:lumMod val="75000"/>
                </a:schemeClr>
              </a:solidFill>
              <a:ln>
                <a:solidFill>
                  <a:schemeClr val="bg1"/>
                </a:solidFill>
              </a:ln>
            </c:spPr>
          </c:dPt>
          <c:cat>
            <c:strRef>
              <c:f>'1992-2009 Enrollment by college'!$L$49:$L$62</c:f>
              <c:strCache>
                <c:ptCount val="14"/>
                <c:pt idx="0">
                  <c:v>ALL</c:v>
                </c:pt>
                <c:pt idx="1">
                  <c:v>Edu</c:v>
                </c:pt>
                <c:pt idx="2">
                  <c:v>Media</c:v>
                </c:pt>
                <c:pt idx="3">
                  <c:v>SocWk</c:v>
                </c:pt>
                <c:pt idx="4">
                  <c:v>LER</c:v>
                </c:pt>
                <c:pt idx="5">
                  <c:v>AHS</c:v>
                </c:pt>
                <c:pt idx="6">
                  <c:v>Law</c:v>
                </c:pt>
                <c:pt idx="7">
                  <c:v>LIS</c:v>
                </c:pt>
                <c:pt idx="8">
                  <c:v>Bus</c:v>
                </c:pt>
                <c:pt idx="9">
                  <c:v>FAA</c:v>
                </c:pt>
                <c:pt idx="10">
                  <c:v>ACES</c:v>
                </c:pt>
                <c:pt idx="11">
                  <c:v>LAS</c:v>
                </c:pt>
                <c:pt idx="12">
                  <c:v>Eng</c:v>
                </c:pt>
                <c:pt idx="13">
                  <c:v>Vet</c:v>
                </c:pt>
              </c:strCache>
            </c:strRef>
          </c:cat>
          <c:val>
            <c:numRef>
              <c:f>'1992-2009 Enrollment by college'!$M$49:$M$62</c:f>
              <c:numCache>
                <c:formatCode>0.0%</c:formatCode>
                <c:ptCount val="14"/>
                <c:pt idx="0">
                  <c:v>3.3775633293124246E-2</c:v>
                </c:pt>
                <c:pt idx="1">
                  <c:v>8.1346423562412382E-2</c:v>
                </c:pt>
                <c:pt idx="2">
                  <c:v>7.3684210526315783E-2</c:v>
                </c:pt>
                <c:pt idx="3">
                  <c:v>7.4218750000000014E-2</c:v>
                </c:pt>
                <c:pt idx="4">
                  <c:v>7.407407407407407E-2</c:v>
                </c:pt>
                <c:pt idx="5">
                  <c:v>5.2631578947368432E-2</c:v>
                </c:pt>
                <c:pt idx="6">
                  <c:v>9.682539682539687E-2</c:v>
                </c:pt>
                <c:pt idx="7">
                  <c:v>3.1111111111111121E-2</c:v>
                </c:pt>
                <c:pt idx="8">
                  <c:v>3.4852546916890083E-2</c:v>
                </c:pt>
                <c:pt idx="9">
                  <c:v>4.4848484848484887E-2</c:v>
                </c:pt>
                <c:pt idx="10">
                  <c:v>2.5817555938037858E-2</c:v>
                </c:pt>
                <c:pt idx="11">
                  <c:v>1.9157088122605363E-2</c:v>
                </c:pt>
                <c:pt idx="12">
                  <c:v>8.2154267457781836E-3</c:v>
                </c:pt>
                <c:pt idx="13">
                  <c:v>1.7283950617283956E-2</c:v>
                </c:pt>
              </c:numCache>
            </c:numRef>
          </c:val>
        </c:ser>
        <c:ser>
          <c:idx val="1"/>
          <c:order val="1"/>
          <c:tx>
            <c:v>2009</c:v>
          </c:tx>
          <c:spPr>
            <a:ln>
              <a:solidFill>
                <a:schemeClr val="tx1"/>
              </a:solidFill>
            </a:ln>
          </c:spPr>
          <c:cat>
            <c:strRef>
              <c:f>'1992-2009 Enrollment by college'!$L$49:$L$62</c:f>
              <c:strCache>
                <c:ptCount val="14"/>
                <c:pt idx="0">
                  <c:v>ALL</c:v>
                </c:pt>
                <c:pt idx="1">
                  <c:v>Edu</c:v>
                </c:pt>
                <c:pt idx="2">
                  <c:v>Media</c:v>
                </c:pt>
                <c:pt idx="3">
                  <c:v>SocWk</c:v>
                </c:pt>
                <c:pt idx="4">
                  <c:v>LER</c:v>
                </c:pt>
                <c:pt idx="5">
                  <c:v>AHS</c:v>
                </c:pt>
                <c:pt idx="6">
                  <c:v>Law</c:v>
                </c:pt>
                <c:pt idx="7">
                  <c:v>LIS</c:v>
                </c:pt>
                <c:pt idx="8">
                  <c:v>Bus</c:v>
                </c:pt>
                <c:pt idx="9">
                  <c:v>FAA</c:v>
                </c:pt>
                <c:pt idx="10">
                  <c:v>ACES</c:v>
                </c:pt>
                <c:pt idx="11">
                  <c:v>LAS</c:v>
                </c:pt>
                <c:pt idx="12">
                  <c:v>Eng</c:v>
                </c:pt>
                <c:pt idx="13">
                  <c:v>Vet</c:v>
                </c:pt>
              </c:strCache>
            </c:strRef>
          </c:cat>
          <c:val>
            <c:numRef>
              <c:f>'1992-2009 Enrollment by college'!$N$49:$N$62</c:f>
              <c:numCache>
                <c:formatCode>0.0%</c:formatCode>
                <c:ptCount val="14"/>
                <c:pt idx="0">
                  <c:v>3.949948641329723E-2</c:v>
                </c:pt>
                <c:pt idx="1">
                  <c:v>0.15384615384615394</c:v>
                </c:pt>
                <c:pt idx="2">
                  <c:v>0.10989010989010992</c:v>
                </c:pt>
                <c:pt idx="3">
                  <c:v>0.1</c:v>
                </c:pt>
                <c:pt idx="4">
                  <c:v>7.329842931937175E-2</c:v>
                </c:pt>
                <c:pt idx="5">
                  <c:v>7.2463768115942059E-2</c:v>
                </c:pt>
                <c:pt idx="6">
                  <c:v>6.7892503536067919E-2</c:v>
                </c:pt>
                <c:pt idx="7">
                  <c:v>5.6666666666666664E-2</c:v>
                </c:pt>
                <c:pt idx="8">
                  <c:v>3.0693069306930693E-2</c:v>
                </c:pt>
                <c:pt idx="9">
                  <c:v>2.8571428571428581E-2</c:v>
                </c:pt>
                <c:pt idx="10">
                  <c:v>2.5896414342629483E-2</c:v>
                </c:pt>
                <c:pt idx="11">
                  <c:v>2.4127691165553078E-2</c:v>
                </c:pt>
                <c:pt idx="12">
                  <c:v>9.5554632322393095E-3</c:v>
                </c:pt>
                <c:pt idx="13">
                  <c:v>7.5901328273244783E-3</c:v>
                </c:pt>
              </c:numCache>
            </c:numRef>
          </c:val>
        </c:ser>
        <c:shape val="cylinder"/>
        <c:axId val="95945088"/>
        <c:axId val="95946624"/>
        <c:axId val="0"/>
      </c:bar3DChart>
      <c:catAx>
        <c:axId val="95945088"/>
        <c:scaling>
          <c:orientation val="minMax"/>
        </c:scaling>
        <c:axPos val="b"/>
        <c:tickLblPos val="nextTo"/>
        <c:txPr>
          <a:bodyPr/>
          <a:lstStyle/>
          <a:p>
            <a:pPr>
              <a:defRPr sz="1600" b="1"/>
            </a:pPr>
            <a:endParaRPr lang="en-US"/>
          </a:p>
        </c:txPr>
        <c:crossAx val="95946624"/>
        <c:crosses val="autoZero"/>
        <c:auto val="1"/>
        <c:lblAlgn val="ctr"/>
        <c:lblOffset val="100"/>
      </c:catAx>
      <c:valAx>
        <c:axId val="95946624"/>
        <c:scaling>
          <c:orientation val="minMax"/>
          <c:max val="0.16"/>
        </c:scaling>
        <c:axPos val="l"/>
        <c:majorGridlines>
          <c:spPr>
            <a:ln>
              <a:solidFill>
                <a:prstClr val="white">
                  <a:lumMod val="75000"/>
                </a:prstClr>
              </a:solidFill>
            </a:ln>
          </c:spPr>
        </c:majorGridlines>
        <c:numFmt formatCode="0%" sourceLinked="0"/>
        <c:tickLblPos val="nextTo"/>
        <c:txPr>
          <a:bodyPr/>
          <a:lstStyle/>
          <a:p>
            <a:pPr>
              <a:defRPr sz="1600"/>
            </a:pPr>
            <a:endParaRPr lang="en-US"/>
          </a:p>
        </c:txPr>
        <c:crossAx val="95945088"/>
        <c:crosses val="autoZero"/>
        <c:crossBetween val="between"/>
      </c:valAx>
    </c:plotArea>
    <c:legend>
      <c:legendPos val="b"/>
      <c:layout>
        <c:manualLayout>
          <c:xMode val="edge"/>
          <c:yMode val="edge"/>
          <c:x val="0.60411832895888062"/>
          <c:y val="2.2398950131233598E-2"/>
          <c:w val="0.32231867891513605"/>
          <c:h val="8.3315835520559989E-2"/>
        </c:manualLayout>
      </c:layout>
      <c:spPr>
        <a:solidFill>
          <a:srgbClr val="1F497D">
            <a:lumMod val="40000"/>
            <a:lumOff val="60000"/>
            <a:alpha val="8000"/>
          </a:srgbClr>
        </a:solidFill>
        <a:ln>
          <a:noFill/>
        </a:ln>
      </c:spPr>
      <c:txPr>
        <a:bodyPr/>
        <a:lstStyle/>
        <a:p>
          <a:pPr>
            <a:defRPr sz="2000" b="1">
              <a:solidFill>
                <a:schemeClr val="bg1"/>
              </a:solidFill>
            </a:defRPr>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4446996208807278E-2"/>
          <c:y val="2.0146763547884285E-2"/>
          <c:w val="0.90549127539613128"/>
          <c:h val="0.75622135156211479"/>
        </c:manualLayout>
      </c:layout>
      <c:lineChart>
        <c:grouping val="standard"/>
        <c:ser>
          <c:idx val="1"/>
          <c:order val="0"/>
          <c:tx>
            <c:strRef>
              <c:f>'Retention rates'!$B$7</c:f>
              <c:strCache>
                <c:ptCount val="1"/>
                <c:pt idx="0">
                  <c:v>All</c:v>
                </c:pt>
              </c:strCache>
            </c:strRef>
          </c:tx>
          <c:spPr>
            <a:ln w="50800">
              <a:solidFill>
                <a:srgbClr val="FFFF00"/>
              </a:solidFill>
            </a:ln>
          </c:spPr>
          <c:marker>
            <c:symbol val="none"/>
          </c:marker>
          <c:cat>
            <c:numRef>
              <c:f>'Retention rates'!$A$8:$A$28</c:f>
              <c:numCache>
                <c:formatCode>General</c:formatCode>
                <c:ptCount val="21"/>
                <c:pt idx="0">
                  <c:v>1983</c:v>
                </c:pt>
                <c:pt idx="1">
                  <c:v>1984</c:v>
                </c:pt>
                <c:pt idx="2">
                  <c:v>1985</c:v>
                </c:pt>
                <c:pt idx="3">
                  <c:v>1986</c:v>
                </c:pt>
                <c:pt idx="4">
                  <c:v>1987</c:v>
                </c:pt>
                <c:pt idx="5">
                  <c:v>1988</c:v>
                </c:pt>
                <c:pt idx="6">
                  <c:v>1989</c:v>
                </c:pt>
                <c:pt idx="7">
                  <c:v>1990</c:v>
                </c:pt>
                <c:pt idx="8">
                  <c:v>1991</c:v>
                </c:pt>
                <c:pt idx="9">
                  <c:v>1992</c:v>
                </c:pt>
                <c:pt idx="10">
                  <c:v>1993</c:v>
                </c:pt>
                <c:pt idx="11">
                  <c:v>1994</c:v>
                </c:pt>
                <c:pt idx="12">
                  <c:v>1995</c:v>
                </c:pt>
                <c:pt idx="13">
                  <c:v>1996</c:v>
                </c:pt>
                <c:pt idx="14">
                  <c:v>1997</c:v>
                </c:pt>
                <c:pt idx="15">
                  <c:v>1998</c:v>
                </c:pt>
                <c:pt idx="16">
                  <c:v>1999</c:v>
                </c:pt>
                <c:pt idx="17">
                  <c:v>2000</c:v>
                </c:pt>
                <c:pt idx="18">
                  <c:v>2001</c:v>
                </c:pt>
                <c:pt idx="19">
                  <c:v>2002</c:v>
                </c:pt>
                <c:pt idx="20">
                  <c:v>2003</c:v>
                </c:pt>
              </c:numCache>
            </c:numRef>
          </c:cat>
          <c:val>
            <c:numRef>
              <c:f>'Retention rates'!$B$8:$B$28</c:f>
              <c:numCache>
                <c:formatCode>0.0%</c:formatCode>
                <c:ptCount val="21"/>
                <c:pt idx="0">
                  <c:v>0.76000000000000023</c:v>
                </c:pt>
                <c:pt idx="1">
                  <c:v>0.76400000000000023</c:v>
                </c:pt>
                <c:pt idx="2">
                  <c:v>0.75900000000000023</c:v>
                </c:pt>
                <c:pt idx="3">
                  <c:v>0.76000000000000023</c:v>
                </c:pt>
                <c:pt idx="4">
                  <c:v>0.77000000000000024</c:v>
                </c:pt>
                <c:pt idx="5">
                  <c:v>0.76800000000000024</c:v>
                </c:pt>
                <c:pt idx="6">
                  <c:v>0.77100000000000024</c:v>
                </c:pt>
                <c:pt idx="7">
                  <c:v>0.75200000000000022</c:v>
                </c:pt>
                <c:pt idx="8">
                  <c:v>0.74800000000000022</c:v>
                </c:pt>
                <c:pt idx="9">
                  <c:v>0.74200000000000021</c:v>
                </c:pt>
                <c:pt idx="10">
                  <c:v>0.75900000000000023</c:v>
                </c:pt>
                <c:pt idx="11">
                  <c:v>0.76400000000000023</c:v>
                </c:pt>
                <c:pt idx="12">
                  <c:v>0.77900000000000025</c:v>
                </c:pt>
                <c:pt idx="13">
                  <c:v>0.79800000000000004</c:v>
                </c:pt>
                <c:pt idx="14">
                  <c:v>0.80900000000000005</c:v>
                </c:pt>
                <c:pt idx="15">
                  <c:v>0.80300000000000005</c:v>
                </c:pt>
                <c:pt idx="16">
                  <c:v>0.81899999999999995</c:v>
                </c:pt>
                <c:pt idx="17">
                  <c:v>0.81699999999999995</c:v>
                </c:pt>
                <c:pt idx="18">
                  <c:v>0.81899999999999995</c:v>
                </c:pt>
                <c:pt idx="19">
                  <c:v>0.82000000000000017</c:v>
                </c:pt>
                <c:pt idx="20">
                  <c:v>0.82600000000000018</c:v>
                </c:pt>
              </c:numCache>
            </c:numRef>
          </c:val>
        </c:ser>
        <c:ser>
          <c:idx val="2"/>
          <c:order val="1"/>
          <c:tx>
            <c:strRef>
              <c:f>'Retention rates'!$C$7</c:f>
              <c:strCache>
                <c:ptCount val="1"/>
                <c:pt idx="0">
                  <c:v>African American</c:v>
                </c:pt>
              </c:strCache>
            </c:strRef>
          </c:tx>
          <c:spPr>
            <a:ln w="50800">
              <a:solidFill>
                <a:srgbClr val="FF0000"/>
              </a:solidFill>
            </a:ln>
          </c:spPr>
          <c:marker>
            <c:symbol val="none"/>
          </c:marker>
          <c:cat>
            <c:numRef>
              <c:f>'Retention rates'!$A$8:$A$28</c:f>
              <c:numCache>
                <c:formatCode>General</c:formatCode>
                <c:ptCount val="21"/>
                <c:pt idx="0">
                  <c:v>1983</c:v>
                </c:pt>
                <c:pt idx="1">
                  <c:v>1984</c:v>
                </c:pt>
                <c:pt idx="2">
                  <c:v>1985</c:v>
                </c:pt>
                <c:pt idx="3">
                  <c:v>1986</c:v>
                </c:pt>
                <c:pt idx="4">
                  <c:v>1987</c:v>
                </c:pt>
                <c:pt idx="5">
                  <c:v>1988</c:v>
                </c:pt>
                <c:pt idx="6">
                  <c:v>1989</c:v>
                </c:pt>
                <c:pt idx="7">
                  <c:v>1990</c:v>
                </c:pt>
                <c:pt idx="8">
                  <c:v>1991</c:v>
                </c:pt>
                <c:pt idx="9">
                  <c:v>1992</c:v>
                </c:pt>
                <c:pt idx="10">
                  <c:v>1993</c:v>
                </c:pt>
                <c:pt idx="11">
                  <c:v>1994</c:v>
                </c:pt>
                <c:pt idx="12">
                  <c:v>1995</c:v>
                </c:pt>
                <c:pt idx="13">
                  <c:v>1996</c:v>
                </c:pt>
                <c:pt idx="14">
                  <c:v>1997</c:v>
                </c:pt>
                <c:pt idx="15">
                  <c:v>1998</c:v>
                </c:pt>
                <c:pt idx="16">
                  <c:v>1999</c:v>
                </c:pt>
                <c:pt idx="17">
                  <c:v>2000</c:v>
                </c:pt>
                <c:pt idx="18">
                  <c:v>2001</c:v>
                </c:pt>
                <c:pt idx="19">
                  <c:v>2002</c:v>
                </c:pt>
                <c:pt idx="20">
                  <c:v>2003</c:v>
                </c:pt>
              </c:numCache>
            </c:numRef>
          </c:cat>
          <c:val>
            <c:numRef>
              <c:f>'Retention rates'!$C$8:$C$28</c:f>
              <c:numCache>
                <c:formatCode>0.0%</c:formatCode>
                <c:ptCount val="21"/>
                <c:pt idx="0">
                  <c:v>0.47800000000000009</c:v>
                </c:pt>
                <c:pt idx="1">
                  <c:v>0.43900000000000011</c:v>
                </c:pt>
                <c:pt idx="2">
                  <c:v>0.44400000000000001</c:v>
                </c:pt>
                <c:pt idx="3">
                  <c:v>0.48100000000000009</c:v>
                </c:pt>
                <c:pt idx="4">
                  <c:v>0.47900000000000009</c:v>
                </c:pt>
                <c:pt idx="5">
                  <c:v>0.49100000000000016</c:v>
                </c:pt>
                <c:pt idx="6">
                  <c:v>0.47300000000000009</c:v>
                </c:pt>
                <c:pt idx="7">
                  <c:v>0.54200000000000004</c:v>
                </c:pt>
                <c:pt idx="8">
                  <c:v>0.51900000000000002</c:v>
                </c:pt>
                <c:pt idx="9">
                  <c:v>0.4830000000000001</c:v>
                </c:pt>
                <c:pt idx="10">
                  <c:v>0.57299999999999995</c:v>
                </c:pt>
                <c:pt idx="11">
                  <c:v>0.55900000000000005</c:v>
                </c:pt>
                <c:pt idx="12">
                  <c:v>0.58599999999999997</c:v>
                </c:pt>
                <c:pt idx="13">
                  <c:v>0.60900000000000021</c:v>
                </c:pt>
                <c:pt idx="14">
                  <c:v>0.62000000000000022</c:v>
                </c:pt>
                <c:pt idx="15">
                  <c:v>0.58099999999999996</c:v>
                </c:pt>
                <c:pt idx="16">
                  <c:v>0.64100000000000024</c:v>
                </c:pt>
                <c:pt idx="17">
                  <c:v>0.68500000000000005</c:v>
                </c:pt>
                <c:pt idx="18">
                  <c:v>0.65000000000000024</c:v>
                </c:pt>
                <c:pt idx="19">
                  <c:v>0.64600000000000024</c:v>
                </c:pt>
                <c:pt idx="20">
                  <c:v>0.67300000000000026</c:v>
                </c:pt>
              </c:numCache>
            </c:numRef>
          </c:val>
        </c:ser>
        <c:ser>
          <c:idx val="3"/>
          <c:order val="2"/>
          <c:tx>
            <c:strRef>
              <c:f>'Retention rates'!$D$7</c:f>
              <c:strCache>
                <c:ptCount val="1"/>
                <c:pt idx="0">
                  <c:v>Latino/Hispanic</c:v>
                </c:pt>
              </c:strCache>
            </c:strRef>
          </c:tx>
          <c:spPr>
            <a:ln w="50800">
              <a:solidFill>
                <a:schemeClr val="accent6">
                  <a:lumMod val="60000"/>
                  <a:lumOff val="40000"/>
                </a:schemeClr>
              </a:solidFill>
            </a:ln>
          </c:spPr>
          <c:marker>
            <c:symbol val="none"/>
          </c:marker>
          <c:cat>
            <c:numRef>
              <c:f>'Retention rates'!$A$8:$A$28</c:f>
              <c:numCache>
                <c:formatCode>General</c:formatCode>
                <c:ptCount val="21"/>
                <c:pt idx="0">
                  <c:v>1983</c:v>
                </c:pt>
                <c:pt idx="1">
                  <c:v>1984</c:v>
                </c:pt>
                <c:pt idx="2">
                  <c:v>1985</c:v>
                </c:pt>
                <c:pt idx="3">
                  <c:v>1986</c:v>
                </c:pt>
                <c:pt idx="4">
                  <c:v>1987</c:v>
                </c:pt>
                <c:pt idx="5">
                  <c:v>1988</c:v>
                </c:pt>
                <c:pt idx="6">
                  <c:v>1989</c:v>
                </c:pt>
                <c:pt idx="7">
                  <c:v>1990</c:v>
                </c:pt>
                <c:pt idx="8">
                  <c:v>1991</c:v>
                </c:pt>
                <c:pt idx="9">
                  <c:v>1992</c:v>
                </c:pt>
                <c:pt idx="10">
                  <c:v>1993</c:v>
                </c:pt>
                <c:pt idx="11">
                  <c:v>1994</c:v>
                </c:pt>
                <c:pt idx="12">
                  <c:v>1995</c:v>
                </c:pt>
                <c:pt idx="13">
                  <c:v>1996</c:v>
                </c:pt>
                <c:pt idx="14">
                  <c:v>1997</c:v>
                </c:pt>
                <c:pt idx="15">
                  <c:v>1998</c:v>
                </c:pt>
                <c:pt idx="16">
                  <c:v>1999</c:v>
                </c:pt>
                <c:pt idx="17">
                  <c:v>2000</c:v>
                </c:pt>
                <c:pt idx="18">
                  <c:v>2001</c:v>
                </c:pt>
                <c:pt idx="19">
                  <c:v>2002</c:v>
                </c:pt>
                <c:pt idx="20">
                  <c:v>2003</c:v>
                </c:pt>
              </c:numCache>
            </c:numRef>
          </c:cat>
          <c:val>
            <c:numRef>
              <c:f>'Retention rates'!$D$8:$D$28</c:f>
              <c:numCache>
                <c:formatCode>0.0%</c:formatCode>
                <c:ptCount val="21"/>
                <c:pt idx="0">
                  <c:v>0.47700000000000009</c:v>
                </c:pt>
                <c:pt idx="1">
                  <c:v>0.61200000000000021</c:v>
                </c:pt>
                <c:pt idx="2">
                  <c:v>0.63100000000000023</c:v>
                </c:pt>
                <c:pt idx="3">
                  <c:v>0.58799999999999997</c:v>
                </c:pt>
                <c:pt idx="4">
                  <c:v>0.61200000000000021</c:v>
                </c:pt>
                <c:pt idx="5">
                  <c:v>0.60900000000000021</c:v>
                </c:pt>
                <c:pt idx="6">
                  <c:v>0.61300000000000021</c:v>
                </c:pt>
                <c:pt idx="7">
                  <c:v>0.57900000000000018</c:v>
                </c:pt>
                <c:pt idx="8">
                  <c:v>0.59699999999999998</c:v>
                </c:pt>
                <c:pt idx="9">
                  <c:v>0.55900000000000005</c:v>
                </c:pt>
                <c:pt idx="10">
                  <c:v>0.61300000000000021</c:v>
                </c:pt>
                <c:pt idx="11">
                  <c:v>0.61100000000000021</c:v>
                </c:pt>
                <c:pt idx="12">
                  <c:v>0.62600000000000022</c:v>
                </c:pt>
                <c:pt idx="13">
                  <c:v>0.65500000000000025</c:v>
                </c:pt>
                <c:pt idx="14">
                  <c:v>0.67000000000000026</c:v>
                </c:pt>
                <c:pt idx="15">
                  <c:v>0.68600000000000005</c:v>
                </c:pt>
                <c:pt idx="16">
                  <c:v>0.66100000000000025</c:v>
                </c:pt>
                <c:pt idx="17">
                  <c:v>0.67100000000000026</c:v>
                </c:pt>
                <c:pt idx="18">
                  <c:v>0.67700000000000038</c:v>
                </c:pt>
                <c:pt idx="19">
                  <c:v>0.7210000000000002</c:v>
                </c:pt>
                <c:pt idx="20">
                  <c:v>0.70100000000000018</c:v>
                </c:pt>
              </c:numCache>
            </c:numRef>
          </c:val>
        </c:ser>
        <c:marker val="1"/>
        <c:axId val="104534784"/>
        <c:axId val="104536320"/>
      </c:lineChart>
      <c:catAx>
        <c:axId val="104534784"/>
        <c:scaling>
          <c:orientation val="minMax"/>
        </c:scaling>
        <c:axPos val="b"/>
        <c:numFmt formatCode="General" sourceLinked="1"/>
        <c:tickLblPos val="nextTo"/>
        <c:txPr>
          <a:bodyPr/>
          <a:lstStyle/>
          <a:p>
            <a:pPr>
              <a:defRPr sz="1600" b="1"/>
            </a:pPr>
            <a:endParaRPr lang="en-US"/>
          </a:p>
        </c:txPr>
        <c:crossAx val="104536320"/>
        <c:crosses val="autoZero"/>
        <c:auto val="1"/>
        <c:lblAlgn val="ctr"/>
        <c:lblOffset val="100"/>
        <c:tickLblSkip val="2"/>
        <c:tickMarkSkip val="1"/>
      </c:catAx>
      <c:valAx>
        <c:axId val="104536320"/>
        <c:scaling>
          <c:orientation val="minMax"/>
        </c:scaling>
        <c:axPos val="l"/>
        <c:majorGridlines>
          <c:spPr>
            <a:ln>
              <a:solidFill>
                <a:prstClr val="white">
                  <a:lumMod val="75000"/>
                </a:prstClr>
              </a:solidFill>
            </a:ln>
          </c:spPr>
        </c:majorGridlines>
        <c:numFmt formatCode="0%" sourceLinked="0"/>
        <c:tickLblPos val="nextTo"/>
        <c:txPr>
          <a:bodyPr/>
          <a:lstStyle/>
          <a:p>
            <a:pPr>
              <a:defRPr sz="1400" b="1"/>
            </a:pPr>
            <a:endParaRPr lang="en-US"/>
          </a:p>
        </c:txPr>
        <c:crossAx val="104534784"/>
        <c:crosses val="autoZero"/>
        <c:crossBetween val="between"/>
      </c:valAx>
      <c:spPr>
        <a:solidFill>
          <a:schemeClr val="bg2">
            <a:lumMod val="60000"/>
            <a:lumOff val="40000"/>
            <a:alpha val="99000"/>
          </a:schemeClr>
        </a:solidFill>
      </c:spPr>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0.00862</cdr:x>
      <cdr:y>0.95029</cdr:y>
    </cdr:from>
    <cdr:to>
      <cdr:x>0.15517</cdr:x>
      <cdr:y>0.95884</cdr:y>
    </cdr:to>
    <cdr:sp macro="" textlink="">
      <cdr:nvSpPr>
        <cdr:cNvPr id="3" name="TextBox 2"/>
        <cdr:cNvSpPr txBox="1"/>
      </cdr:nvSpPr>
      <cdr:spPr>
        <a:xfrm xmlns:a="http://schemas.openxmlformats.org/drawingml/2006/main">
          <a:off x="76201" y="5083933"/>
          <a:ext cx="1295400" cy="4571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200" dirty="0"/>
            <a:t>Source</a:t>
          </a:r>
          <a:r>
            <a:rPr lang="en-US" sz="900" dirty="0"/>
            <a:t>: </a:t>
          </a:r>
          <a:r>
            <a:rPr lang="en-US" sz="800" dirty="0"/>
            <a:t>OAR/DMI</a:t>
          </a:r>
          <a:endParaRPr lang="en-US" sz="900" dirty="0"/>
        </a:p>
      </cdr:txBody>
    </cdr:sp>
  </cdr:relSizeAnchor>
  <cdr:relSizeAnchor xmlns:cdr="http://schemas.openxmlformats.org/drawingml/2006/chartDrawing">
    <cdr:from>
      <cdr:x>1.14116E-7</cdr:x>
      <cdr:y>0</cdr:y>
    </cdr:from>
    <cdr:to>
      <cdr:x>0.13043</cdr:x>
      <cdr:y>0.0577</cdr:y>
    </cdr:to>
    <cdr:sp macro="" textlink="">
      <cdr:nvSpPr>
        <cdr:cNvPr id="4" name="TextBox 5"/>
        <cdr:cNvSpPr txBox="1"/>
      </cdr:nvSpPr>
      <cdr:spPr>
        <a:xfrm xmlns:a="http://schemas.openxmlformats.org/drawingml/2006/main">
          <a:off x="1" y="0"/>
          <a:ext cx="11430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 lastClr="FFFFFF"/>
              </a:solidFill>
              <a:latin typeface="Century Gothic"/>
            </a:defRPr>
          </a:lvl1pPr>
          <a:lvl2pPr marL="457200" algn="l" defTabSz="914400" rtl="0" eaLnBrk="1" latinLnBrk="0" hangingPunct="1">
            <a:defRPr sz="1800" kern="1200">
              <a:solidFill>
                <a:sysClr val="window" lastClr="FFFFFF"/>
              </a:solidFill>
              <a:latin typeface="Century Gothic"/>
            </a:defRPr>
          </a:lvl2pPr>
          <a:lvl3pPr marL="914400" algn="l" defTabSz="914400" rtl="0" eaLnBrk="1" latinLnBrk="0" hangingPunct="1">
            <a:defRPr sz="1800" kern="1200">
              <a:solidFill>
                <a:sysClr val="window" lastClr="FFFFFF"/>
              </a:solidFill>
              <a:latin typeface="Century Gothic"/>
            </a:defRPr>
          </a:lvl3pPr>
          <a:lvl4pPr marL="1371600" algn="l" defTabSz="914400" rtl="0" eaLnBrk="1" latinLnBrk="0" hangingPunct="1">
            <a:defRPr sz="1800" kern="1200">
              <a:solidFill>
                <a:sysClr val="window" lastClr="FFFFFF"/>
              </a:solidFill>
              <a:latin typeface="Century Gothic"/>
            </a:defRPr>
          </a:lvl4pPr>
          <a:lvl5pPr marL="1828800" algn="l" defTabSz="914400" rtl="0" eaLnBrk="1" latinLnBrk="0" hangingPunct="1">
            <a:defRPr sz="1800" kern="1200">
              <a:solidFill>
                <a:sysClr val="window" lastClr="FFFFFF"/>
              </a:solidFill>
              <a:latin typeface="Century Gothic"/>
            </a:defRPr>
          </a:lvl5pPr>
          <a:lvl6pPr marL="2286000" algn="l" defTabSz="914400" rtl="0" eaLnBrk="1" latinLnBrk="0" hangingPunct="1">
            <a:defRPr sz="1800" kern="1200">
              <a:solidFill>
                <a:sysClr val="window" lastClr="FFFFFF"/>
              </a:solidFill>
              <a:latin typeface="Century Gothic"/>
            </a:defRPr>
          </a:lvl6pPr>
          <a:lvl7pPr marL="2743200" algn="l" defTabSz="914400" rtl="0" eaLnBrk="1" latinLnBrk="0" hangingPunct="1">
            <a:defRPr sz="1800" kern="1200">
              <a:solidFill>
                <a:sysClr val="window" lastClr="FFFFFF"/>
              </a:solidFill>
              <a:latin typeface="Century Gothic"/>
            </a:defRPr>
          </a:lvl7pPr>
          <a:lvl8pPr marL="3200400" algn="l" defTabSz="914400" rtl="0" eaLnBrk="1" latinLnBrk="0" hangingPunct="1">
            <a:defRPr sz="1800" kern="1200">
              <a:solidFill>
                <a:sysClr val="window" lastClr="FFFFFF"/>
              </a:solidFill>
              <a:latin typeface="Century Gothic"/>
            </a:defRPr>
          </a:lvl8pPr>
          <a:lvl9pPr marL="3657600" algn="l" defTabSz="914400" rtl="0" eaLnBrk="1" latinLnBrk="0" hangingPunct="1">
            <a:defRPr sz="1800" kern="1200">
              <a:solidFill>
                <a:sysClr val="window" lastClr="FFFFFF"/>
              </a:solidFill>
              <a:latin typeface="Century Gothic"/>
            </a:defRPr>
          </a:lvl9pPr>
        </a:lstStyle>
        <a:p xmlns:a="http://schemas.openxmlformats.org/drawingml/2006/main">
          <a:endParaRPr lang="en-US" sz="1400" dirty="0">
            <a:solidFill>
              <a:sysClr val="windowText" lastClr="000000"/>
            </a:solidFill>
          </a:endParaRPr>
        </a:p>
      </cdr:txBody>
    </cdr:sp>
  </cdr:relSizeAnchor>
  <cdr:relSizeAnchor xmlns:cdr="http://schemas.openxmlformats.org/drawingml/2006/chartDrawing">
    <cdr:from>
      <cdr:x>0.45217</cdr:x>
      <cdr:y>0.15714</cdr:y>
    </cdr:from>
    <cdr:to>
      <cdr:x>0.55652</cdr:x>
      <cdr:y>0.21429</cdr:y>
    </cdr:to>
    <cdr:sp macro="" textlink="">
      <cdr:nvSpPr>
        <cdr:cNvPr id="7" name="TextBox 6"/>
        <cdr:cNvSpPr txBox="1"/>
      </cdr:nvSpPr>
      <cdr:spPr>
        <a:xfrm xmlns:a="http://schemas.openxmlformats.org/drawingml/2006/main">
          <a:off x="3962400" y="838200"/>
          <a:ext cx="9144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400" dirty="0" smtClean="0"/>
            <a:t>All</a:t>
          </a:r>
          <a:endParaRPr lang="en-US" sz="1400" dirty="0"/>
        </a:p>
      </cdr:txBody>
    </cdr:sp>
  </cdr:relSizeAnchor>
  <cdr:relSizeAnchor xmlns:cdr="http://schemas.openxmlformats.org/drawingml/2006/chartDrawing">
    <cdr:from>
      <cdr:x>0.58261</cdr:x>
      <cdr:y>0.5</cdr:y>
    </cdr:from>
    <cdr:to>
      <cdr:x>0.81739</cdr:x>
      <cdr:y>0.55714</cdr:y>
    </cdr:to>
    <cdr:sp macro="" textlink="">
      <cdr:nvSpPr>
        <cdr:cNvPr id="8" name="TextBox 7"/>
        <cdr:cNvSpPr txBox="1"/>
      </cdr:nvSpPr>
      <cdr:spPr>
        <a:xfrm xmlns:a="http://schemas.openxmlformats.org/drawingml/2006/main">
          <a:off x="5105400" y="2667000"/>
          <a:ext cx="2057400"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1400" dirty="0" smtClean="0"/>
            <a:t>Asian American</a:t>
          </a:r>
          <a:endParaRPr lang="en-US" sz="1400" dirty="0"/>
        </a:p>
      </cdr:txBody>
    </cdr:sp>
  </cdr:relSizeAnchor>
  <cdr:relSizeAnchor xmlns:cdr="http://schemas.openxmlformats.org/drawingml/2006/chartDrawing">
    <cdr:from>
      <cdr:x>0.61739</cdr:x>
      <cdr:y>0.64286</cdr:y>
    </cdr:from>
    <cdr:to>
      <cdr:x>0.84348</cdr:x>
      <cdr:y>0.68571</cdr:y>
    </cdr:to>
    <cdr:sp macro="" textlink="">
      <cdr:nvSpPr>
        <cdr:cNvPr id="9" name="TextBox 8"/>
        <cdr:cNvSpPr txBox="1"/>
      </cdr:nvSpPr>
      <cdr:spPr>
        <a:xfrm xmlns:a="http://schemas.openxmlformats.org/drawingml/2006/main">
          <a:off x="5410200" y="3429000"/>
          <a:ext cx="19812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400" dirty="0" smtClean="0"/>
            <a:t>African American</a:t>
          </a:r>
          <a:endParaRPr lang="en-US" sz="1400" dirty="0"/>
        </a:p>
      </cdr:txBody>
    </cdr:sp>
  </cdr:relSizeAnchor>
  <cdr:relSizeAnchor xmlns:cdr="http://schemas.openxmlformats.org/drawingml/2006/chartDrawing">
    <cdr:from>
      <cdr:x>0.72174</cdr:x>
      <cdr:y>0.72857</cdr:y>
    </cdr:from>
    <cdr:to>
      <cdr:x>0.84348</cdr:x>
      <cdr:y>0.78571</cdr:y>
    </cdr:to>
    <cdr:sp macro="" textlink="">
      <cdr:nvSpPr>
        <cdr:cNvPr id="10" name="TextBox 9"/>
        <cdr:cNvSpPr txBox="1"/>
      </cdr:nvSpPr>
      <cdr:spPr>
        <a:xfrm xmlns:a="http://schemas.openxmlformats.org/drawingml/2006/main">
          <a:off x="6324600" y="3886200"/>
          <a:ext cx="10668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400" dirty="0" smtClean="0"/>
            <a:t>Latino</a:t>
          </a:r>
          <a:endParaRPr lang="en-US" sz="1400" dirty="0"/>
        </a:p>
      </cdr:txBody>
    </cdr:sp>
  </cdr:relSizeAnchor>
  <cdr:relSizeAnchor xmlns:cdr="http://schemas.openxmlformats.org/drawingml/2006/chartDrawing">
    <cdr:from>
      <cdr:x>0.52174</cdr:x>
      <cdr:y>0.82857</cdr:y>
    </cdr:from>
    <cdr:to>
      <cdr:x>0.62609</cdr:x>
      <cdr:y>1</cdr:y>
    </cdr:to>
    <cdr:sp macro="" textlink="">
      <cdr:nvSpPr>
        <cdr:cNvPr id="11" name="TextBox 10"/>
        <cdr:cNvSpPr txBox="1"/>
      </cdr:nvSpPr>
      <cdr:spPr>
        <a:xfrm xmlns:a="http://schemas.openxmlformats.org/drawingml/2006/main">
          <a:off x="4572000" y="44196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0.56522</cdr:x>
      <cdr:y>0.78571</cdr:y>
    </cdr:from>
    <cdr:to>
      <cdr:x>0.87826</cdr:x>
      <cdr:y>0.82857</cdr:y>
    </cdr:to>
    <cdr:sp macro="" textlink="">
      <cdr:nvSpPr>
        <cdr:cNvPr id="12" name="TextBox 11"/>
        <cdr:cNvSpPr txBox="1"/>
      </cdr:nvSpPr>
      <cdr:spPr>
        <a:xfrm xmlns:a="http://schemas.openxmlformats.org/drawingml/2006/main">
          <a:off x="4953000" y="4191000"/>
          <a:ext cx="2743200" cy="228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400" dirty="0" smtClean="0"/>
            <a:t>Native American</a:t>
          </a:r>
          <a:endParaRPr lang="en-US" sz="1400" dirty="0"/>
        </a:p>
      </cdr:txBody>
    </cdr:sp>
  </cdr:relSizeAnchor>
</c:userShapes>
</file>

<file path=ppt/drawings/drawing2.xml><?xml version="1.0" encoding="utf-8"?>
<c:userShapes xmlns:c="http://schemas.openxmlformats.org/drawingml/2006/chart">
  <cdr:relSizeAnchor xmlns:cdr="http://schemas.openxmlformats.org/drawingml/2006/chartDrawing">
    <cdr:from>
      <cdr:x>0.39815</cdr:x>
      <cdr:y>0.90141</cdr:y>
    </cdr:from>
    <cdr:to>
      <cdr:x>0.68519</cdr:x>
      <cdr:y>0.97183</cdr:y>
    </cdr:to>
    <cdr:sp macro="" textlink="">
      <cdr:nvSpPr>
        <cdr:cNvPr id="2" name="TextBox 1"/>
        <cdr:cNvSpPr txBox="1"/>
      </cdr:nvSpPr>
      <cdr:spPr>
        <a:xfrm xmlns:a="http://schemas.openxmlformats.org/drawingml/2006/main">
          <a:off x="3276600" y="4876800"/>
          <a:ext cx="2362200"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800" b="1" dirty="0" smtClean="0">
              <a:solidFill>
                <a:schemeClr val="tx1"/>
              </a:solidFill>
            </a:rPr>
            <a:t>Entering Year</a:t>
          </a:r>
          <a:endParaRPr lang="en-US" sz="1800" b="1" dirty="0">
            <a:solidFill>
              <a:schemeClr val="tx1"/>
            </a:solidFill>
          </a:endParaRPr>
        </a:p>
      </cdr:txBody>
    </cdr:sp>
  </cdr:relSizeAnchor>
  <cdr:relSizeAnchor xmlns:cdr="http://schemas.openxmlformats.org/drawingml/2006/chartDrawing">
    <cdr:from>
      <cdr:x>0.44444</cdr:x>
      <cdr:y>0.19718</cdr:y>
    </cdr:from>
    <cdr:to>
      <cdr:x>0.62963</cdr:x>
      <cdr:y>0.25352</cdr:y>
    </cdr:to>
    <cdr:sp macro="" textlink="">
      <cdr:nvSpPr>
        <cdr:cNvPr id="3" name="TextBox 2"/>
        <cdr:cNvSpPr txBox="1"/>
      </cdr:nvSpPr>
      <cdr:spPr>
        <a:xfrm xmlns:a="http://schemas.openxmlformats.org/drawingml/2006/main">
          <a:off x="3657600" y="1066800"/>
          <a:ext cx="1524000"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400" dirty="0" smtClean="0"/>
            <a:t>Latino/Hispanic</a:t>
          </a:r>
          <a:endParaRPr lang="en-US" sz="1400" dirty="0"/>
        </a:p>
      </cdr:txBody>
    </cdr:sp>
  </cdr:relSizeAnchor>
  <cdr:relSizeAnchor xmlns:cdr="http://schemas.openxmlformats.org/drawingml/2006/chartDrawing">
    <cdr:from>
      <cdr:x>0.61111</cdr:x>
      <cdr:y>0.30986</cdr:y>
    </cdr:from>
    <cdr:to>
      <cdr:x>0.83333</cdr:x>
      <cdr:y>0.35211</cdr:y>
    </cdr:to>
    <cdr:sp macro="" textlink="">
      <cdr:nvSpPr>
        <cdr:cNvPr id="4" name="TextBox 3"/>
        <cdr:cNvSpPr txBox="1"/>
      </cdr:nvSpPr>
      <cdr:spPr>
        <a:xfrm xmlns:a="http://schemas.openxmlformats.org/drawingml/2006/main">
          <a:off x="5029200" y="1676400"/>
          <a:ext cx="1828800" cy="228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400" dirty="0" smtClean="0"/>
            <a:t>African American</a:t>
          </a:r>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0.57391</cdr:x>
      <cdr:y>0.26027</cdr:y>
    </cdr:from>
    <cdr:to>
      <cdr:x>0.86087</cdr:x>
      <cdr:y>0.32877</cdr:y>
    </cdr:to>
    <cdr:sp macro="" textlink="">
      <cdr:nvSpPr>
        <cdr:cNvPr id="2" name="TextBox 1"/>
        <cdr:cNvSpPr txBox="1"/>
      </cdr:nvSpPr>
      <cdr:spPr>
        <a:xfrm xmlns:a="http://schemas.openxmlformats.org/drawingml/2006/main">
          <a:off x="5029200" y="1447800"/>
          <a:ext cx="2514600"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Latino/Hispanic</a:t>
          </a:r>
          <a:endParaRPr lang="en-US" sz="1600" dirty="0"/>
        </a:p>
      </cdr:txBody>
    </cdr:sp>
  </cdr:relSizeAnchor>
  <cdr:relSizeAnchor xmlns:cdr="http://schemas.openxmlformats.org/drawingml/2006/chartDrawing">
    <cdr:from>
      <cdr:x>0.07826</cdr:x>
      <cdr:y>0.27397</cdr:y>
    </cdr:from>
    <cdr:to>
      <cdr:x>0.37391</cdr:x>
      <cdr:y>0.35616</cdr:y>
    </cdr:to>
    <cdr:sp macro="" textlink="">
      <cdr:nvSpPr>
        <cdr:cNvPr id="3" name="TextBox 2"/>
        <cdr:cNvSpPr txBox="1"/>
      </cdr:nvSpPr>
      <cdr:spPr>
        <a:xfrm xmlns:a="http://schemas.openxmlformats.org/drawingml/2006/main">
          <a:off x="685800" y="1524000"/>
          <a:ext cx="25908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African American</a:t>
          </a:r>
          <a:endParaRPr lang="en-US" sz="1600" dirty="0"/>
        </a:p>
      </cdr:txBody>
    </cdr:sp>
  </cdr:relSizeAnchor>
</c:userShapes>
</file>

<file path=ppt/drawings/drawing4.xml><?xml version="1.0" encoding="utf-8"?>
<c:userShapes xmlns:c="http://schemas.openxmlformats.org/drawingml/2006/chart">
  <cdr:relSizeAnchor xmlns:cdr="http://schemas.openxmlformats.org/drawingml/2006/chartDrawing">
    <cdr:from>
      <cdr:x>0.50833</cdr:x>
      <cdr:y>0.2029</cdr:y>
    </cdr:from>
    <cdr:to>
      <cdr:x>0.55833</cdr:x>
      <cdr:y>0.31884</cdr:y>
    </cdr:to>
    <cdr:sp macro="" textlink="">
      <cdr:nvSpPr>
        <cdr:cNvPr id="2" name="TextBox 1"/>
        <cdr:cNvSpPr txBox="1"/>
      </cdr:nvSpPr>
      <cdr:spPr>
        <a:xfrm xmlns:a="http://schemas.openxmlformats.org/drawingml/2006/main">
          <a:off x="4648200" y="1066799"/>
          <a:ext cx="457200" cy="609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All</a:t>
          </a:r>
          <a:endParaRPr lang="en-US" sz="1600" dirty="0"/>
        </a:p>
      </cdr:txBody>
    </cdr:sp>
  </cdr:relSizeAnchor>
  <cdr:relSizeAnchor xmlns:cdr="http://schemas.openxmlformats.org/drawingml/2006/chartDrawing">
    <cdr:from>
      <cdr:x>0.425</cdr:x>
      <cdr:y>0.47222</cdr:y>
    </cdr:from>
    <cdr:to>
      <cdr:x>0.65</cdr:x>
      <cdr:y>0.5942</cdr:y>
    </cdr:to>
    <cdr:sp macro="" textlink="">
      <cdr:nvSpPr>
        <cdr:cNvPr id="3" name="TextBox 2"/>
        <cdr:cNvSpPr txBox="1"/>
      </cdr:nvSpPr>
      <cdr:spPr>
        <a:xfrm xmlns:a="http://schemas.openxmlformats.org/drawingml/2006/main">
          <a:off x="3886200" y="2590800"/>
          <a:ext cx="2057400" cy="66923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African American</a:t>
          </a:r>
          <a:endParaRPr lang="en-US" sz="1600" dirty="0"/>
        </a:p>
      </cdr:txBody>
    </cdr:sp>
  </cdr:relSizeAnchor>
  <cdr:relSizeAnchor xmlns:cdr="http://schemas.openxmlformats.org/drawingml/2006/chartDrawing">
    <cdr:from>
      <cdr:x>0.44167</cdr:x>
      <cdr:y>0.68116</cdr:y>
    </cdr:from>
    <cdr:to>
      <cdr:x>0.66667</cdr:x>
      <cdr:y>0.73913</cdr:y>
    </cdr:to>
    <cdr:sp macro="" textlink="">
      <cdr:nvSpPr>
        <cdr:cNvPr id="4" name="TextBox 3"/>
        <cdr:cNvSpPr txBox="1"/>
      </cdr:nvSpPr>
      <cdr:spPr>
        <a:xfrm xmlns:a="http://schemas.openxmlformats.org/drawingml/2006/main">
          <a:off x="4038600" y="3581399"/>
          <a:ext cx="2057400"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Latino/Hispanic</a:t>
          </a:r>
          <a:endParaRPr lang="en-US" sz="1600" dirty="0"/>
        </a:p>
      </cdr:txBody>
    </cdr:sp>
  </cdr:relSizeAnchor>
  <cdr:relSizeAnchor xmlns:cdr="http://schemas.openxmlformats.org/drawingml/2006/chartDrawing">
    <cdr:from>
      <cdr:x>0.04167</cdr:x>
      <cdr:y>0</cdr:y>
    </cdr:from>
    <cdr:to>
      <cdr:x>0.3</cdr:x>
      <cdr:y>0.11594</cdr:y>
    </cdr:to>
    <cdr:sp macro="" textlink="">
      <cdr:nvSpPr>
        <cdr:cNvPr id="5" name="TextBox 4"/>
        <cdr:cNvSpPr txBox="1"/>
      </cdr:nvSpPr>
      <cdr:spPr>
        <a:xfrm xmlns:a="http://schemas.openxmlformats.org/drawingml/2006/main">
          <a:off x="381000" y="0"/>
          <a:ext cx="2362200" cy="63610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solidFill>
                <a:schemeClr val="tx1"/>
              </a:solidFill>
            </a:rPr>
            <a:t>Underrepresented Headcount</a:t>
          </a:r>
          <a:endParaRPr lang="en-US" sz="1600" dirty="0">
            <a:solidFill>
              <a:schemeClr val="tx1"/>
            </a:solidFill>
          </a:endParaRPr>
        </a:p>
      </cdr:txBody>
    </cdr:sp>
  </cdr:relSizeAnchor>
  <cdr:relSizeAnchor xmlns:cdr="http://schemas.openxmlformats.org/drawingml/2006/chartDrawing">
    <cdr:from>
      <cdr:x>0.79167</cdr:x>
      <cdr:y>0</cdr:y>
    </cdr:from>
    <cdr:to>
      <cdr:x>1</cdr:x>
      <cdr:y>0.125</cdr:y>
    </cdr:to>
    <cdr:sp macro="" textlink="">
      <cdr:nvSpPr>
        <cdr:cNvPr id="6" name="TextBox 5"/>
        <cdr:cNvSpPr txBox="1"/>
      </cdr:nvSpPr>
      <cdr:spPr>
        <a:xfrm xmlns:a="http://schemas.openxmlformats.org/drawingml/2006/main">
          <a:off x="7239000" y="0"/>
          <a:ext cx="1904999" cy="71437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solidFill>
                <a:srgbClr val="FFFF00"/>
              </a:solidFill>
            </a:rPr>
            <a:t>All Headcount</a:t>
          </a:r>
          <a:endParaRPr lang="en-US" sz="1600" dirty="0">
            <a:solidFill>
              <a:srgbClr val="FFFF00"/>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0.03704</cdr:x>
      <cdr:y>0</cdr:y>
    </cdr:from>
    <cdr:to>
      <cdr:x>0.24074</cdr:x>
      <cdr:y>0.06667</cdr:y>
    </cdr:to>
    <cdr:sp macro="" textlink="">
      <cdr:nvSpPr>
        <cdr:cNvPr id="2" name="TextBox 1"/>
        <cdr:cNvSpPr txBox="1"/>
      </cdr:nvSpPr>
      <cdr:spPr>
        <a:xfrm xmlns:a="http://schemas.openxmlformats.org/drawingml/2006/main">
          <a:off x="304800" y="0"/>
          <a:ext cx="1676400"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200" b="1" dirty="0" smtClean="0">
              <a:solidFill>
                <a:schemeClr val="tx1"/>
              </a:solidFill>
            </a:rPr>
            <a:t>Underrepresented</a:t>
          </a:r>
        </a:p>
        <a:p xmlns:a="http://schemas.openxmlformats.org/drawingml/2006/main">
          <a:r>
            <a:rPr lang="en-US" sz="1200" b="1" dirty="0" smtClean="0">
              <a:solidFill>
                <a:schemeClr val="tx1"/>
              </a:solidFill>
            </a:rPr>
            <a:t>Headcount</a:t>
          </a:r>
          <a:endParaRPr lang="en-US" sz="1200" b="1" dirty="0">
            <a:solidFill>
              <a:schemeClr val="tx1"/>
            </a:solidFill>
          </a:endParaRPr>
        </a:p>
      </cdr:txBody>
    </cdr:sp>
  </cdr:relSizeAnchor>
  <cdr:relSizeAnchor xmlns:cdr="http://schemas.openxmlformats.org/drawingml/2006/chartDrawing">
    <cdr:from>
      <cdr:x>0.84259</cdr:x>
      <cdr:y>0</cdr:y>
    </cdr:from>
    <cdr:to>
      <cdr:x>0.98148</cdr:x>
      <cdr:y>0.06667</cdr:y>
    </cdr:to>
    <cdr:sp macro="" textlink="">
      <cdr:nvSpPr>
        <cdr:cNvPr id="3" name="TextBox 1"/>
        <cdr:cNvSpPr txBox="1"/>
      </cdr:nvSpPr>
      <cdr:spPr>
        <a:xfrm xmlns:a="http://schemas.openxmlformats.org/drawingml/2006/main">
          <a:off x="6934200" y="0"/>
          <a:ext cx="11430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entury Gothic"/>
            </a:defRPr>
          </a:lvl1pPr>
          <a:lvl2pPr marL="457200" indent="0">
            <a:defRPr sz="1100">
              <a:latin typeface="Century Gothic"/>
            </a:defRPr>
          </a:lvl2pPr>
          <a:lvl3pPr marL="914400" indent="0">
            <a:defRPr sz="1100">
              <a:latin typeface="Century Gothic"/>
            </a:defRPr>
          </a:lvl3pPr>
          <a:lvl4pPr marL="1371600" indent="0">
            <a:defRPr sz="1100">
              <a:latin typeface="Century Gothic"/>
            </a:defRPr>
          </a:lvl4pPr>
          <a:lvl5pPr marL="1828800" indent="0">
            <a:defRPr sz="1100">
              <a:latin typeface="Century Gothic"/>
            </a:defRPr>
          </a:lvl5pPr>
          <a:lvl6pPr marL="2286000" indent="0">
            <a:defRPr sz="1100">
              <a:latin typeface="Century Gothic"/>
            </a:defRPr>
          </a:lvl6pPr>
          <a:lvl7pPr marL="2743200" indent="0">
            <a:defRPr sz="1100">
              <a:latin typeface="Century Gothic"/>
            </a:defRPr>
          </a:lvl7pPr>
          <a:lvl8pPr marL="3200400" indent="0">
            <a:defRPr sz="1100">
              <a:latin typeface="Century Gothic"/>
            </a:defRPr>
          </a:lvl8pPr>
          <a:lvl9pPr marL="3657600" indent="0">
            <a:defRPr sz="1100">
              <a:latin typeface="Century Gothic"/>
            </a:defRPr>
          </a:lvl9pPr>
        </a:lstStyle>
        <a:p xmlns:a="http://schemas.openxmlformats.org/drawingml/2006/main">
          <a:r>
            <a:rPr lang="en-US" sz="1200" b="1" dirty="0" smtClean="0">
              <a:solidFill>
                <a:sysClr val="window" lastClr="FFFFFF"/>
              </a:solidFill>
            </a:rPr>
            <a:t>All faculty</a:t>
          </a:r>
        </a:p>
        <a:p xmlns:a="http://schemas.openxmlformats.org/drawingml/2006/main">
          <a:r>
            <a:rPr lang="en-US" sz="1200" b="1" dirty="0" smtClean="0">
              <a:solidFill>
                <a:sysClr val="window" lastClr="FFFFFF"/>
              </a:solidFill>
            </a:rPr>
            <a:t>Headcount</a:t>
          </a:r>
          <a:endParaRPr lang="en-US" sz="1200" b="1" dirty="0">
            <a:solidFill>
              <a:sysClr val="window" lastClr="FFFFFF"/>
            </a:solidFill>
          </a:endParaRPr>
        </a:p>
      </cdr:txBody>
    </cdr:sp>
  </cdr:relSizeAnchor>
  <cdr:relSizeAnchor xmlns:cdr="http://schemas.openxmlformats.org/drawingml/2006/chartDrawing">
    <cdr:from>
      <cdr:x>0.53704</cdr:x>
      <cdr:y>0.16</cdr:y>
    </cdr:from>
    <cdr:to>
      <cdr:x>0.69444</cdr:x>
      <cdr:y>0.21333</cdr:y>
    </cdr:to>
    <cdr:sp macro="" textlink="">
      <cdr:nvSpPr>
        <cdr:cNvPr id="5" name="TextBox 4"/>
        <cdr:cNvSpPr txBox="1"/>
      </cdr:nvSpPr>
      <cdr:spPr>
        <a:xfrm xmlns:a="http://schemas.openxmlformats.org/drawingml/2006/main">
          <a:off x="4419600" y="914400"/>
          <a:ext cx="1295400"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All</a:t>
          </a:r>
          <a:endParaRPr lang="en-US" sz="1600" dirty="0"/>
        </a:p>
      </cdr:txBody>
    </cdr:sp>
  </cdr:relSizeAnchor>
  <cdr:relSizeAnchor xmlns:cdr="http://schemas.openxmlformats.org/drawingml/2006/chartDrawing">
    <cdr:from>
      <cdr:x>0.53333</cdr:x>
      <cdr:y>0.32911</cdr:y>
    </cdr:from>
    <cdr:to>
      <cdr:x>0.75</cdr:x>
      <cdr:y>0.38667</cdr:y>
    </cdr:to>
    <cdr:sp macro="" textlink="">
      <cdr:nvSpPr>
        <cdr:cNvPr id="6" name="TextBox 5"/>
        <cdr:cNvSpPr txBox="1"/>
      </cdr:nvSpPr>
      <cdr:spPr>
        <a:xfrm xmlns:a="http://schemas.openxmlformats.org/drawingml/2006/main">
          <a:off x="4876800" y="1981200"/>
          <a:ext cx="1981200" cy="346456"/>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African American</a:t>
          </a:r>
          <a:endParaRPr lang="en-US" sz="1600" dirty="0"/>
        </a:p>
      </cdr:txBody>
    </cdr:sp>
  </cdr:relSizeAnchor>
  <cdr:relSizeAnchor xmlns:cdr="http://schemas.openxmlformats.org/drawingml/2006/chartDrawing">
    <cdr:from>
      <cdr:x>0.53704</cdr:x>
      <cdr:y>0.48</cdr:y>
    </cdr:from>
    <cdr:to>
      <cdr:x>0.78704</cdr:x>
      <cdr:y>0.56</cdr:y>
    </cdr:to>
    <cdr:sp macro="" textlink="">
      <cdr:nvSpPr>
        <cdr:cNvPr id="7" name="TextBox 6"/>
        <cdr:cNvSpPr txBox="1"/>
      </cdr:nvSpPr>
      <cdr:spPr>
        <a:xfrm xmlns:a="http://schemas.openxmlformats.org/drawingml/2006/main">
          <a:off x="4419600" y="2743200"/>
          <a:ext cx="20574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t>Latino/Hispanic</a:t>
          </a:r>
          <a:endParaRPr lang="en-US" sz="1600" dirty="0"/>
        </a:p>
      </cdr:txBody>
    </cdr:sp>
  </cdr:relSizeAnchor>
</c:userShapes>
</file>

<file path=ppt/drawings/drawing6.xml><?xml version="1.0" encoding="utf-8"?>
<c:userShapes xmlns:c="http://schemas.openxmlformats.org/drawingml/2006/chart">
  <cdr:relSizeAnchor xmlns:cdr="http://schemas.openxmlformats.org/drawingml/2006/chartDrawing">
    <cdr:from>
      <cdr:x>0.57522</cdr:x>
      <cdr:y>0.13699</cdr:y>
    </cdr:from>
    <cdr:to>
      <cdr:x>0.67257</cdr:x>
      <cdr:y>0.19178</cdr:y>
    </cdr:to>
    <cdr:sp macro="" textlink="">
      <cdr:nvSpPr>
        <cdr:cNvPr id="2" name="TextBox 1"/>
        <cdr:cNvSpPr txBox="1"/>
      </cdr:nvSpPr>
      <cdr:spPr>
        <a:xfrm xmlns:a="http://schemas.openxmlformats.org/drawingml/2006/main">
          <a:off x="4953000" y="761999"/>
          <a:ext cx="838200"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2400" b="1" dirty="0" smtClean="0">
              <a:solidFill>
                <a:schemeClr val="tx1"/>
              </a:solidFill>
            </a:rPr>
            <a:t>All</a:t>
          </a:r>
          <a:endParaRPr lang="en-US" sz="2400" b="1" dirty="0">
            <a:solidFill>
              <a:schemeClr val="tx1"/>
            </a:solidFill>
          </a:endParaRPr>
        </a:p>
      </cdr:txBody>
    </cdr:sp>
  </cdr:relSizeAnchor>
  <cdr:relSizeAnchor xmlns:cdr="http://schemas.openxmlformats.org/drawingml/2006/chartDrawing">
    <cdr:from>
      <cdr:x>0.50442</cdr:x>
      <cdr:y>0.34247</cdr:y>
    </cdr:from>
    <cdr:to>
      <cdr:x>0.79646</cdr:x>
      <cdr:y>0.45205</cdr:y>
    </cdr:to>
    <cdr:sp macro="" textlink="">
      <cdr:nvSpPr>
        <cdr:cNvPr id="3" name="TextBox 2"/>
        <cdr:cNvSpPr txBox="1"/>
      </cdr:nvSpPr>
      <cdr:spPr>
        <a:xfrm xmlns:a="http://schemas.openxmlformats.org/drawingml/2006/main">
          <a:off x="4343400" y="1904999"/>
          <a:ext cx="2514600" cy="609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800" b="1" dirty="0" smtClean="0">
              <a:solidFill>
                <a:schemeClr val="tx1"/>
              </a:solidFill>
            </a:rPr>
            <a:t>African</a:t>
          </a:r>
          <a:r>
            <a:rPr lang="en-US" sz="1800" dirty="0" smtClean="0">
              <a:solidFill>
                <a:schemeClr val="tx1"/>
              </a:solidFill>
            </a:rPr>
            <a:t> </a:t>
          </a:r>
          <a:r>
            <a:rPr lang="en-US" sz="1800" b="1" dirty="0" smtClean="0">
              <a:solidFill>
                <a:schemeClr val="tx1"/>
              </a:solidFill>
            </a:rPr>
            <a:t>American</a:t>
          </a:r>
          <a:endParaRPr lang="en-US" sz="1800" b="1" dirty="0">
            <a:solidFill>
              <a:schemeClr val="tx1"/>
            </a:solidFill>
          </a:endParaRPr>
        </a:p>
      </cdr:txBody>
    </cdr:sp>
  </cdr:relSizeAnchor>
  <cdr:relSizeAnchor xmlns:cdr="http://schemas.openxmlformats.org/drawingml/2006/chartDrawing">
    <cdr:from>
      <cdr:x>0.51327</cdr:x>
      <cdr:y>0.58904</cdr:y>
    </cdr:from>
    <cdr:to>
      <cdr:x>0.76991</cdr:x>
      <cdr:y>0.65753</cdr:y>
    </cdr:to>
    <cdr:sp macro="" textlink="">
      <cdr:nvSpPr>
        <cdr:cNvPr id="4" name="TextBox 3"/>
        <cdr:cNvSpPr txBox="1"/>
      </cdr:nvSpPr>
      <cdr:spPr>
        <a:xfrm xmlns:a="http://schemas.openxmlformats.org/drawingml/2006/main">
          <a:off x="4419600" y="3276599"/>
          <a:ext cx="2209800"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800" b="1" dirty="0" smtClean="0">
              <a:solidFill>
                <a:schemeClr val="tx1"/>
              </a:solidFill>
            </a:rPr>
            <a:t>Latino/Hispanic</a:t>
          </a:r>
          <a:endParaRPr lang="en-US" sz="1800" b="1"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98D6DD-B89C-4F5E-95B9-D0D9CA41FF79}" type="datetimeFigureOut">
              <a:rPr lang="en-US" smtClean="0"/>
              <a:pPr/>
              <a:t>2/18/2010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E3961-4E78-4A52-B31D-D1F23FFBC6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6E3961-4E78-4A52-B31D-D1F23FFBC6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different scales</a:t>
            </a:r>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different scales</a:t>
            </a:r>
          </a:p>
          <a:p>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different scales</a:t>
            </a:r>
          </a:p>
          <a:p>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was not in the original presentation but </a:t>
            </a:r>
            <a:r>
              <a:rPr lang="en-US" smtClean="0"/>
              <a:t>was requested.</a:t>
            </a:r>
            <a:r>
              <a:rPr lang="en-US" baseline="0" smtClean="0"/>
              <a:t> </a:t>
            </a:r>
            <a:endParaRPr lang="en-US"/>
          </a:p>
        </p:txBody>
      </p:sp>
      <p:sp>
        <p:nvSpPr>
          <p:cNvPr id="4" name="Slide Number Placeholder 3"/>
          <p:cNvSpPr>
            <a:spLocks noGrp="1"/>
          </p:cNvSpPr>
          <p:nvPr>
            <p:ph type="sldNum" sz="quarter" idx="10"/>
          </p:nvPr>
        </p:nvSpPr>
        <p:spPr/>
        <p:txBody>
          <a:bodyPr/>
          <a:lstStyle/>
          <a:p>
            <a:fld id="{CB6E3961-4E78-4A52-B31D-D1F23FFBC6FB}"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a certain extent, these are apples and oranges.</a:t>
            </a:r>
            <a:r>
              <a:rPr lang="en-US" baseline="0" dirty="0" smtClean="0"/>
              <a:t>  College applicants, for example, are from all over the world, not just Illinois.  Faculty are recruited from all over the world.  Undergrad enrollment and degrees includes community colleges, and includes students from out of state.</a:t>
            </a:r>
          </a:p>
          <a:p>
            <a:endParaRPr lang="en-US" baseline="0" dirty="0" smtClean="0"/>
          </a:p>
          <a:p>
            <a:r>
              <a:rPr lang="en-US" baseline="0" dirty="0" smtClean="0"/>
              <a:t>But the point is that we have a very leaky pipeline, and we are losing people all along the way. </a:t>
            </a:r>
          </a:p>
          <a:p>
            <a:endParaRPr lang="en-US" baseline="0" dirty="0" smtClean="0"/>
          </a:p>
          <a:p>
            <a:r>
              <a:rPr lang="en-US" sz="1200" b="0" i="0" u="none" strike="noStrike" kern="1200" dirty="0" smtClean="0">
                <a:solidFill>
                  <a:schemeClr val="tx1"/>
                </a:solidFill>
                <a:latin typeface="+mn-lt"/>
                <a:ea typeface="+mn-ea"/>
                <a:cs typeface="+mn-cs"/>
              </a:rPr>
              <a:t>Notes about state data:</a:t>
            </a:r>
            <a:r>
              <a:rPr lang="en-US" dirty="0" smtClean="0"/>
              <a:t> </a:t>
            </a:r>
          </a:p>
          <a:p>
            <a:r>
              <a:rPr lang="en-US" sz="1200" b="0" i="0" u="none" strike="noStrike" kern="1200" dirty="0" smtClean="0">
                <a:solidFill>
                  <a:schemeClr val="tx1"/>
                </a:solidFill>
                <a:latin typeface="+mn-lt"/>
                <a:ea typeface="+mn-ea"/>
                <a:cs typeface="+mn-cs"/>
              </a:rPr>
              <a:t>Undergrad enrollment and degrees includes 2-year colleges and associates degrees</a:t>
            </a:r>
            <a:r>
              <a:rPr lang="en-US" dirty="0" smtClean="0"/>
              <a:t> </a:t>
            </a:r>
          </a:p>
          <a:p>
            <a:r>
              <a:rPr lang="en-US" sz="1200" b="0" i="0" u="none" strike="noStrike" kern="1200" dirty="0" smtClean="0">
                <a:solidFill>
                  <a:schemeClr val="tx1"/>
                </a:solidFill>
                <a:latin typeface="+mn-lt"/>
                <a:ea typeface="+mn-ea"/>
                <a:cs typeface="+mn-cs"/>
              </a:rPr>
              <a:t>Faculty includes Community colleges</a:t>
            </a:r>
            <a:r>
              <a:rPr lang="en-US" dirty="0" smtClean="0"/>
              <a:t> </a:t>
            </a:r>
          </a:p>
          <a:p>
            <a:endParaRPr lang="en-US" dirty="0" smtClean="0"/>
          </a:p>
          <a:p>
            <a:r>
              <a:rPr lang="en-US" sz="1200" baseline="0" dirty="0" smtClean="0">
                <a:solidFill>
                  <a:srgbClr val="000000"/>
                </a:solidFill>
                <a:latin typeface="Arial"/>
              </a:rPr>
              <a:t>		All Illinois	UIUC	</a:t>
            </a:r>
          </a:p>
          <a:p>
            <a:r>
              <a:rPr lang="en-US" sz="1200" baseline="0" dirty="0" smtClean="0">
                <a:solidFill>
                  <a:srgbClr val="000000"/>
                </a:solidFill>
                <a:latin typeface="Arial"/>
              </a:rPr>
              <a:t>18 Year-Olds  	17%		</a:t>
            </a:r>
          </a:p>
          <a:p>
            <a:r>
              <a:rPr lang="en-US" sz="1200" baseline="0" dirty="0" smtClean="0">
                <a:solidFill>
                  <a:srgbClr val="000000"/>
                </a:solidFill>
                <a:latin typeface="Arial"/>
              </a:rPr>
              <a:t>HS Graduates 	15%		</a:t>
            </a:r>
          </a:p>
          <a:p>
            <a:r>
              <a:rPr lang="en-US" sz="1200" baseline="0" dirty="0" smtClean="0">
                <a:solidFill>
                  <a:srgbClr val="000000"/>
                </a:solidFill>
                <a:latin typeface="Arial"/>
              </a:rPr>
              <a:t>College Applicants		7%	</a:t>
            </a:r>
          </a:p>
          <a:p>
            <a:r>
              <a:rPr lang="en-US" sz="1200" baseline="0" dirty="0" smtClean="0">
                <a:solidFill>
                  <a:srgbClr val="000000"/>
                </a:solidFill>
                <a:latin typeface="Arial"/>
              </a:rPr>
              <a:t>1st-Time Freshmen 	13%	6%	</a:t>
            </a:r>
          </a:p>
          <a:p>
            <a:r>
              <a:rPr lang="en-US" sz="1200" baseline="0" dirty="0" err="1" smtClean="0">
                <a:solidFill>
                  <a:srgbClr val="000000"/>
                </a:solidFill>
                <a:latin typeface="Arial"/>
              </a:rPr>
              <a:t>Ugrad</a:t>
            </a:r>
            <a:r>
              <a:rPr lang="en-US" sz="1200" baseline="0" dirty="0" smtClean="0">
                <a:solidFill>
                  <a:srgbClr val="000000"/>
                </a:solidFill>
                <a:latin typeface="Arial"/>
              </a:rPr>
              <a:t> Enrollment	5%	7%	</a:t>
            </a:r>
          </a:p>
          <a:p>
            <a:r>
              <a:rPr lang="en-US" sz="1200" baseline="0" dirty="0" err="1" smtClean="0">
                <a:solidFill>
                  <a:srgbClr val="000000"/>
                </a:solidFill>
                <a:latin typeface="Arial"/>
              </a:rPr>
              <a:t>Ugrad</a:t>
            </a:r>
            <a:r>
              <a:rPr lang="en-US" sz="1200" baseline="0" dirty="0" smtClean="0">
                <a:solidFill>
                  <a:srgbClr val="000000"/>
                </a:solidFill>
                <a:latin typeface="Arial"/>
              </a:rPr>
              <a:t> degrees	5%	3%	</a:t>
            </a:r>
          </a:p>
          <a:p>
            <a:r>
              <a:rPr lang="en-US" sz="1200" baseline="0" dirty="0" smtClean="0">
                <a:solidFill>
                  <a:srgbClr val="000000"/>
                </a:solidFill>
                <a:latin typeface="Arial"/>
              </a:rPr>
              <a:t>Grad enrollment	3%	4.20%	</a:t>
            </a:r>
          </a:p>
          <a:p>
            <a:r>
              <a:rPr lang="en-US" sz="1200" baseline="0" dirty="0" smtClean="0">
                <a:solidFill>
                  <a:srgbClr val="000000"/>
                </a:solidFill>
                <a:latin typeface="Arial"/>
              </a:rPr>
              <a:t>Grad degrees		2%	4.00%	</a:t>
            </a:r>
          </a:p>
          <a:p>
            <a:r>
              <a:rPr lang="en-US" sz="1200" baseline="0" dirty="0" smtClean="0">
                <a:solidFill>
                  <a:srgbClr val="000000"/>
                </a:solidFill>
                <a:latin typeface="Arial"/>
              </a:rPr>
              <a:t>Faculty		5.4%	4.90%	</a:t>
            </a:r>
          </a:p>
          <a:p>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400" dirty="0" smtClean="0"/>
              <a:t>African</a:t>
            </a:r>
            <a:r>
              <a:rPr lang="en-US" sz="1400" baseline="0" dirty="0" smtClean="0"/>
              <a:t> Americans are down as a percent of applications since 2004, but so are all groups other than internationals.  In actual numbers, the number of applicants is up from 1698 to 1858.</a:t>
            </a:r>
          </a:p>
          <a:p>
            <a:endParaRPr lang="en-US" sz="1050" baseline="0" dirty="0" smtClean="0"/>
          </a:p>
          <a:p>
            <a:r>
              <a:rPr lang="en-US" sz="1050" b="1" baseline="0" dirty="0" smtClean="0">
                <a:solidFill>
                  <a:srgbClr val="000000"/>
                </a:solidFill>
                <a:latin typeface="Arial"/>
              </a:rPr>
              <a:t>2004	 </a:t>
            </a:r>
            <a:r>
              <a:rPr lang="en-US" sz="1050" b="1" baseline="0" dirty="0" err="1" smtClean="0">
                <a:solidFill>
                  <a:srgbClr val="000000"/>
                </a:solidFill>
                <a:latin typeface="Arial"/>
              </a:rPr>
              <a:t>Appls</a:t>
            </a:r>
            <a:r>
              <a:rPr lang="en-US" sz="1050" b="1" baseline="0" dirty="0" smtClean="0">
                <a:solidFill>
                  <a:srgbClr val="000000"/>
                </a:solidFill>
                <a:latin typeface="Arial"/>
              </a:rPr>
              <a:t>	Accepts	Enrollees	% of Apps % of </a:t>
            </a:r>
            <a:r>
              <a:rPr lang="en-US" sz="1050" b="1" baseline="0" dirty="0" err="1" smtClean="0">
                <a:solidFill>
                  <a:srgbClr val="000000"/>
                </a:solidFill>
                <a:latin typeface="Arial"/>
              </a:rPr>
              <a:t>Accpt</a:t>
            </a:r>
            <a:r>
              <a:rPr lang="en-US" sz="1050" b="1" baseline="0" dirty="0" smtClean="0">
                <a:solidFill>
                  <a:srgbClr val="000000"/>
                </a:solidFill>
                <a:latin typeface="Arial"/>
              </a:rPr>
              <a:t>							Accepted	enrolled	</a:t>
            </a:r>
          </a:p>
          <a:p>
            <a:r>
              <a:rPr lang="en-US" sz="1050" baseline="0" dirty="0" smtClean="0">
                <a:solidFill>
                  <a:srgbClr val="000000"/>
                </a:solidFill>
                <a:latin typeface="Arial"/>
              </a:rPr>
              <a:t>African </a:t>
            </a:r>
            <a:r>
              <a:rPr lang="en-US" sz="1050" baseline="0" dirty="0" err="1" smtClean="0">
                <a:solidFill>
                  <a:srgbClr val="000000"/>
                </a:solidFill>
                <a:latin typeface="Arial"/>
              </a:rPr>
              <a:t>Amer</a:t>
            </a:r>
            <a:r>
              <a:rPr lang="en-US" sz="1050" baseline="0" dirty="0" smtClean="0">
                <a:solidFill>
                  <a:srgbClr val="000000"/>
                </a:solidFill>
                <a:latin typeface="Arial"/>
              </a:rPr>
              <a:t>	1698	892	410	52.5%	46.0%	</a:t>
            </a:r>
          </a:p>
          <a:p>
            <a:r>
              <a:rPr lang="en-US" sz="1050" baseline="0" dirty="0" smtClean="0">
                <a:solidFill>
                  <a:srgbClr val="000000"/>
                </a:solidFill>
                <a:latin typeface="Arial"/>
              </a:rPr>
              <a:t>Asian/ </a:t>
            </a:r>
            <a:r>
              <a:rPr lang="en-US" sz="1050" baseline="0" dirty="0" err="1" smtClean="0">
                <a:solidFill>
                  <a:srgbClr val="000000"/>
                </a:solidFill>
                <a:latin typeface="Arial"/>
              </a:rPr>
              <a:t>PacI</a:t>
            </a:r>
            <a:r>
              <a:rPr lang="en-US" sz="1050" baseline="0" dirty="0" smtClean="0">
                <a:solidFill>
                  <a:srgbClr val="000000"/>
                </a:solidFill>
                <a:latin typeface="Arial"/>
              </a:rPr>
              <a:t>	3151	2240	1218	71.1%	54.4%	</a:t>
            </a:r>
          </a:p>
          <a:p>
            <a:r>
              <a:rPr lang="en-US" sz="1050" baseline="0" dirty="0" smtClean="0">
                <a:solidFill>
                  <a:srgbClr val="000000"/>
                </a:solidFill>
                <a:latin typeface="Arial"/>
              </a:rPr>
              <a:t>White	13649	9474	4923	69.4%	52.0%	</a:t>
            </a:r>
          </a:p>
          <a:p>
            <a:r>
              <a:rPr lang="en-US" sz="1050" baseline="0" dirty="0" smtClean="0">
                <a:solidFill>
                  <a:srgbClr val="000000"/>
                </a:solidFill>
                <a:latin typeface="Arial"/>
              </a:rPr>
              <a:t>Latino/</a:t>
            </a:r>
            <a:r>
              <a:rPr lang="en-US" sz="1050" baseline="0" dirty="0" err="1" smtClean="0">
                <a:solidFill>
                  <a:srgbClr val="000000"/>
                </a:solidFill>
                <a:latin typeface="Arial"/>
              </a:rPr>
              <a:t>Hisp</a:t>
            </a:r>
            <a:r>
              <a:rPr lang="en-US" sz="1050" baseline="0" dirty="0" smtClean="0">
                <a:solidFill>
                  <a:srgbClr val="000000"/>
                </a:solidFill>
                <a:latin typeface="Arial"/>
              </a:rPr>
              <a:t>	1309	956	483	73.0%	50.5%	</a:t>
            </a:r>
          </a:p>
          <a:p>
            <a:r>
              <a:rPr lang="en-US" sz="1050" baseline="0" dirty="0" smtClean="0">
                <a:solidFill>
                  <a:srgbClr val="000000"/>
                </a:solidFill>
                <a:latin typeface="Arial"/>
              </a:rPr>
              <a:t>Native </a:t>
            </a:r>
            <a:r>
              <a:rPr lang="en-US" sz="1050" baseline="0" dirty="0" err="1" smtClean="0">
                <a:solidFill>
                  <a:srgbClr val="000000"/>
                </a:solidFill>
                <a:latin typeface="Arial"/>
              </a:rPr>
              <a:t>Amer</a:t>
            </a:r>
            <a:r>
              <a:rPr lang="en-US" sz="1050" baseline="0" dirty="0" smtClean="0">
                <a:solidFill>
                  <a:srgbClr val="000000"/>
                </a:solidFill>
                <a:latin typeface="Arial"/>
              </a:rPr>
              <a:t>	44	30	19	68.2%	63.3%	</a:t>
            </a:r>
          </a:p>
          <a:p>
            <a:r>
              <a:rPr lang="en-US" sz="1050" baseline="0" dirty="0" err="1" smtClean="0">
                <a:solidFill>
                  <a:srgbClr val="000000"/>
                </a:solidFill>
                <a:latin typeface="Arial"/>
              </a:rPr>
              <a:t>Internatl</a:t>
            </a:r>
            <a:r>
              <a:rPr lang="en-US" sz="1050" baseline="0" dirty="0" smtClean="0">
                <a:solidFill>
                  <a:srgbClr val="000000"/>
                </a:solidFill>
                <a:latin typeface="Arial"/>
              </a:rPr>
              <a:t>	1357	860	296	63.4%	34.4%	</a:t>
            </a:r>
          </a:p>
          <a:p>
            <a:r>
              <a:rPr lang="en-US" sz="1050" baseline="0" dirty="0" smtClean="0">
                <a:solidFill>
                  <a:srgbClr val="000000"/>
                </a:solidFill>
                <a:latin typeface="Arial"/>
              </a:rPr>
              <a:t>All	21964	14936	7248	68.0%	48.5%	</a:t>
            </a:r>
          </a:p>
          <a:p>
            <a:r>
              <a:rPr lang="en-US" sz="1050" b="1" baseline="0" dirty="0" smtClean="0">
                <a:solidFill>
                  <a:srgbClr val="000000"/>
                </a:solidFill>
                <a:latin typeface="Arial"/>
              </a:rPr>
              <a:t>Percent						</a:t>
            </a:r>
          </a:p>
          <a:p>
            <a:r>
              <a:rPr lang="en-US" sz="1050" baseline="0" dirty="0" smtClean="0">
                <a:solidFill>
                  <a:srgbClr val="000000"/>
                </a:solidFill>
                <a:latin typeface="Arial"/>
              </a:rPr>
              <a:t>African </a:t>
            </a:r>
            <a:r>
              <a:rPr lang="en-US" sz="1050" baseline="0" dirty="0" err="1" smtClean="0">
                <a:solidFill>
                  <a:srgbClr val="000000"/>
                </a:solidFill>
                <a:latin typeface="Arial"/>
              </a:rPr>
              <a:t>Amer</a:t>
            </a:r>
            <a:r>
              <a:rPr lang="en-US" sz="1050" baseline="0" dirty="0" smtClean="0">
                <a:solidFill>
                  <a:srgbClr val="000000"/>
                </a:solidFill>
                <a:latin typeface="Arial"/>
              </a:rPr>
              <a:t>	7.7%	6.0%	5.7%			</a:t>
            </a:r>
          </a:p>
          <a:p>
            <a:r>
              <a:rPr lang="en-US" sz="1050" baseline="0" dirty="0" smtClean="0">
                <a:solidFill>
                  <a:srgbClr val="000000"/>
                </a:solidFill>
                <a:latin typeface="Arial"/>
              </a:rPr>
              <a:t>Asian/ </a:t>
            </a:r>
            <a:r>
              <a:rPr lang="en-US" sz="1050" baseline="0" dirty="0" err="1" smtClean="0">
                <a:solidFill>
                  <a:srgbClr val="000000"/>
                </a:solidFill>
                <a:latin typeface="Arial"/>
              </a:rPr>
              <a:t>PacI</a:t>
            </a:r>
            <a:r>
              <a:rPr lang="en-US" sz="1050" baseline="0" dirty="0" smtClean="0">
                <a:solidFill>
                  <a:srgbClr val="000000"/>
                </a:solidFill>
                <a:latin typeface="Arial"/>
              </a:rPr>
              <a:t>	14.3%	15.0%	16.8%			</a:t>
            </a:r>
          </a:p>
          <a:p>
            <a:r>
              <a:rPr lang="en-US" sz="1050" baseline="0" dirty="0" smtClean="0">
                <a:solidFill>
                  <a:srgbClr val="000000"/>
                </a:solidFill>
                <a:latin typeface="Arial"/>
              </a:rPr>
              <a:t>White	62.1%	63.4%	67.9%			</a:t>
            </a:r>
          </a:p>
          <a:p>
            <a:r>
              <a:rPr lang="en-US" sz="1050" baseline="0" dirty="0" smtClean="0">
                <a:solidFill>
                  <a:srgbClr val="000000"/>
                </a:solidFill>
                <a:latin typeface="Arial"/>
              </a:rPr>
              <a:t>Latino/a	6.0%	6.4%	6.7%			</a:t>
            </a:r>
          </a:p>
          <a:p>
            <a:r>
              <a:rPr lang="en-US" sz="1050" baseline="0" dirty="0" smtClean="0">
                <a:solidFill>
                  <a:srgbClr val="000000"/>
                </a:solidFill>
                <a:latin typeface="Arial"/>
              </a:rPr>
              <a:t>Native </a:t>
            </a:r>
            <a:r>
              <a:rPr lang="en-US" sz="1050" baseline="0" dirty="0" err="1" smtClean="0">
                <a:solidFill>
                  <a:srgbClr val="000000"/>
                </a:solidFill>
                <a:latin typeface="Arial"/>
              </a:rPr>
              <a:t>Amer</a:t>
            </a:r>
            <a:r>
              <a:rPr lang="en-US" sz="1050" baseline="0" dirty="0" smtClean="0">
                <a:solidFill>
                  <a:srgbClr val="000000"/>
                </a:solidFill>
                <a:latin typeface="Arial"/>
              </a:rPr>
              <a:t>	0.2%	0.2%	0.3%			</a:t>
            </a:r>
          </a:p>
          <a:p>
            <a:r>
              <a:rPr lang="en-US" sz="1050" baseline="0" dirty="0" smtClean="0">
                <a:solidFill>
                  <a:srgbClr val="000000"/>
                </a:solidFill>
                <a:latin typeface="Arial"/>
              </a:rPr>
              <a:t>International	6.2%	5.8%	4.1%			</a:t>
            </a:r>
          </a:p>
          <a:p>
            <a:r>
              <a:rPr lang="en-US" sz="1050" baseline="0" dirty="0" smtClean="0">
                <a:solidFill>
                  <a:srgbClr val="000000"/>
                </a:solidFill>
                <a:latin typeface="Arial"/>
              </a:rPr>
              <a:t>All	100.0%	100.0%	100.0%			</a:t>
            </a:r>
          </a:p>
          <a:p>
            <a:endParaRPr lang="en-US" sz="1050" dirty="0" smtClean="0"/>
          </a:p>
          <a:p>
            <a:r>
              <a:rPr lang="en-US" sz="1050" b="1" baseline="0" dirty="0" smtClean="0">
                <a:solidFill>
                  <a:srgbClr val="000000"/>
                </a:solidFill>
                <a:latin typeface="Arial"/>
              </a:rPr>
              <a:t>2009	 </a:t>
            </a:r>
            <a:r>
              <a:rPr lang="en-US" sz="1050" b="1" baseline="0" dirty="0" err="1" smtClean="0">
                <a:solidFill>
                  <a:srgbClr val="000000"/>
                </a:solidFill>
                <a:latin typeface="Arial"/>
              </a:rPr>
              <a:t>Appls</a:t>
            </a:r>
            <a:r>
              <a:rPr lang="en-US" sz="1050" b="1" baseline="0" dirty="0" smtClean="0">
                <a:solidFill>
                  <a:srgbClr val="000000"/>
                </a:solidFill>
                <a:latin typeface="Arial"/>
              </a:rPr>
              <a:t>	Accepts	Enrollees	% of Apps % of </a:t>
            </a:r>
            <a:r>
              <a:rPr lang="en-US" sz="1050" b="1" baseline="0" dirty="0" err="1" smtClean="0">
                <a:solidFill>
                  <a:srgbClr val="000000"/>
                </a:solidFill>
                <a:latin typeface="Arial"/>
              </a:rPr>
              <a:t>Accpt</a:t>
            </a:r>
            <a:r>
              <a:rPr lang="en-US" sz="1050" b="1" baseline="0" dirty="0" smtClean="0">
                <a:solidFill>
                  <a:srgbClr val="000000"/>
                </a:solidFill>
                <a:latin typeface="Arial"/>
              </a:rPr>
              <a:t>							Accepted	enrolled	</a:t>
            </a:r>
          </a:p>
          <a:p>
            <a:r>
              <a:rPr lang="en-US" sz="1050" baseline="0" dirty="0" smtClean="0">
                <a:solidFill>
                  <a:srgbClr val="000000"/>
                </a:solidFill>
                <a:latin typeface="Arial"/>
              </a:rPr>
              <a:t>African </a:t>
            </a:r>
            <a:r>
              <a:rPr lang="en-US" sz="1050" baseline="0" dirty="0" err="1" smtClean="0">
                <a:solidFill>
                  <a:srgbClr val="000000"/>
                </a:solidFill>
                <a:latin typeface="Arial"/>
              </a:rPr>
              <a:t>Amer</a:t>
            </a:r>
            <a:r>
              <a:rPr lang="en-US" sz="1050" baseline="0" dirty="0" smtClean="0">
                <a:solidFill>
                  <a:srgbClr val="000000"/>
                </a:solidFill>
                <a:latin typeface="Arial"/>
              </a:rPr>
              <a:t>	1858	583	427	31.4%	73.2%	</a:t>
            </a:r>
          </a:p>
          <a:p>
            <a:r>
              <a:rPr lang="en-US" sz="1050" baseline="0" dirty="0" smtClean="0">
                <a:solidFill>
                  <a:srgbClr val="000000"/>
                </a:solidFill>
                <a:latin typeface="Arial"/>
              </a:rPr>
              <a:t>Asian/ Pac I	3800	1717	915	45.2%	53.3%	</a:t>
            </a:r>
          </a:p>
          <a:p>
            <a:r>
              <a:rPr lang="en-US" sz="1050" baseline="0" dirty="0" smtClean="0">
                <a:solidFill>
                  <a:srgbClr val="000000"/>
                </a:solidFill>
                <a:latin typeface="Arial"/>
              </a:rPr>
              <a:t>White	13526	6898	4154	51.0%	60.2%	</a:t>
            </a:r>
          </a:p>
          <a:p>
            <a:r>
              <a:rPr lang="en-US" sz="1050" baseline="0" dirty="0" smtClean="0">
                <a:solidFill>
                  <a:srgbClr val="000000"/>
                </a:solidFill>
                <a:latin typeface="Arial"/>
              </a:rPr>
              <a:t>Latino/a	1630	704	451	43.2%	64.1%	</a:t>
            </a:r>
          </a:p>
          <a:p>
            <a:r>
              <a:rPr lang="en-US" sz="1050" baseline="0" dirty="0" smtClean="0">
                <a:solidFill>
                  <a:srgbClr val="000000"/>
                </a:solidFill>
                <a:latin typeface="Arial"/>
              </a:rPr>
              <a:t>Native </a:t>
            </a:r>
            <a:r>
              <a:rPr lang="en-US" sz="1050" baseline="0" dirty="0" err="1" smtClean="0">
                <a:solidFill>
                  <a:srgbClr val="000000"/>
                </a:solidFill>
                <a:latin typeface="Arial"/>
              </a:rPr>
              <a:t>Amer</a:t>
            </a:r>
            <a:r>
              <a:rPr lang="en-US" sz="1050" baseline="0" dirty="0" smtClean="0">
                <a:solidFill>
                  <a:srgbClr val="000000"/>
                </a:solidFill>
                <a:latin typeface="Arial"/>
              </a:rPr>
              <a:t>	58	24	16	41.4%	66.7%	</a:t>
            </a:r>
          </a:p>
          <a:p>
            <a:r>
              <a:rPr lang="en-US" sz="1050" baseline="0" dirty="0" smtClean="0">
                <a:solidFill>
                  <a:srgbClr val="000000"/>
                </a:solidFill>
                <a:latin typeface="Arial"/>
              </a:rPr>
              <a:t>Intl/</a:t>
            </a:r>
            <a:r>
              <a:rPr lang="en-US" sz="1050" baseline="0" dirty="0" err="1" smtClean="0">
                <a:solidFill>
                  <a:srgbClr val="000000"/>
                </a:solidFill>
                <a:latin typeface="Arial"/>
              </a:rPr>
              <a:t>Unk</a:t>
            </a:r>
            <a:r>
              <a:rPr lang="en-US" sz="1050" baseline="0" dirty="0" smtClean="0">
                <a:solidFill>
                  <a:srgbClr val="000000"/>
                </a:solidFill>
                <a:latin typeface="Arial"/>
              </a:rPr>
              <a:t>	5152	1682	861	32.6%	51.2%	</a:t>
            </a:r>
          </a:p>
          <a:p>
            <a:r>
              <a:rPr lang="en-US" sz="1050" baseline="0" dirty="0" smtClean="0">
                <a:solidFill>
                  <a:srgbClr val="000000"/>
                </a:solidFill>
                <a:latin typeface="Arial"/>
              </a:rPr>
              <a:t>All	26024	11608	6824	44.6%	58.8%	</a:t>
            </a:r>
          </a:p>
          <a:p>
            <a:r>
              <a:rPr lang="en-US" sz="1050" b="1" baseline="0" dirty="0" smtClean="0">
                <a:solidFill>
                  <a:srgbClr val="000000"/>
                </a:solidFill>
                <a:latin typeface="Arial"/>
              </a:rPr>
              <a:t>Percent						</a:t>
            </a:r>
          </a:p>
          <a:p>
            <a:r>
              <a:rPr lang="en-US" sz="1050" baseline="0" dirty="0" smtClean="0">
                <a:solidFill>
                  <a:srgbClr val="000000"/>
                </a:solidFill>
                <a:latin typeface="Arial"/>
              </a:rPr>
              <a:t>African </a:t>
            </a:r>
            <a:r>
              <a:rPr lang="en-US" sz="1050" baseline="0" dirty="0" err="1" smtClean="0">
                <a:solidFill>
                  <a:srgbClr val="000000"/>
                </a:solidFill>
                <a:latin typeface="Arial"/>
              </a:rPr>
              <a:t>Amer</a:t>
            </a:r>
            <a:r>
              <a:rPr lang="en-US" sz="1050" baseline="0" dirty="0" smtClean="0">
                <a:solidFill>
                  <a:srgbClr val="000000"/>
                </a:solidFill>
                <a:latin typeface="Arial"/>
              </a:rPr>
              <a:t>	7.1%	5.0%	6.3%			</a:t>
            </a:r>
          </a:p>
          <a:p>
            <a:r>
              <a:rPr lang="en-US" sz="1050" baseline="0" dirty="0" smtClean="0">
                <a:solidFill>
                  <a:srgbClr val="000000"/>
                </a:solidFill>
                <a:latin typeface="Arial"/>
              </a:rPr>
              <a:t>Asian/ </a:t>
            </a:r>
            <a:r>
              <a:rPr lang="en-US" sz="1050" baseline="0" dirty="0" err="1" smtClean="0">
                <a:solidFill>
                  <a:srgbClr val="000000"/>
                </a:solidFill>
                <a:latin typeface="Arial"/>
              </a:rPr>
              <a:t>PaciIsl</a:t>
            </a:r>
            <a:r>
              <a:rPr lang="en-US" sz="1050" baseline="0" dirty="0" smtClean="0">
                <a:solidFill>
                  <a:srgbClr val="000000"/>
                </a:solidFill>
                <a:latin typeface="Arial"/>
              </a:rPr>
              <a:t>	14.6%	14.8%	13.4%			</a:t>
            </a:r>
          </a:p>
          <a:p>
            <a:r>
              <a:rPr lang="en-US" sz="1050" baseline="0" dirty="0" smtClean="0">
                <a:solidFill>
                  <a:srgbClr val="000000"/>
                </a:solidFill>
                <a:latin typeface="Arial"/>
              </a:rPr>
              <a:t>White	52.0%	59.4%	60.9%			</a:t>
            </a:r>
          </a:p>
          <a:p>
            <a:r>
              <a:rPr lang="en-US" sz="1050" baseline="0" dirty="0" smtClean="0">
                <a:solidFill>
                  <a:srgbClr val="000000"/>
                </a:solidFill>
                <a:latin typeface="Arial"/>
              </a:rPr>
              <a:t>Latino/a	6.3%	6.1%	6.6%			</a:t>
            </a:r>
          </a:p>
          <a:p>
            <a:r>
              <a:rPr lang="en-US" sz="1050" baseline="0" dirty="0" smtClean="0">
                <a:solidFill>
                  <a:srgbClr val="000000"/>
                </a:solidFill>
                <a:latin typeface="Arial"/>
              </a:rPr>
              <a:t>Native </a:t>
            </a:r>
            <a:r>
              <a:rPr lang="en-US" sz="1050" baseline="0" dirty="0" err="1" smtClean="0">
                <a:solidFill>
                  <a:srgbClr val="000000"/>
                </a:solidFill>
                <a:latin typeface="Arial"/>
              </a:rPr>
              <a:t>Amer</a:t>
            </a:r>
            <a:r>
              <a:rPr lang="en-US" sz="1050" baseline="0" dirty="0" smtClean="0">
                <a:solidFill>
                  <a:srgbClr val="000000"/>
                </a:solidFill>
                <a:latin typeface="Arial"/>
              </a:rPr>
              <a:t>	0.2%	0.2%	0.2%			</a:t>
            </a:r>
          </a:p>
          <a:p>
            <a:r>
              <a:rPr lang="en-US" sz="1050" baseline="0" dirty="0" smtClean="0">
                <a:solidFill>
                  <a:srgbClr val="000000"/>
                </a:solidFill>
                <a:latin typeface="Arial"/>
              </a:rPr>
              <a:t>Intl/</a:t>
            </a:r>
            <a:r>
              <a:rPr lang="en-US" sz="1050" baseline="0" dirty="0" err="1" smtClean="0">
                <a:solidFill>
                  <a:srgbClr val="000000"/>
                </a:solidFill>
                <a:latin typeface="Arial"/>
              </a:rPr>
              <a:t>Unk</a:t>
            </a:r>
            <a:r>
              <a:rPr lang="en-US" sz="1050" baseline="0" dirty="0" smtClean="0">
                <a:solidFill>
                  <a:srgbClr val="000000"/>
                </a:solidFill>
                <a:latin typeface="Arial"/>
              </a:rPr>
              <a:t>	19.8%	14.5%	12.6%			</a:t>
            </a:r>
          </a:p>
          <a:p>
            <a:r>
              <a:rPr lang="en-US" sz="1050" baseline="0" dirty="0" smtClean="0">
                <a:solidFill>
                  <a:srgbClr val="000000"/>
                </a:solidFill>
                <a:latin typeface="Arial"/>
              </a:rPr>
              <a:t>All	100.0%	100.0%	100.0%			</a:t>
            </a:r>
          </a:p>
          <a:p>
            <a:endParaRPr lang="en-US" sz="1050" dirty="0" smtClean="0"/>
          </a:p>
          <a:p>
            <a:endParaRPr lang="en-US" sz="1050"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African Americans remained about 6% of the freshman class over the past 5 years, while</a:t>
            </a:r>
            <a:r>
              <a:rPr lang="en-US" baseline="0" dirty="0" smtClean="0"/>
              <a:t> the percent of internationals tripled. </a:t>
            </a:r>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Note the different scales for whites and all.  Internationals are not shown.</a:t>
            </a:r>
          </a:p>
          <a:p>
            <a:endParaRPr lang="en-US" sz="1600" b="1" baseline="0" dirty="0" smtClean="0">
              <a:solidFill>
                <a:srgbClr val="000000"/>
              </a:solidFill>
              <a:latin typeface="Arial"/>
            </a:endParaRPr>
          </a:p>
          <a:p>
            <a:pPr defTabSz="640080">
              <a:tabLst>
                <a:tab pos="640080" algn="l"/>
              </a:tabLst>
            </a:pPr>
            <a:r>
              <a:rPr lang="en-US" sz="1800" b="1" baseline="0" dirty="0" smtClean="0">
                <a:solidFill>
                  <a:srgbClr val="000000"/>
                </a:solidFill>
                <a:latin typeface="Arial"/>
              </a:rPr>
              <a:t>Undergraduate Enrollment									</a:t>
            </a:r>
          </a:p>
          <a:p>
            <a:pPr defTabSz="640080">
              <a:tabLst>
                <a:tab pos="640080" algn="l"/>
              </a:tabLst>
            </a:pPr>
            <a:r>
              <a:rPr lang="en-US" sz="1600" baseline="0" dirty="0" smtClean="0">
                <a:solidFill>
                  <a:srgbClr val="000000"/>
                </a:solidFill>
                <a:latin typeface="Arial"/>
              </a:rPr>
              <a:t>Fall	All	African 	Asian	Latino	Native</a:t>
            </a:r>
          </a:p>
          <a:p>
            <a:pPr defTabSz="640080">
              <a:tabLst>
                <a:tab pos="640080" algn="l"/>
              </a:tabLst>
            </a:pPr>
            <a:r>
              <a:rPr lang="en-US" sz="1600" baseline="0" dirty="0" smtClean="0">
                <a:solidFill>
                  <a:srgbClr val="000000"/>
                </a:solidFill>
                <a:latin typeface="Arial"/>
              </a:rPr>
              <a:t>           		</a:t>
            </a:r>
            <a:r>
              <a:rPr lang="en-US" sz="1600" baseline="0" dirty="0" err="1" smtClean="0">
                <a:solidFill>
                  <a:srgbClr val="000000"/>
                </a:solidFill>
                <a:latin typeface="Arial"/>
              </a:rPr>
              <a:t>Amer</a:t>
            </a:r>
            <a:r>
              <a:rPr lang="en-US" sz="1600" baseline="0" dirty="0" smtClean="0">
                <a:solidFill>
                  <a:srgbClr val="000000"/>
                </a:solidFill>
                <a:latin typeface="Arial"/>
              </a:rPr>
              <a:t>	</a:t>
            </a:r>
            <a:r>
              <a:rPr lang="en-US" sz="1600" baseline="0" dirty="0" err="1" smtClean="0">
                <a:solidFill>
                  <a:srgbClr val="000000"/>
                </a:solidFill>
                <a:latin typeface="Arial"/>
              </a:rPr>
              <a:t>Amer</a:t>
            </a:r>
            <a:r>
              <a:rPr lang="en-US" sz="1600" baseline="0" dirty="0" smtClean="0">
                <a:solidFill>
                  <a:srgbClr val="000000"/>
                </a:solidFill>
                <a:latin typeface="Arial"/>
              </a:rPr>
              <a:t>	Hispanic	</a:t>
            </a:r>
            <a:r>
              <a:rPr lang="en-US" sz="1600" baseline="0" dirty="0" err="1" smtClean="0">
                <a:solidFill>
                  <a:srgbClr val="000000"/>
                </a:solidFill>
                <a:latin typeface="Arial"/>
              </a:rPr>
              <a:t>Amer</a:t>
            </a:r>
            <a:r>
              <a:rPr lang="en-US" sz="1600" baseline="0" dirty="0" smtClean="0">
                <a:solidFill>
                  <a:srgbClr val="000000"/>
                </a:solidFill>
                <a:latin typeface="Arial"/>
              </a:rPr>
              <a:t>	White	</a:t>
            </a:r>
            <a:r>
              <a:rPr lang="en-US" sz="1600" baseline="0" dirty="0" err="1" smtClean="0">
                <a:solidFill>
                  <a:srgbClr val="000000"/>
                </a:solidFill>
                <a:latin typeface="Arial"/>
              </a:rPr>
              <a:t>Unk</a:t>
            </a:r>
            <a:r>
              <a:rPr lang="en-US" sz="1600" baseline="0" dirty="0" smtClean="0">
                <a:solidFill>
                  <a:srgbClr val="000000"/>
                </a:solidFill>
                <a:latin typeface="Arial"/>
              </a:rPr>
              <a:t>	Intl	</a:t>
            </a:r>
          </a:p>
          <a:p>
            <a:pPr defTabSz="640080">
              <a:tabLst>
                <a:tab pos="640080" algn="l"/>
              </a:tabLst>
            </a:pPr>
            <a:r>
              <a:rPr lang="en-US" sz="1600" baseline="0" dirty="0" smtClean="0">
                <a:solidFill>
                  <a:srgbClr val="000000"/>
                </a:solidFill>
                <a:latin typeface="Arial"/>
              </a:rPr>
              <a:t>1967	22,017	223	136	25	8				</a:t>
            </a:r>
          </a:p>
          <a:p>
            <a:pPr defTabSz="640080">
              <a:tabLst>
                <a:tab pos="640080" algn="l"/>
              </a:tabLst>
            </a:pPr>
            <a:r>
              <a:rPr lang="en-US" sz="1600" baseline="0" dirty="0" smtClean="0">
                <a:solidFill>
                  <a:srgbClr val="000000"/>
                </a:solidFill>
                <a:latin typeface="Arial"/>
              </a:rPr>
              <a:t>1968	22,949	690	309	107	20				</a:t>
            </a:r>
          </a:p>
          <a:p>
            <a:pPr defTabSz="640080">
              <a:tabLst>
                <a:tab pos="640080" algn="l"/>
              </a:tabLst>
            </a:pPr>
            <a:r>
              <a:rPr lang="en-US" sz="1600" baseline="0" dirty="0" smtClean="0">
                <a:solidFill>
                  <a:srgbClr val="000000"/>
                </a:solidFill>
                <a:latin typeface="Arial"/>
              </a:rPr>
              <a:t>1969	23,431	767	289	116	12				</a:t>
            </a:r>
          </a:p>
          <a:p>
            <a:pPr defTabSz="640080">
              <a:tabLst>
                <a:tab pos="640080" algn="l"/>
              </a:tabLst>
            </a:pPr>
            <a:r>
              <a:rPr lang="en-US" sz="1600" baseline="0" dirty="0" smtClean="0">
                <a:solidFill>
                  <a:srgbClr val="000000"/>
                </a:solidFill>
                <a:latin typeface="Arial"/>
              </a:rPr>
              <a:t>1970	24,558	944	330	121	25				</a:t>
            </a:r>
          </a:p>
          <a:p>
            <a:pPr defTabSz="640080">
              <a:tabLst>
                <a:tab pos="640080" algn="l"/>
              </a:tabLst>
            </a:pPr>
            <a:r>
              <a:rPr lang="en-US" sz="1600" baseline="0" dirty="0" smtClean="0">
                <a:solidFill>
                  <a:srgbClr val="000000"/>
                </a:solidFill>
                <a:latin typeface="Arial"/>
              </a:rPr>
              <a:t>1971	23,105	1,040	292	96	17				</a:t>
            </a:r>
          </a:p>
          <a:p>
            <a:pPr defTabSz="640080">
              <a:tabLst>
                <a:tab pos="640080" algn="l"/>
              </a:tabLst>
            </a:pPr>
            <a:r>
              <a:rPr lang="en-US" sz="1600" baseline="0" dirty="0" smtClean="0">
                <a:solidFill>
                  <a:srgbClr val="000000"/>
                </a:solidFill>
                <a:latin typeface="Arial"/>
              </a:rPr>
              <a:t>1972	24,695	1,094	284	105	26	21,993	1,193		</a:t>
            </a:r>
          </a:p>
          <a:p>
            <a:pPr defTabSz="640080">
              <a:tabLst>
                <a:tab pos="640080" algn="l"/>
              </a:tabLst>
            </a:pPr>
            <a:r>
              <a:rPr lang="en-US" sz="1600" baseline="0" dirty="0" smtClean="0">
                <a:solidFill>
                  <a:srgbClr val="000000"/>
                </a:solidFill>
                <a:latin typeface="Arial"/>
              </a:rPr>
              <a:t>1973	25,780	968	300	110	34	23,587	781		</a:t>
            </a:r>
          </a:p>
          <a:p>
            <a:pPr defTabSz="640080">
              <a:tabLst>
                <a:tab pos="640080" algn="l"/>
              </a:tabLst>
            </a:pPr>
            <a:r>
              <a:rPr lang="en-US" sz="1600" baseline="0" dirty="0" smtClean="0">
                <a:solidFill>
                  <a:srgbClr val="000000"/>
                </a:solidFill>
                <a:latin typeface="Arial"/>
              </a:rPr>
              <a:t>1974	25,848	856	304	149	16	23,387	1,136		</a:t>
            </a:r>
          </a:p>
          <a:p>
            <a:pPr defTabSz="640080">
              <a:tabLst>
                <a:tab pos="640080" algn="l"/>
              </a:tabLst>
            </a:pPr>
            <a:r>
              <a:rPr lang="en-US" sz="1600" baseline="0" dirty="0" smtClean="0">
                <a:solidFill>
                  <a:srgbClr val="000000"/>
                </a:solidFill>
                <a:latin typeface="Arial"/>
              </a:rPr>
              <a:t>1975	25,788	927	319	167	13	23,560	802		</a:t>
            </a:r>
          </a:p>
          <a:p>
            <a:pPr defTabSz="640080">
              <a:tabLst>
                <a:tab pos="640080" algn="l"/>
              </a:tabLst>
            </a:pPr>
            <a:r>
              <a:rPr lang="en-US" sz="1600" baseline="0" dirty="0" smtClean="0">
                <a:solidFill>
                  <a:srgbClr val="000000"/>
                </a:solidFill>
                <a:latin typeface="Arial"/>
              </a:rPr>
              <a:t>1976	24,769	948	392	199	46	22,653	531		</a:t>
            </a:r>
          </a:p>
          <a:p>
            <a:pPr defTabSz="640080">
              <a:tabLst>
                <a:tab pos="640080" algn="l"/>
              </a:tabLst>
            </a:pPr>
            <a:r>
              <a:rPr lang="en-US" sz="1600" baseline="0" dirty="0" smtClean="0">
                <a:solidFill>
                  <a:srgbClr val="000000"/>
                </a:solidFill>
                <a:latin typeface="Arial"/>
              </a:rPr>
              <a:t>1977	25,347	946	451	232	89	23,311	318		</a:t>
            </a:r>
          </a:p>
          <a:p>
            <a:pPr defTabSz="640080">
              <a:tabLst>
                <a:tab pos="640080" algn="l"/>
              </a:tabLst>
            </a:pPr>
            <a:r>
              <a:rPr lang="en-US" sz="1600" baseline="0" dirty="0" smtClean="0">
                <a:solidFill>
                  <a:srgbClr val="000000"/>
                </a:solidFill>
                <a:latin typeface="Arial"/>
              </a:rPr>
              <a:t>1978	25,413	979	542	242	86	23,278	286		</a:t>
            </a:r>
          </a:p>
          <a:p>
            <a:pPr defTabSz="640080">
              <a:tabLst>
                <a:tab pos="640080" algn="l"/>
              </a:tabLst>
            </a:pPr>
            <a:r>
              <a:rPr lang="en-US" sz="1600" baseline="0" dirty="0" smtClean="0">
                <a:solidFill>
                  <a:srgbClr val="000000"/>
                </a:solidFill>
                <a:latin typeface="Arial"/>
              </a:rPr>
              <a:t>1979	26,127	1,010	725	288	74	23,660	370		</a:t>
            </a:r>
          </a:p>
          <a:p>
            <a:pPr defTabSz="640080">
              <a:tabLst>
                <a:tab pos="640080" algn="l"/>
              </a:tabLst>
            </a:pPr>
            <a:r>
              <a:rPr lang="en-US" sz="1600" baseline="0" dirty="0" smtClean="0">
                <a:solidFill>
                  <a:srgbClr val="000000"/>
                </a:solidFill>
                <a:latin typeface="Arial"/>
              </a:rPr>
              <a:t>1980	26,478	1,038	832	360	81	23,889	278		</a:t>
            </a:r>
          </a:p>
          <a:p>
            <a:pPr defTabSz="640080">
              <a:tabLst>
                <a:tab pos="640080" algn="l"/>
              </a:tabLst>
            </a:pPr>
            <a:r>
              <a:rPr lang="en-US" sz="1600" baseline="0" dirty="0" smtClean="0">
                <a:solidFill>
                  <a:srgbClr val="000000"/>
                </a:solidFill>
                <a:latin typeface="Arial"/>
              </a:rPr>
              <a:t>1981	26,597	1,012	942	393	67	23,890	293		</a:t>
            </a:r>
          </a:p>
          <a:p>
            <a:pPr defTabSz="640080">
              <a:tabLst>
                <a:tab pos="640080" algn="l"/>
              </a:tabLst>
            </a:pPr>
            <a:r>
              <a:rPr lang="en-US" sz="1600" baseline="0" dirty="0" smtClean="0">
                <a:solidFill>
                  <a:srgbClr val="000000"/>
                </a:solidFill>
                <a:latin typeface="Arial"/>
              </a:rPr>
              <a:t>1982	26,307	981	1,043	418	55	23,525	285		</a:t>
            </a:r>
          </a:p>
          <a:p>
            <a:pPr defTabSz="640080">
              <a:tabLst>
                <a:tab pos="640080" algn="l"/>
              </a:tabLst>
            </a:pPr>
            <a:r>
              <a:rPr lang="en-US" sz="1600" baseline="0" dirty="0" smtClean="0">
                <a:solidFill>
                  <a:srgbClr val="000000"/>
                </a:solidFill>
                <a:latin typeface="Arial"/>
              </a:rPr>
              <a:t>1983	25,989	1,007	1,162	460	57	22,993	310		</a:t>
            </a:r>
          </a:p>
          <a:p>
            <a:pPr defTabSz="640080">
              <a:tabLst>
                <a:tab pos="640080" algn="l"/>
              </a:tabLst>
            </a:pPr>
            <a:r>
              <a:rPr lang="en-US" sz="1600" baseline="0" dirty="0" smtClean="0">
                <a:solidFill>
                  <a:srgbClr val="000000"/>
                </a:solidFill>
                <a:latin typeface="Arial"/>
              </a:rPr>
              <a:t>1984	26,112	1,013	1,273	465	52	22,782	527		</a:t>
            </a:r>
          </a:p>
          <a:p>
            <a:pPr defTabSz="640080">
              <a:tabLst>
                <a:tab pos="640080" algn="l"/>
              </a:tabLst>
            </a:pPr>
            <a:r>
              <a:rPr lang="en-US" sz="1600" baseline="0" dirty="0" smtClean="0">
                <a:solidFill>
                  <a:srgbClr val="000000"/>
                </a:solidFill>
                <a:latin typeface="Arial"/>
              </a:rPr>
              <a:t>1985	27,232	1,089	1,508	520	55	23,585	475		</a:t>
            </a:r>
          </a:p>
          <a:p>
            <a:pPr defTabSz="640080">
              <a:tabLst>
                <a:tab pos="640080" algn="l"/>
              </a:tabLst>
            </a:pPr>
            <a:r>
              <a:rPr lang="en-US" sz="1600" baseline="0" dirty="0" smtClean="0">
                <a:solidFill>
                  <a:srgbClr val="000000"/>
                </a:solidFill>
                <a:latin typeface="Arial"/>
              </a:rPr>
              <a:t>1986	27,199	1,209	1,639	581	47	23,235	488		</a:t>
            </a:r>
          </a:p>
          <a:p>
            <a:pPr defTabSz="640080">
              <a:tabLst>
                <a:tab pos="640080" algn="l"/>
              </a:tabLst>
            </a:pPr>
            <a:r>
              <a:rPr lang="en-US" sz="1600" baseline="0" dirty="0" smtClean="0">
                <a:solidFill>
                  <a:srgbClr val="000000"/>
                </a:solidFill>
                <a:latin typeface="Arial"/>
              </a:rPr>
              <a:t>1987	27,065	1,386	1,863	668	45	22,633	470		</a:t>
            </a:r>
          </a:p>
          <a:p>
            <a:pPr defTabSz="640080">
              <a:tabLst>
                <a:tab pos="640080" algn="l"/>
              </a:tabLst>
            </a:pPr>
            <a:r>
              <a:rPr lang="en-US" sz="1600" baseline="0" dirty="0" smtClean="0">
                <a:solidFill>
                  <a:srgbClr val="000000"/>
                </a:solidFill>
                <a:latin typeface="Arial"/>
              </a:rPr>
              <a:t>1988	26,859	1,548	2,083	822	50	21,812	544		</a:t>
            </a:r>
          </a:p>
          <a:p>
            <a:pPr defTabSz="640080">
              <a:tabLst>
                <a:tab pos="640080" algn="l"/>
              </a:tabLst>
            </a:pPr>
            <a:r>
              <a:rPr lang="en-US" sz="1600" baseline="0" dirty="0" smtClean="0">
                <a:solidFill>
                  <a:srgbClr val="000000"/>
                </a:solidFill>
                <a:latin typeface="Arial"/>
              </a:rPr>
              <a:t>1989	25,950	1,738	2,201	976	41	20,463	531		</a:t>
            </a:r>
          </a:p>
          <a:p>
            <a:pPr defTabSz="640080">
              <a:tabLst>
                <a:tab pos="640080" algn="l"/>
              </a:tabLst>
            </a:pPr>
            <a:r>
              <a:rPr lang="en-US" sz="1600" baseline="0" dirty="0" smtClean="0">
                <a:solidFill>
                  <a:srgbClr val="000000"/>
                </a:solidFill>
                <a:latin typeface="Arial"/>
              </a:rPr>
              <a:t>1990	26,445	1,873	2,552	1,134	56	20,259	571		</a:t>
            </a:r>
          </a:p>
          <a:p>
            <a:pPr defTabSz="640080">
              <a:tabLst>
                <a:tab pos="640080" algn="l"/>
              </a:tabLst>
            </a:pPr>
            <a:r>
              <a:rPr lang="en-US" sz="1600" baseline="0" dirty="0" smtClean="0">
                <a:solidFill>
                  <a:srgbClr val="000000"/>
                </a:solidFill>
                <a:latin typeface="Arial"/>
              </a:rPr>
              <a:t>1991	26,366	1,840	2,766	1,221	36	19,940	563		</a:t>
            </a:r>
          </a:p>
          <a:p>
            <a:pPr defTabSz="640080">
              <a:tabLst>
                <a:tab pos="640080" algn="l"/>
              </a:tabLst>
            </a:pPr>
            <a:r>
              <a:rPr lang="en-US" sz="1600" baseline="0" dirty="0" smtClean="0">
                <a:solidFill>
                  <a:srgbClr val="000000"/>
                </a:solidFill>
                <a:latin typeface="Arial"/>
              </a:rPr>
              <a:t>1992	25,812	1,792	2,917	1,308	32	19,140	221	402	</a:t>
            </a:r>
          </a:p>
          <a:p>
            <a:pPr defTabSz="640080">
              <a:tabLst>
                <a:tab pos="640080" algn="l"/>
              </a:tabLst>
            </a:pPr>
            <a:r>
              <a:rPr lang="en-US" sz="1600" baseline="0" dirty="0" smtClean="0">
                <a:solidFill>
                  <a:srgbClr val="000000"/>
                </a:solidFill>
                <a:latin typeface="Arial"/>
              </a:rPr>
              <a:t>1993	26,296	1,845	3,144	1,395	43	19,165	274	430	</a:t>
            </a:r>
          </a:p>
          <a:p>
            <a:pPr defTabSz="640080">
              <a:tabLst>
                <a:tab pos="640080" algn="l"/>
              </a:tabLst>
            </a:pPr>
            <a:r>
              <a:rPr lang="en-US" sz="1600" baseline="0" dirty="0" smtClean="0">
                <a:solidFill>
                  <a:srgbClr val="000000"/>
                </a:solidFill>
                <a:latin typeface="Arial"/>
              </a:rPr>
              <a:t>1994	26,312	1,847	3,332	1,424	43	18,952	297	417	</a:t>
            </a:r>
          </a:p>
          <a:p>
            <a:pPr defTabSz="640080">
              <a:tabLst>
                <a:tab pos="640080" algn="l"/>
              </a:tabLst>
            </a:pPr>
            <a:r>
              <a:rPr lang="en-US" sz="1600" baseline="0" dirty="0" smtClean="0">
                <a:solidFill>
                  <a:srgbClr val="000000"/>
                </a:solidFill>
                <a:latin typeface="Arial"/>
              </a:rPr>
              <a:t>1995	26,640	1,866	3,363	1,455	54	19,213	279	435	</a:t>
            </a:r>
          </a:p>
          <a:p>
            <a:pPr defTabSz="640080">
              <a:tabLst>
                <a:tab pos="640080" algn="l"/>
              </a:tabLst>
            </a:pPr>
            <a:r>
              <a:rPr lang="en-US" sz="1600" baseline="0" dirty="0" smtClean="0">
                <a:solidFill>
                  <a:srgbClr val="000000"/>
                </a:solidFill>
                <a:latin typeface="Arial"/>
              </a:rPr>
              <a:t>1996	26,707	1,906	3,377	1,417	58	19,156	312	481	</a:t>
            </a:r>
          </a:p>
          <a:p>
            <a:pPr defTabSz="640080">
              <a:tabLst>
                <a:tab pos="640080" algn="l"/>
              </a:tabLst>
            </a:pPr>
            <a:r>
              <a:rPr lang="en-US" sz="1600" baseline="0" dirty="0" smtClean="0">
                <a:solidFill>
                  <a:srgbClr val="000000"/>
                </a:solidFill>
                <a:latin typeface="Arial"/>
              </a:rPr>
              <a:t>1997	26,838	1,948	3,420	1,411	57	19,120	376	506	</a:t>
            </a:r>
          </a:p>
          <a:p>
            <a:pPr defTabSz="640080">
              <a:tabLst>
                <a:tab pos="640080" algn="l"/>
              </a:tabLst>
            </a:pPr>
            <a:r>
              <a:rPr lang="en-US" sz="1600" baseline="0" dirty="0" smtClean="0">
                <a:solidFill>
                  <a:srgbClr val="000000"/>
                </a:solidFill>
                <a:latin typeface="Arial"/>
              </a:rPr>
              <a:t>1998	27,452	2,017	3,576	1,450	63	19,411	395	540	</a:t>
            </a:r>
          </a:p>
          <a:p>
            <a:pPr defTabSz="640080">
              <a:tabLst>
                <a:tab pos="640080" algn="l"/>
              </a:tabLst>
            </a:pPr>
            <a:r>
              <a:rPr lang="en-US" sz="1600" baseline="0" dirty="0" smtClean="0">
                <a:solidFill>
                  <a:srgbClr val="000000"/>
                </a:solidFill>
                <a:latin typeface="Arial"/>
              </a:rPr>
              <a:t>1999	27,855	2,020	3,606	1,499	61	19,716	411	542	</a:t>
            </a:r>
          </a:p>
          <a:p>
            <a:pPr defTabSz="640080">
              <a:tabLst>
                <a:tab pos="640080" algn="l"/>
              </a:tabLst>
            </a:pPr>
            <a:r>
              <a:rPr lang="en-US" sz="1600" baseline="0" dirty="0" smtClean="0">
                <a:solidFill>
                  <a:srgbClr val="000000"/>
                </a:solidFill>
                <a:latin typeface="Arial"/>
              </a:rPr>
              <a:t>2000	27,882	1,957	3,686	1,590	51	19,558	391	649	</a:t>
            </a:r>
          </a:p>
          <a:p>
            <a:pPr defTabSz="640080">
              <a:tabLst>
                <a:tab pos="640080" algn="l"/>
              </a:tabLst>
            </a:pPr>
            <a:r>
              <a:rPr lang="en-US" sz="1600" baseline="0" dirty="0" smtClean="0">
                <a:solidFill>
                  <a:srgbClr val="000000"/>
                </a:solidFill>
                <a:latin typeface="Arial"/>
              </a:rPr>
              <a:t>2001	28,114	1,935	3,696	1,643	54	19,513	402	871	</a:t>
            </a:r>
          </a:p>
          <a:p>
            <a:pPr defTabSz="640080">
              <a:tabLst>
                <a:tab pos="640080" algn="l"/>
              </a:tabLst>
            </a:pPr>
            <a:r>
              <a:rPr lang="en-US" sz="1600" baseline="0" dirty="0" smtClean="0">
                <a:solidFill>
                  <a:srgbClr val="000000"/>
                </a:solidFill>
                <a:latin typeface="Arial"/>
              </a:rPr>
              <a:t>2002	28,243	1,991	3,685	1,699	58	19,434	424	952	</a:t>
            </a:r>
          </a:p>
          <a:p>
            <a:pPr defTabSz="640080">
              <a:tabLst>
                <a:tab pos="640080" algn="l"/>
              </a:tabLst>
            </a:pPr>
            <a:r>
              <a:rPr lang="en-US" sz="1600" baseline="0" dirty="0" smtClean="0">
                <a:solidFill>
                  <a:srgbClr val="000000"/>
                </a:solidFill>
                <a:latin typeface="Arial"/>
              </a:rPr>
              <a:t>2003	28,591	2,145	3,614	1,819	73	19,327	484	1,129	</a:t>
            </a:r>
          </a:p>
          <a:p>
            <a:pPr defTabSz="640080">
              <a:tabLst>
                <a:tab pos="640080" algn="l"/>
              </a:tabLst>
            </a:pPr>
            <a:r>
              <a:rPr lang="en-US" sz="1600" baseline="0" dirty="0" smtClean="0">
                <a:solidFill>
                  <a:srgbClr val="000000"/>
                </a:solidFill>
                <a:latin typeface="Arial"/>
              </a:rPr>
              <a:t>2004	29,288	1,991	3,763	1,859	73	19,841	471	1,290	</a:t>
            </a:r>
          </a:p>
          <a:p>
            <a:pPr defTabSz="640080">
              <a:tabLst>
                <a:tab pos="640080" algn="l"/>
              </a:tabLst>
            </a:pPr>
            <a:r>
              <a:rPr lang="en-US" sz="1600" baseline="0" dirty="0" smtClean="0">
                <a:solidFill>
                  <a:srgbClr val="000000"/>
                </a:solidFill>
                <a:latin typeface="Arial"/>
              </a:rPr>
              <a:t>2005	30,453	1,994	3,834	1,941	87	20,593	558	1,446	</a:t>
            </a:r>
          </a:p>
          <a:p>
            <a:pPr defTabSz="640080">
              <a:tabLst>
                <a:tab pos="640080" algn="l"/>
              </a:tabLst>
            </a:pPr>
            <a:r>
              <a:rPr lang="en-US" sz="1600" baseline="0" dirty="0" smtClean="0">
                <a:solidFill>
                  <a:srgbClr val="000000"/>
                </a:solidFill>
                <a:latin typeface="Arial"/>
              </a:rPr>
              <a:t>2006	29,387	2,118	3,834	2,119	94	20,636	586	1,548	</a:t>
            </a:r>
          </a:p>
          <a:p>
            <a:pPr defTabSz="640080">
              <a:tabLst>
                <a:tab pos="640080" algn="l"/>
              </a:tabLst>
            </a:pPr>
            <a:r>
              <a:rPr lang="en-US" sz="1600" baseline="0" dirty="0" smtClean="0">
                <a:solidFill>
                  <a:srgbClr val="000000"/>
                </a:solidFill>
                <a:latin typeface="Arial"/>
              </a:rPr>
              <a:t>2007	30,695	2,053	3,949	2,128	83	20,149	644	1,689	</a:t>
            </a:r>
          </a:p>
          <a:p>
            <a:pPr defTabSz="640080">
              <a:tabLst>
                <a:tab pos="640080" algn="l"/>
              </a:tabLst>
            </a:pPr>
            <a:r>
              <a:rPr lang="en-US" sz="1600" baseline="0" dirty="0" smtClean="0">
                <a:solidFill>
                  <a:srgbClr val="000000"/>
                </a:solidFill>
                <a:latin typeface="Arial"/>
              </a:rPr>
              <a:t>2008	31,173	2,093	4,154	2,127	90	19,820	664	2,225	</a:t>
            </a:r>
          </a:p>
          <a:p>
            <a:pPr defTabSz="640080">
              <a:tabLst>
                <a:tab pos="640080" algn="l"/>
              </a:tabLst>
            </a:pPr>
            <a:r>
              <a:rPr lang="en-US" sz="1600" baseline="0" dirty="0" smtClean="0">
                <a:solidFill>
                  <a:srgbClr val="000000"/>
                </a:solidFill>
                <a:latin typeface="Arial"/>
              </a:rPr>
              <a:t>2009	31,209	2,049	4,135	2,106	85	19,182	878	2,774	</a:t>
            </a:r>
          </a:p>
          <a:p>
            <a:pPr defTabSz="640080">
              <a:tabLst>
                <a:tab pos="640080" algn="l"/>
              </a:tabLst>
            </a:pPr>
            <a:r>
              <a:rPr lang="fr-FR" sz="1600" baseline="0" dirty="0" smtClean="0">
                <a:solidFill>
                  <a:srgbClr val="000000"/>
                </a:solidFill>
                <a:latin typeface="Arial"/>
              </a:rPr>
              <a:t>% </a:t>
            </a:r>
            <a:r>
              <a:rPr lang="fr-FR" sz="1600" baseline="0" dirty="0" err="1" smtClean="0">
                <a:solidFill>
                  <a:srgbClr val="000000"/>
                </a:solidFill>
                <a:latin typeface="Arial"/>
              </a:rPr>
              <a:t>chg</a:t>
            </a:r>
            <a:r>
              <a:rPr lang="fr-FR" sz="1600" baseline="0" dirty="0" smtClean="0">
                <a:solidFill>
                  <a:srgbClr val="000000"/>
                </a:solidFill>
                <a:latin typeface="Arial"/>
              </a:rPr>
              <a:t>	21%	14%	42%	61%	166%	0%	297%	590%	</a:t>
            </a:r>
            <a:endParaRPr lang="fr-FR" sz="1400" baseline="0" dirty="0" smtClean="0">
              <a:solidFill>
                <a:srgbClr val="000000"/>
              </a:solidFill>
              <a:latin typeface="Arial"/>
            </a:endParaRPr>
          </a:p>
        </p:txBody>
      </p:sp>
      <p:sp>
        <p:nvSpPr>
          <p:cNvPr id="4" name="Slide Number Placeholder 3"/>
          <p:cNvSpPr>
            <a:spLocks noGrp="1"/>
          </p:cNvSpPr>
          <p:nvPr>
            <p:ph type="sldNum" sz="quarter" idx="10"/>
          </p:nvPr>
        </p:nvSpPr>
        <p:spPr/>
        <p:txBody>
          <a:bodyPr/>
          <a:lstStyle/>
          <a:p>
            <a:fld id="{CB6E3961-4E78-4A52-B31D-D1F23FFBC6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defTabSz="640080">
              <a:tabLst>
                <a:tab pos="640080" algn="l"/>
              </a:tabLst>
            </a:pPr>
            <a:r>
              <a:rPr lang="en-US" dirty="0" smtClean="0"/>
              <a:t>Arranged by current percent African Americans</a:t>
            </a:r>
          </a:p>
          <a:p>
            <a:pPr defTabSz="640080">
              <a:tabLst>
                <a:tab pos="640080" algn="l"/>
              </a:tabLst>
            </a:pPr>
            <a:endParaRPr lang="en-US" sz="1600" dirty="0" smtClean="0"/>
          </a:p>
          <a:p>
            <a:pPr defTabSz="640080">
              <a:tabLst>
                <a:tab pos="640080" algn="l"/>
              </a:tabLst>
            </a:pPr>
            <a:r>
              <a:rPr lang="en-US" sz="1600" b="1" baseline="0" dirty="0" smtClean="0">
                <a:solidFill>
                  <a:srgbClr val="000000"/>
                </a:solidFill>
                <a:latin typeface="Arial"/>
              </a:rPr>
              <a:t>Undergraduate students by College and Self-Reported Race/Ethnic Group										</a:t>
            </a:r>
          </a:p>
          <a:p>
            <a:pPr defTabSz="640080">
              <a:tabLst>
                <a:tab pos="640080" algn="l"/>
              </a:tabLst>
            </a:pPr>
            <a:r>
              <a:rPr lang="en-US" sz="1600" b="1" baseline="0" dirty="0" smtClean="0">
                <a:solidFill>
                  <a:srgbClr val="000000"/>
                </a:solidFill>
                <a:latin typeface="Arial"/>
              </a:rPr>
              <a:t>Fall, 1992 Enrollment	</a:t>
            </a:r>
          </a:p>
          <a:p>
            <a:pPr defTabSz="640080">
              <a:tabLst>
                <a:tab pos="640080" algn="l"/>
              </a:tabLst>
            </a:pPr>
            <a:r>
              <a:rPr lang="en-US" sz="1600" b="1" baseline="0" dirty="0" smtClean="0">
                <a:solidFill>
                  <a:srgbClr val="000000"/>
                </a:solidFill>
                <a:latin typeface="Arial"/>
              </a:rPr>
              <a:t>		All	</a:t>
            </a:r>
            <a:r>
              <a:rPr lang="en-US" sz="1600" b="1" baseline="0" dirty="0" err="1" smtClean="0">
                <a:solidFill>
                  <a:srgbClr val="000000"/>
                </a:solidFill>
                <a:latin typeface="Arial"/>
              </a:rPr>
              <a:t>Afr</a:t>
            </a:r>
            <a:r>
              <a:rPr lang="en-US" sz="1600" b="1" baseline="0" dirty="0" smtClean="0">
                <a:solidFill>
                  <a:srgbClr val="000000"/>
                </a:solidFill>
                <a:latin typeface="Arial"/>
              </a:rPr>
              <a:t>	Asian			</a:t>
            </a:r>
            <a:r>
              <a:rPr lang="en-US" sz="1600" b="1" baseline="0" dirty="0" err="1" smtClean="0">
                <a:solidFill>
                  <a:srgbClr val="000000"/>
                </a:solidFill>
                <a:latin typeface="Arial"/>
              </a:rPr>
              <a:t>Natve</a:t>
            </a:r>
            <a:r>
              <a:rPr lang="en-US" sz="1600" b="1" baseline="0" dirty="0" smtClean="0">
                <a:solidFill>
                  <a:srgbClr val="000000"/>
                </a:solidFill>
                <a:latin typeface="Arial"/>
              </a:rPr>
              <a:t>			%</a:t>
            </a:r>
          </a:p>
          <a:p>
            <a:pPr defTabSz="640080">
              <a:tabLst>
                <a:tab pos="640080" algn="l"/>
              </a:tabLst>
            </a:pPr>
            <a:r>
              <a:rPr lang="en-US" sz="1600" b="1" baseline="0" dirty="0" smtClean="0">
                <a:solidFill>
                  <a:srgbClr val="000000"/>
                </a:solidFill>
                <a:latin typeface="Arial"/>
              </a:rPr>
              <a:t>			</a:t>
            </a:r>
            <a:r>
              <a:rPr lang="en-US" sz="1600" b="1" baseline="0" dirty="0" err="1" smtClean="0">
                <a:solidFill>
                  <a:srgbClr val="000000"/>
                </a:solidFill>
                <a:latin typeface="Arial"/>
              </a:rPr>
              <a:t>Amer</a:t>
            </a:r>
            <a:r>
              <a:rPr lang="en-US" sz="1600" b="1" baseline="0" dirty="0" smtClean="0">
                <a:solidFill>
                  <a:srgbClr val="000000"/>
                </a:solidFill>
                <a:latin typeface="Arial"/>
              </a:rPr>
              <a:t>	</a:t>
            </a:r>
            <a:r>
              <a:rPr lang="en-US" sz="1600" b="1" baseline="0" dirty="0" err="1" smtClean="0">
                <a:solidFill>
                  <a:srgbClr val="000000"/>
                </a:solidFill>
                <a:latin typeface="Arial"/>
              </a:rPr>
              <a:t>Amer</a:t>
            </a:r>
            <a:r>
              <a:rPr lang="en-US" sz="1600" b="1" baseline="0" dirty="0" smtClean="0">
                <a:solidFill>
                  <a:srgbClr val="000000"/>
                </a:solidFill>
                <a:latin typeface="Arial"/>
              </a:rPr>
              <a:t>	White	Latino	</a:t>
            </a:r>
            <a:r>
              <a:rPr lang="en-US" sz="1600" b="1" baseline="0" dirty="0" err="1" smtClean="0">
                <a:solidFill>
                  <a:srgbClr val="000000"/>
                </a:solidFill>
                <a:latin typeface="Arial"/>
              </a:rPr>
              <a:t>Amer</a:t>
            </a:r>
            <a:r>
              <a:rPr lang="en-US" sz="1600" b="1" baseline="0" dirty="0" smtClean="0">
                <a:solidFill>
                  <a:srgbClr val="000000"/>
                </a:solidFill>
                <a:latin typeface="Arial"/>
              </a:rPr>
              <a:t>	</a:t>
            </a:r>
            <a:r>
              <a:rPr lang="en-US" sz="1600" b="1" baseline="0" dirty="0" err="1" smtClean="0">
                <a:solidFill>
                  <a:srgbClr val="000000"/>
                </a:solidFill>
                <a:latin typeface="Arial"/>
              </a:rPr>
              <a:t>Unk</a:t>
            </a:r>
            <a:r>
              <a:rPr lang="en-US" sz="1600" b="1" baseline="0" dirty="0" smtClean="0">
                <a:solidFill>
                  <a:srgbClr val="000000"/>
                </a:solidFill>
                <a:latin typeface="Arial"/>
              </a:rPr>
              <a:t>	Intl 	</a:t>
            </a:r>
            <a:r>
              <a:rPr lang="en-US" sz="1600" b="1" baseline="0" dirty="0" err="1" smtClean="0">
                <a:solidFill>
                  <a:srgbClr val="000000"/>
                </a:solidFill>
                <a:latin typeface="Arial"/>
              </a:rPr>
              <a:t>AfrAm</a:t>
            </a:r>
            <a:endParaRPr lang="en-US" sz="1600" b="1" baseline="0" dirty="0" smtClean="0">
              <a:solidFill>
                <a:srgbClr val="000000"/>
              </a:solidFill>
              <a:latin typeface="Arial"/>
            </a:endParaRPr>
          </a:p>
          <a:p>
            <a:pPr defTabSz="640080">
              <a:tabLst>
                <a:tab pos="640080" algn="l"/>
              </a:tabLst>
            </a:pPr>
            <a:r>
              <a:rPr lang="fr-FR" sz="1600" baseline="0" dirty="0" smtClean="0">
                <a:solidFill>
                  <a:srgbClr val="000000"/>
                </a:solidFill>
                <a:latin typeface="Arial"/>
              </a:rPr>
              <a:t>ACES		1891	53	112	1665	35	3	10	13	2.8%	</a:t>
            </a:r>
          </a:p>
          <a:p>
            <a:pPr defTabSz="640080">
              <a:tabLst>
                <a:tab pos="640080" algn="l"/>
              </a:tabLst>
            </a:pPr>
            <a:r>
              <a:rPr lang="en-US" sz="1600" baseline="0" dirty="0" smtClean="0">
                <a:solidFill>
                  <a:srgbClr val="000000"/>
                </a:solidFill>
                <a:latin typeface="Arial"/>
              </a:rPr>
              <a:t>Applied HS	792	61	61	628	18	2	15	7	7.7%	</a:t>
            </a:r>
          </a:p>
          <a:p>
            <a:pPr defTabSz="640080">
              <a:tabLst>
                <a:tab pos="640080" algn="l"/>
              </a:tabLst>
            </a:pPr>
            <a:r>
              <a:rPr lang="en-US" sz="1600" baseline="0" dirty="0" smtClean="0">
                <a:solidFill>
                  <a:srgbClr val="000000"/>
                </a:solidFill>
                <a:latin typeface="Arial"/>
              </a:rPr>
              <a:t>Business		2988	214	320	2168	143	1	16	126	7.2%	</a:t>
            </a:r>
          </a:p>
          <a:p>
            <a:pPr defTabSz="640080">
              <a:tabLst>
                <a:tab pos="640080" algn="l"/>
              </a:tabLst>
            </a:pPr>
            <a:r>
              <a:rPr lang="en-US" sz="1600" baseline="0" dirty="0" smtClean="0">
                <a:solidFill>
                  <a:srgbClr val="000000"/>
                </a:solidFill>
                <a:latin typeface="Arial"/>
              </a:rPr>
              <a:t>Media		408	52	29	316	9	1		1	12.7%	</a:t>
            </a:r>
          </a:p>
          <a:p>
            <a:pPr defTabSz="640080">
              <a:tabLst>
                <a:tab pos="640080" algn="l"/>
              </a:tabLst>
            </a:pPr>
            <a:r>
              <a:rPr lang="en-US" sz="1600" baseline="0" dirty="0" smtClean="0">
                <a:solidFill>
                  <a:srgbClr val="000000"/>
                </a:solidFill>
                <a:latin typeface="Arial"/>
              </a:rPr>
              <a:t>Education	874	44	39	754	25	1	9	2	5.0%	</a:t>
            </a:r>
          </a:p>
          <a:p>
            <a:pPr defTabSz="640080">
              <a:tabLst>
                <a:tab pos="640080" algn="l"/>
              </a:tabLst>
            </a:pPr>
            <a:r>
              <a:rPr lang="en-US" sz="1600" baseline="0" dirty="0" smtClean="0">
                <a:solidFill>
                  <a:srgbClr val="000000"/>
                </a:solidFill>
                <a:latin typeface="Arial"/>
              </a:rPr>
              <a:t>Engineering	4742	215	752	3493	190	6	31	55	4.5%	</a:t>
            </a:r>
          </a:p>
          <a:p>
            <a:pPr defTabSz="640080">
              <a:tabLst>
                <a:tab pos="640080" algn="l"/>
              </a:tabLst>
            </a:pPr>
            <a:r>
              <a:rPr lang="en-US" sz="1600" baseline="0" dirty="0" smtClean="0">
                <a:solidFill>
                  <a:srgbClr val="000000"/>
                </a:solidFill>
                <a:latin typeface="Arial"/>
              </a:rPr>
              <a:t>FAA		1878	64	187	1466	82	4	34	41	3.4%	</a:t>
            </a:r>
          </a:p>
          <a:p>
            <a:pPr defTabSz="640080">
              <a:tabLst>
                <a:tab pos="640080" algn="l"/>
              </a:tabLst>
            </a:pPr>
            <a:r>
              <a:rPr lang="en-US" sz="1600" baseline="0" dirty="0" smtClean="0">
                <a:solidFill>
                  <a:srgbClr val="000000"/>
                </a:solidFill>
                <a:latin typeface="Arial"/>
              </a:rPr>
              <a:t>LAS		11948	1084	1403	8399	792	13	101	156	9.1%	</a:t>
            </a:r>
          </a:p>
          <a:p>
            <a:pPr defTabSz="640080">
              <a:tabLst>
                <a:tab pos="640080" algn="l"/>
              </a:tabLst>
            </a:pPr>
            <a:r>
              <a:rPr lang="en-US" sz="1600" baseline="0" dirty="0" smtClean="0">
                <a:solidFill>
                  <a:srgbClr val="000000"/>
                </a:solidFill>
                <a:latin typeface="Arial"/>
              </a:rPr>
              <a:t>Misc 		79	1	5	66	3		3	1	1.3%	</a:t>
            </a:r>
          </a:p>
          <a:p>
            <a:pPr defTabSz="640080">
              <a:tabLst>
                <a:tab pos="640080" algn="l"/>
              </a:tabLst>
            </a:pPr>
            <a:r>
              <a:rPr lang="en-US" sz="1600" baseline="0" dirty="0" smtClean="0">
                <a:solidFill>
                  <a:srgbClr val="000000"/>
                </a:solidFill>
                <a:latin typeface="Arial"/>
              </a:rPr>
              <a:t>All		25600	1788	2908	18955	1297	31	219	402	7.0%	</a:t>
            </a:r>
          </a:p>
          <a:p>
            <a:pPr defTabSz="640080">
              <a:tabLst>
                <a:tab pos="640080" algn="l"/>
              </a:tabLst>
            </a:pPr>
            <a:r>
              <a:rPr lang="en-US" sz="1600" baseline="0" dirty="0" smtClean="0">
                <a:solidFill>
                  <a:srgbClr val="000000"/>
                </a:solidFill>
                <a:latin typeface="Arial"/>
              </a:rPr>
              <a:t>										</a:t>
            </a:r>
          </a:p>
          <a:p>
            <a:pPr defTabSz="640080">
              <a:tabLst>
                <a:tab pos="640080" algn="l"/>
              </a:tabLst>
            </a:pPr>
            <a:r>
              <a:rPr lang="en-US" sz="1600" b="1" baseline="0" dirty="0" smtClean="0">
                <a:solidFill>
                  <a:srgbClr val="000000"/>
                </a:solidFill>
                <a:latin typeface="Arial"/>
              </a:rPr>
              <a:t>Fall, 2009 Enrollment	</a:t>
            </a:r>
          </a:p>
          <a:p>
            <a:pPr defTabSz="640080">
              <a:tabLst>
                <a:tab pos="640080" algn="l"/>
              </a:tabLst>
            </a:pPr>
            <a:r>
              <a:rPr lang="en-US" sz="1600" b="1" baseline="0" dirty="0" smtClean="0">
                <a:solidFill>
                  <a:srgbClr val="000000"/>
                </a:solidFill>
                <a:latin typeface="Arial"/>
              </a:rPr>
              <a:t>		All	</a:t>
            </a:r>
            <a:r>
              <a:rPr lang="en-US" sz="1600" b="1" baseline="0" dirty="0" err="1" smtClean="0">
                <a:solidFill>
                  <a:srgbClr val="000000"/>
                </a:solidFill>
                <a:latin typeface="Arial"/>
              </a:rPr>
              <a:t>Afr</a:t>
            </a:r>
            <a:r>
              <a:rPr lang="en-US" sz="1600" b="1" baseline="0" dirty="0" smtClean="0">
                <a:solidFill>
                  <a:srgbClr val="000000"/>
                </a:solidFill>
                <a:latin typeface="Arial"/>
              </a:rPr>
              <a:t>	Asian			</a:t>
            </a:r>
            <a:r>
              <a:rPr lang="en-US" sz="1600" b="1" baseline="0" dirty="0" err="1" smtClean="0">
                <a:solidFill>
                  <a:srgbClr val="000000"/>
                </a:solidFill>
                <a:latin typeface="Arial"/>
              </a:rPr>
              <a:t>Natve</a:t>
            </a:r>
            <a:r>
              <a:rPr lang="en-US" sz="1600" b="1" baseline="0" dirty="0" smtClean="0">
                <a:solidFill>
                  <a:srgbClr val="000000"/>
                </a:solidFill>
                <a:latin typeface="Arial"/>
              </a:rPr>
              <a:t>			%</a:t>
            </a:r>
          </a:p>
          <a:p>
            <a:pPr defTabSz="640080">
              <a:tabLst>
                <a:tab pos="640080" algn="l"/>
              </a:tabLst>
            </a:pPr>
            <a:r>
              <a:rPr lang="en-US" sz="1600" b="1" baseline="0" dirty="0" smtClean="0">
                <a:solidFill>
                  <a:srgbClr val="000000"/>
                </a:solidFill>
                <a:latin typeface="Arial"/>
              </a:rPr>
              <a:t>			</a:t>
            </a:r>
            <a:r>
              <a:rPr lang="en-US" sz="1600" b="1" baseline="0" dirty="0" err="1" smtClean="0">
                <a:solidFill>
                  <a:srgbClr val="000000"/>
                </a:solidFill>
                <a:latin typeface="Arial"/>
              </a:rPr>
              <a:t>Amer</a:t>
            </a:r>
            <a:r>
              <a:rPr lang="en-US" sz="1600" b="1" baseline="0" dirty="0" smtClean="0">
                <a:solidFill>
                  <a:srgbClr val="000000"/>
                </a:solidFill>
                <a:latin typeface="Arial"/>
              </a:rPr>
              <a:t>	</a:t>
            </a:r>
            <a:r>
              <a:rPr lang="en-US" sz="1600" b="1" baseline="0" dirty="0" err="1" smtClean="0">
                <a:solidFill>
                  <a:srgbClr val="000000"/>
                </a:solidFill>
                <a:latin typeface="Arial"/>
              </a:rPr>
              <a:t>Amer</a:t>
            </a:r>
            <a:r>
              <a:rPr lang="en-US" sz="1600" b="1" baseline="0" dirty="0" smtClean="0">
                <a:solidFill>
                  <a:srgbClr val="000000"/>
                </a:solidFill>
                <a:latin typeface="Arial"/>
              </a:rPr>
              <a:t>	White	Latino	</a:t>
            </a:r>
            <a:r>
              <a:rPr lang="en-US" sz="1600" b="1" baseline="0" dirty="0" err="1" smtClean="0">
                <a:solidFill>
                  <a:srgbClr val="000000"/>
                </a:solidFill>
                <a:latin typeface="Arial"/>
              </a:rPr>
              <a:t>Amer</a:t>
            </a:r>
            <a:r>
              <a:rPr lang="en-US" sz="1600" b="1" baseline="0" dirty="0" smtClean="0">
                <a:solidFill>
                  <a:srgbClr val="000000"/>
                </a:solidFill>
                <a:latin typeface="Arial"/>
              </a:rPr>
              <a:t>	</a:t>
            </a:r>
            <a:r>
              <a:rPr lang="en-US" sz="1600" b="1" baseline="0" dirty="0" err="1" smtClean="0">
                <a:solidFill>
                  <a:srgbClr val="000000"/>
                </a:solidFill>
                <a:latin typeface="Arial"/>
              </a:rPr>
              <a:t>Unk</a:t>
            </a:r>
            <a:r>
              <a:rPr lang="en-US" sz="1600" b="1" baseline="0" dirty="0" smtClean="0">
                <a:solidFill>
                  <a:srgbClr val="000000"/>
                </a:solidFill>
                <a:latin typeface="Arial"/>
              </a:rPr>
              <a:t>	Intl 	</a:t>
            </a:r>
            <a:r>
              <a:rPr lang="en-US" sz="1600" b="1" baseline="0" dirty="0" err="1" smtClean="0">
                <a:solidFill>
                  <a:srgbClr val="000000"/>
                </a:solidFill>
                <a:latin typeface="Arial"/>
              </a:rPr>
              <a:t>AfrAm</a:t>
            </a:r>
            <a:endParaRPr lang="en-US" sz="1600" b="1" baseline="0" dirty="0" smtClean="0">
              <a:solidFill>
                <a:srgbClr val="000000"/>
              </a:solidFill>
              <a:latin typeface="Arial"/>
            </a:endParaRPr>
          </a:p>
          <a:p>
            <a:pPr defTabSz="640080">
              <a:tabLst>
                <a:tab pos="640080" algn="l"/>
              </a:tabLst>
            </a:pPr>
            <a:r>
              <a:rPr lang="fr-FR" sz="1600" baseline="0" dirty="0" smtClean="0">
                <a:solidFill>
                  <a:srgbClr val="000000"/>
                </a:solidFill>
                <a:latin typeface="Arial"/>
              </a:rPr>
              <a:t>ACES		2350	101	152	1792	124	5	64	112	4.3%	</a:t>
            </a:r>
          </a:p>
          <a:p>
            <a:pPr defTabSz="640080">
              <a:tabLst>
                <a:tab pos="640080" algn="l"/>
              </a:tabLst>
            </a:pPr>
            <a:r>
              <a:rPr lang="en-US" sz="1600" baseline="0" dirty="0" smtClean="0">
                <a:solidFill>
                  <a:srgbClr val="000000"/>
                </a:solidFill>
                <a:latin typeface="Arial"/>
              </a:rPr>
              <a:t>										</a:t>
            </a:r>
          </a:p>
          <a:p>
            <a:pPr defTabSz="640080">
              <a:tabLst>
                <a:tab pos="640080" algn="l"/>
              </a:tabLst>
            </a:pPr>
            <a:r>
              <a:rPr lang="en-US" sz="1600" baseline="0" dirty="0" smtClean="0">
                <a:solidFill>
                  <a:srgbClr val="000000"/>
                </a:solidFill>
                <a:latin typeface="Arial"/>
              </a:rPr>
              <a:t>AHS		1820	204	138	1236	150	15	49	28	11.2%	</a:t>
            </a:r>
          </a:p>
          <a:p>
            <a:pPr defTabSz="640080">
              <a:tabLst>
                <a:tab pos="640080" algn="l"/>
              </a:tabLst>
            </a:pPr>
            <a:r>
              <a:rPr lang="en-US" sz="1600" baseline="0" dirty="0" smtClean="0">
                <a:solidFill>
                  <a:srgbClr val="000000"/>
                </a:solidFill>
                <a:latin typeface="Arial"/>
              </a:rPr>
              <a:t>Business		2895	145	483	1643	206	7	78	333	5.0%	</a:t>
            </a:r>
          </a:p>
          <a:p>
            <a:pPr defTabSz="640080">
              <a:tabLst>
                <a:tab pos="640080" algn="l"/>
              </a:tabLst>
            </a:pPr>
            <a:r>
              <a:rPr lang="en-US" sz="1600" baseline="0" dirty="0" smtClean="0">
                <a:solidFill>
                  <a:srgbClr val="000000"/>
                </a:solidFill>
                <a:latin typeface="Arial"/>
              </a:rPr>
              <a:t>Media		952	93	70	646	62	2	34	45	9.8%	</a:t>
            </a:r>
          </a:p>
          <a:p>
            <a:pPr defTabSz="640080">
              <a:tabLst>
                <a:tab pos="640080" algn="l"/>
              </a:tabLst>
            </a:pPr>
            <a:r>
              <a:rPr lang="en-US" sz="1600" baseline="0" dirty="0" smtClean="0">
                <a:solidFill>
                  <a:srgbClr val="000000"/>
                </a:solidFill>
                <a:latin typeface="Arial"/>
              </a:rPr>
              <a:t>Education	695	23	45	564	39	1	17	6	3.3%	</a:t>
            </a:r>
          </a:p>
          <a:p>
            <a:pPr defTabSz="640080">
              <a:tabLst>
                <a:tab pos="640080" algn="l"/>
              </a:tabLst>
            </a:pPr>
            <a:r>
              <a:rPr lang="en-US" sz="1600" baseline="0" dirty="0" smtClean="0">
                <a:solidFill>
                  <a:srgbClr val="000000"/>
                </a:solidFill>
                <a:latin typeface="Arial"/>
              </a:rPr>
              <a:t>Engineering	5687	121	891	3265	230	12	134	1034	2.1%	</a:t>
            </a:r>
          </a:p>
          <a:p>
            <a:pPr defTabSz="640080">
              <a:tabLst>
                <a:tab pos="640080" algn="l"/>
              </a:tabLst>
            </a:pPr>
            <a:r>
              <a:rPr lang="en-US" sz="1600" baseline="0" dirty="0" smtClean="0">
                <a:solidFill>
                  <a:srgbClr val="000000"/>
                </a:solidFill>
                <a:latin typeface="Arial"/>
              </a:rPr>
              <a:t>FAA		1893	82	180	1314	136	7	52	122	4.3%	</a:t>
            </a:r>
          </a:p>
          <a:p>
            <a:pPr defTabSz="640080">
              <a:tabLst>
                <a:tab pos="640080" algn="l"/>
              </a:tabLst>
            </a:pPr>
            <a:r>
              <a:rPr lang="en-US" sz="1600" baseline="0" dirty="0" smtClean="0">
                <a:solidFill>
                  <a:srgbClr val="000000"/>
                </a:solidFill>
                <a:latin typeface="Arial"/>
              </a:rPr>
              <a:t>LAS		11696	1005	1757	6763	893	32	366	880	8.6%	</a:t>
            </a:r>
          </a:p>
          <a:p>
            <a:pPr defTabSz="640080">
              <a:tabLst>
                <a:tab pos="640080" algn="l"/>
              </a:tabLst>
            </a:pPr>
            <a:r>
              <a:rPr lang="en-US" sz="1600" baseline="0" dirty="0" smtClean="0">
                <a:solidFill>
                  <a:srgbClr val="000000"/>
                </a:solidFill>
                <a:latin typeface="Arial"/>
              </a:rPr>
              <a:t>Misc (&amp; DGS)*	3221	275	419	1959	266	4	84	214	8.5%	</a:t>
            </a:r>
          </a:p>
          <a:p>
            <a:pPr defTabSz="640080">
              <a:tabLst>
                <a:tab pos="640080" algn="l"/>
              </a:tabLst>
            </a:pPr>
            <a:r>
              <a:rPr lang="en-US" sz="1600" baseline="0" dirty="0" smtClean="0">
                <a:solidFill>
                  <a:srgbClr val="000000"/>
                </a:solidFill>
                <a:latin typeface="Arial"/>
              </a:rPr>
              <a:t>All		31209	2049	4135	19182	2106	85	878	2774	6.6%	</a:t>
            </a:r>
          </a:p>
          <a:p>
            <a:pPr defTabSz="640080">
              <a:tabLst>
                <a:tab pos="640080" algn="l"/>
              </a:tabLst>
            </a:pPr>
            <a:r>
              <a:rPr lang="en-US" sz="1600" b="1" baseline="0" dirty="0" smtClean="0">
                <a:solidFill>
                  <a:srgbClr val="000000"/>
                </a:solidFill>
                <a:latin typeface="Arial"/>
              </a:rPr>
              <a:t>*Note, the Division of General Studies was formed in 2008 and absorbed several thousand	undecided students from the other units										</a:t>
            </a:r>
          </a:p>
          <a:p>
            <a:endParaRPr lang="en-US" sz="1600"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defTabSz="640080">
              <a:tabLst>
                <a:tab pos="640080" algn="l"/>
              </a:tabLst>
            </a:pPr>
            <a:r>
              <a:rPr lang="en-US" sz="1400" b="1" baseline="0" dirty="0" smtClean="0">
                <a:solidFill>
                  <a:srgbClr val="000000"/>
                </a:solidFill>
                <a:latin typeface="Arial"/>
              </a:rPr>
              <a:t>Fall, 1992 Enrollment	</a:t>
            </a:r>
          </a:p>
          <a:p>
            <a:pPr defTabSz="640080">
              <a:tabLst>
                <a:tab pos="640080" algn="l"/>
              </a:tabLst>
            </a:pPr>
            <a:r>
              <a:rPr lang="en-US" sz="1400" b="1" baseline="0" dirty="0" smtClean="0">
                <a:solidFill>
                  <a:srgbClr val="000000"/>
                </a:solidFill>
                <a:latin typeface="Arial"/>
              </a:rPr>
              <a:t>		All	</a:t>
            </a:r>
            <a:r>
              <a:rPr lang="en-US" sz="1400" b="1" baseline="0" dirty="0" err="1" smtClean="0">
                <a:solidFill>
                  <a:srgbClr val="000000"/>
                </a:solidFill>
                <a:latin typeface="Arial"/>
              </a:rPr>
              <a:t>Afr</a:t>
            </a:r>
            <a:r>
              <a:rPr lang="en-US" sz="1400" b="1" baseline="0" dirty="0" smtClean="0">
                <a:solidFill>
                  <a:srgbClr val="000000"/>
                </a:solidFill>
                <a:latin typeface="Arial"/>
              </a:rPr>
              <a:t>	Asian			</a:t>
            </a:r>
            <a:r>
              <a:rPr lang="en-US" sz="1400" b="1" baseline="0" dirty="0" err="1" smtClean="0">
                <a:solidFill>
                  <a:srgbClr val="000000"/>
                </a:solidFill>
                <a:latin typeface="Arial"/>
              </a:rPr>
              <a:t>Natve</a:t>
            </a:r>
            <a:r>
              <a:rPr lang="en-US" sz="1400" b="1" baseline="0" dirty="0" smtClean="0">
                <a:solidFill>
                  <a:srgbClr val="000000"/>
                </a:solidFill>
                <a:latin typeface="Arial"/>
              </a:rPr>
              <a:t>			%</a:t>
            </a:r>
          </a:p>
          <a:p>
            <a:pPr defTabSz="640080">
              <a:tabLst>
                <a:tab pos="640080" algn="l"/>
              </a:tabLst>
            </a:pPr>
            <a:r>
              <a:rPr lang="en-US" sz="1400" b="1" baseline="0" dirty="0" smtClean="0">
                <a:solidFill>
                  <a:srgbClr val="000000"/>
                </a:solidFill>
                <a:latin typeface="Arial"/>
              </a:rPr>
              <a:t>			</a:t>
            </a:r>
            <a:r>
              <a:rPr lang="en-US" sz="1400" b="1" baseline="0" dirty="0" err="1" smtClean="0">
                <a:solidFill>
                  <a:srgbClr val="000000"/>
                </a:solidFill>
                <a:latin typeface="Arial"/>
              </a:rPr>
              <a:t>Amer</a:t>
            </a:r>
            <a:r>
              <a:rPr lang="en-US" sz="1400" b="1" baseline="0" dirty="0" smtClean="0">
                <a:solidFill>
                  <a:srgbClr val="000000"/>
                </a:solidFill>
                <a:latin typeface="Arial"/>
              </a:rPr>
              <a:t>	</a:t>
            </a:r>
            <a:r>
              <a:rPr lang="en-US" sz="1400" b="1" baseline="0" dirty="0" err="1" smtClean="0">
                <a:solidFill>
                  <a:srgbClr val="000000"/>
                </a:solidFill>
                <a:latin typeface="Arial"/>
              </a:rPr>
              <a:t>Amer</a:t>
            </a:r>
            <a:r>
              <a:rPr lang="en-US" sz="1400" b="1" baseline="0" dirty="0" smtClean="0">
                <a:solidFill>
                  <a:srgbClr val="000000"/>
                </a:solidFill>
                <a:latin typeface="Arial"/>
              </a:rPr>
              <a:t>	White	Latino	</a:t>
            </a:r>
            <a:r>
              <a:rPr lang="en-US" sz="1400" b="1" baseline="0" dirty="0" err="1" smtClean="0">
                <a:solidFill>
                  <a:srgbClr val="000000"/>
                </a:solidFill>
                <a:latin typeface="Arial"/>
              </a:rPr>
              <a:t>Amer</a:t>
            </a:r>
            <a:r>
              <a:rPr lang="en-US" sz="1400" b="1" baseline="0" dirty="0" smtClean="0">
                <a:solidFill>
                  <a:srgbClr val="000000"/>
                </a:solidFill>
                <a:latin typeface="Arial"/>
              </a:rPr>
              <a:t>	</a:t>
            </a:r>
            <a:r>
              <a:rPr lang="en-US" sz="1400" b="1" baseline="0" dirty="0" err="1" smtClean="0">
                <a:solidFill>
                  <a:srgbClr val="000000"/>
                </a:solidFill>
                <a:latin typeface="Arial"/>
              </a:rPr>
              <a:t>Unk</a:t>
            </a:r>
            <a:r>
              <a:rPr lang="en-US" sz="1400" b="1" baseline="0" dirty="0" smtClean="0">
                <a:solidFill>
                  <a:srgbClr val="000000"/>
                </a:solidFill>
                <a:latin typeface="Arial"/>
              </a:rPr>
              <a:t>	Intl 	</a:t>
            </a:r>
            <a:r>
              <a:rPr lang="en-US" sz="1400" b="1" baseline="0" dirty="0" err="1" smtClean="0">
                <a:solidFill>
                  <a:srgbClr val="000000"/>
                </a:solidFill>
                <a:latin typeface="Arial"/>
              </a:rPr>
              <a:t>AfrAm</a:t>
            </a:r>
            <a:endParaRPr lang="en-US" sz="1400" baseline="0" dirty="0" smtClean="0">
              <a:solidFill>
                <a:srgbClr val="000000"/>
              </a:solidFill>
              <a:latin typeface="Arial"/>
            </a:endParaRPr>
          </a:p>
          <a:p>
            <a:pPr defTabSz="640080">
              <a:tabLst>
                <a:tab pos="640080" algn="l"/>
              </a:tabLst>
            </a:pPr>
            <a:r>
              <a:rPr lang="fr-FR" sz="1400" baseline="0" dirty="0" smtClean="0">
                <a:solidFill>
                  <a:srgbClr val="000000"/>
                </a:solidFill>
                <a:latin typeface="Arial"/>
              </a:rPr>
              <a:t>ACES		581	15	14	258	6	2	16	270	2.6%	</a:t>
            </a:r>
          </a:p>
          <a:p>
            <a:pPr defTabSz="640080">
              <a:tabLst>
                <a:tab pos="640080" algn="l"/>
              </a:tabLst>
            </a:pPr>
            <a:r>
              <a:rPr lang="en-US" sz="1400" baseline="0" dirty="0" smtClean="0">
                <a:solidFill>
                  <a:srgbClr val="000000"/>
                </a:solidFill>
                <a:latin typeface="Arial"/>
              </a:rPr>
              <a:t>AHS		190	10	4	118	2	1	13	42	5.3%	</a:t>
            </a:r>
          </a:p>
          <a:p>
            <a:pPr defTabSz="640080">
              <a:tabLst>
                <a:tab pos="640080" algn="l"/>
              </a:tabLst>
            </a:pPr>
            <a:r>
              <a:rPr lang="en-US" sz="1400" baseline="0" dirty="0" smtClean="0">
                <a:solidFill>
                  <a:srgbClr val="000000"/>
                </a:solidFill>
                <a:latin typeface="Arial"/>
              </a:rPr>
              <a:t>Business		1119	39	42	488	8	1	32	509	3.5%	</a:t>
            </a:r>
          </a:p>
          <a:p>
            <a:pPr defTabSz="640080">
              <a:tabLst>
                <a:tab pos="640080" algn="l"/>
              </a:tabLst>
            </a:pPr>
            <a:r>
              <a:rPr lang="en-US" sz="1400" baseline="0" dirty="0" smtClean="0">
                <a:solidFill>
                  <a:srgbClr val="000000"/>
                </a:solidFill>
                <a:latin typeface="Arial"/>
              </a:rPr>
              <a:t>Media		95	7	2	64	4		4	14	7.4%	</a:t>
            </a:r>
          </a:p>
          <a:p>
            <a:pPr defTabSz="640080">
              <a:tabLst>
                <a:tab pos="640080" algn="l"/>
              </a:tabLst>
            </a:pPr>
            <a:r>
              <a:rPr lang="en-US" sz="1400" baseline="0" dirty="0" smtClean="0">
                <a:solidFill>
                  <a:srgbClr val="000000"/>
                </a:solidFill>
                <a:latin typeface="Arial"/>
              </a:rPr>
              <a:t>Education	713	58	14	440	15	3	49	134	8.1%	</a:t>
            </a:r>
          </a:p>
          <a:p>
            <a:pPr defTabSz="640080">
              <a:tabLst>
                <a:tab pos="640080" algn="l"/>
              </a:tabLst>
            </a:pPr>
            <a:r>
              <a:rPr lang="en-US" sz="1400" baseline="0" dirty="0" smtClean="0">
                <a:solidFill>
                  <a:srgbClr val="000000"/>
                </a:solidFill>
                <a:latin typeface="Arial"/>
              </a:rPr>
              <a:t>Engineering	2191	18	193	1263	28		22	667	0.8%	</a:t>
            </a:r>
          </a:p>
          <a:p>
            <a:pPr defTabSz="640080">
              <a:tabLst>
                <a:tab pos="640080" algn="l"/>
              </a:tabLst>
            </a:pPr>
            <a:r>
              <a:rPr lang="en-US" sz="1400" baseline="0" dirty="0" smtClean="0">
                <a:solidFill>
                  <a:srgbClr val="000000"/>
                </a:solidFill>
                <a:latin typeface="Arial"/>
              </a:rPr>
              <a:t>FAA		825	37	22	583	16	3	25	139	4.5%	</a:t>
            </a:r>
          </a:p>
          <a:p>
            <a:pPr defTabSz="640080">
              <a:tabLst>
                <a:tab pos="640080" algn="l"/>
              </a:tabLst>
            </a:pPr>
            <a:r>
              <a:rPr lang="en-US" sz="1400" baseline="0" dirty="0" smtClean="0">
                <a:solidFill>
                  <a:srgbClr val="000000"/>
                </a:solidFill>
                <a:latin typeface="Arial"/>
              </a:rPr>
              <a:t>LIR		108	8	5	80	2		2	11	7.4%	</a:t>
            </a:r>
          </a:p>
          <a:p>
            <a:pPr defTabSz="640080">
              <a:tabLst>
                <a:tab pos="640080" algn="l"/>
              </a:tabLst>
            </a:pPr>
            <a:r>
              <a:rPr lang="en-US" sz="1400" baseline="0" dirty="0" smtClean="0">
                <a:solidFill>
                  <a:srgbClr val="000000"/>
                </a:solidFill>
                <a:latin typeface="Arial"/>
              </a:rPr>
              <a:t>Law		630	61	27	481	29	1	9	22	9.7%	</a:t>
            </a:r>
          </a:p>
          <a:p>
            <a:pPr defTabSz="640080">
              <a:tabLst>
                <a:tab pos="640080" algn="l"/>
              </a:tabLst>
            </a:pPr>
            <a:r>
              <a:rPr lang="en-US" sz="1400" baseline="0" dirty="0" smtClean="0">
                <a:solidFill>
                  <a:srgbClr val="000000"/>
                </a:solidFill>
                <a:latin typeface="Arial"/>
              </a:rPr>
              <a:t>LAS		2610	50	107	1583	38	3	59	770	1.9%	</a:t>
            </a:r>
          </a:p>
          <a:p>
            <a:pPr defTabSz="640080">
              <a:tabLst>
                <a:tab pos="640080" algn="l"/>
              </a:tabLst>
            </a:pPr>
            <a:r>
              <a:rPr lang="en-US" sz="1400" baseline="0" dirty="0" smtClean="0">
                <a:solidFill>
                  <a:srgbClr val="000000"/>
                </a:solidFill>
                <a:latin typeface="Arial"/>
              </a:rPr>
              <a:t>LIS		225	7	2	176	3	1	11	25	3.1%	</a:t>
            </a:r>
          </a:p>
          <a:p>
            <a:pPr defTabSz="640080">
              <a:tabLst>
                <a:tab pos="640080" algn="l"/>
              </a:tabLst>
            </a:pPr>
            <a:r>
              <a:rPr lang="en-US" sz="1400" baseline="0" dirty="0" smtClean="0">
                <a:solidFill>
                  <a:srgbClr val="000000"/>
                </a:solidFill>
                <a:latin typeface="Arial"/>
              </a:rPr>
              <a:t>Social Work	256	19	4	203	2	1	17	10	7.4%	</a:t>
            </a:r>
          </a:p>
          <a:p>
            <a:pPr defTabSz="640080">
              <a:tabLst>
                <a:tab pos="640080" algn="l"/>
              </a:tabLst>
            </a:pPr>
            <a:r>
              <a:rPr lang="en-US" sz="1400" baseline="0" dirty="0" smtClean="0">
                <a:solidFill>
                  <a:srgbClr val="000000"/>
                </a:solidFill>
                <a:latin typeface="Arial"/>
              </a:rPr>
              <a:t>Vet Medicine	405	7	9	349	9	2	5	24	1.7%	</a:t>
            </a:r>
          </a:p>
          <a:p>
            <a:pPr defTabSz="640080">
              <a:tabLst>
                <a:tab pos="640080" algn="l"/>
              </a:tabLst>
            </a:pPr>
            <a:r>
              <a:rPr lang="en-US" sz="1400" baseline="0" dirty="0" smtClean="0">
                <a:solidFill>
                  <a:srgbClr val="000000"/>
                </a:solidFill>
                <a:latin typeface="Arial"/>
              </a:rPr>
              <a:t>Misc other units	0	0	0	0	0	0	0	0		</a:t>
            </a:r>
          </a:p>
          <a:p>
            <a:pPr defTabSz="640080">
              <a:tabLst>
                <a:tab pos="640080" algn="l"/>
              </a:tabLst>
            </a:pPr>
            <a:r>
              <a:rPr lang="en-US" sz="1400" baseline="0" dirty="0" smtClean="0">
                <a:solidFill>
                  <a:srgbClr val="000000"/>
                </a:solidFill>
                <a:latin typeface="Arial"/>
              </a:rPr>
              <a:t>All		9948	336	445	6086	162	18	264	2637	3.4%	</a:t>
            </a:r>
          </a:p>
          <a:p>
            <a:pPr defTabSz="640080">
              <a:tabLst>
                <a:tab pos="640080" algn="l"/>
              </a:tabLst>
            </a:pPr>
            <a:endParaRPr lang="en-US" sz="1400" dirty="0" smtClean="0"/>
          </a:p>
          <a:p>
            <a:pPr defTabSz="640080">
              <a:tabLst>
                <a:tab pos="640080" algn="l"/>
              </a:tabLst>
            </a:pPr>
            <a:r>
              <a:rPr lang="en-US" sz="1400" b="1" baseline="0" dirty="0" smtClean="0">
                <a:solidFill>
                  <a:srgbClr val="000000"/>
                </a:solidFill>
                <a:latin typeface="Arial"/>
              </a:rPr>
              <a:t>Fall, 2009 Enrollment	</a:t>
            </a:r>
          </a:p>
          <a:p>
            <a:pPr defTabSz="640080">
              <a:tabLst>
                <a:tab pos="640080" algn="l"/>
              </a:tabLst>
            </a:pPr>
            <a:r>
              <a:rPr lang="en-US" sz="1400" b="1" baseline="0" dirty="0" smtClean="0">
                <a:solidFill>
                  <a:srgbClr val="000000"/>
                </a:solidFill>
                <a:latin typeface="Arial"/>
              </a:rPr>
              <a:t>		All	</a:t>
            </a:r>
            <a:r>
              <a:rPr lang="en-US" sz="1400" b="1" baseline="0" dirty="0" err="1" smtClean="0">
                <a:solidFill>
                  <a:srgbClr val="000000"/>
                </a:solidFill>
                <a:latin typeface="Arial"/>
              </a:rPr>
              <a:t>Afr</a:t>
            </a:r>
            <a:r>
              <a:rPr lang="en-US" sz="1400" b="1" baseline="0" dirty="0" smtClean="0">
                <a:solidFill>
                  <a:srgbClr val="000000"/>
                </a:solidFill>
                <a:latin typeface="Arial"/>
              </a:rPr>
              <a:t>	Asian			</a:t>
            </a:r>
            <a:r>
              <a:rPr lang="en-US" sz="1400" b="1" baseline="0" dirty="0" err="1" smtClean="0">
                <a:solidFill>
                  <a:srgbClr val="000000"/>
                </a:solidFill>
                <a:latin typeface="Arial"/>
              </a:rPr>
              <a:t>Natve</a:t>
            </a:r>
            <a:r>
              <a:rPr lang="en-US" sz="1400" b="1" baseline="0" dirty="0" smtClean="0">
                <a:solidFill>
                  <a:srgbClr val="000000"/>
                </a:solidFill>
                <a:latin typeface="Arial"/>
              </a:rPr>
              <a:t>			%</a:t>
            </a:r>
          </a:p>
          <a:p>
            <a:pPr defTabSz="640080">
              <a:tabLst>
                <a:tab pos="640080" algn="l"/>
              </a:tabLst>
            </a:pPr>
            <a:r>
              <a:rPr lang="en-US" sz="1400" b="1" baseline="0" dirty="0" smtClean="0">
                <a:solidFill>
                  <a:srgbClr val="000000"/>
                </a:solidFill>
                <a:latin typeface="Arial"/>
              </a:rPr>
              <a:t>			</a:t>
            </a:r>
            <a:r>
              <a:rPr lang="en-US" sz="1400" b="1" baseline="0" dirty="0" err="1" smtClean="0">
                <a:solidFill>
                  <a:srgbClr val="000000"/>
                </a:solidFill>
                <a:latin typeface="Arial"/>
              </a:rPr>
              <a:t>Amer</a:t>
            </a:r>
            <a:r>
              <a:rPr lang="en-US" sz="1400" b="1" baseline="0" dirty="0" smtClean="0">
                <a:solidFill>
                  <a:srgbClr val="000000"/>
                </a:solidFill>
                <a:latin typeface="Arial"/>
              </a:rPr>
              <a:t>	</a:t>
            </a:r>
            <a:r>
              <a:rPr lang="en-US" sz="1400" b="1" baseline="0" dirty="0" err="1" smtClean="0">
                <a:solidFill>
                  <a:srgbClr val="000000"/>
                </a:solidFill>
                <a:latin typeface="Arial"/>
              </a:rPr>
              <a:t>Amer</a:t>
            </a:r>
            <a:r>
              <a:rPr lang="en-US" sz="1400" b="1" baseline="0" dirty="0" smtClean="0">
                <a:solidFill>
                  <a:srgbClr val="000000"/>
                </a:solidFill>
                <a:latin typeface="Arial"/>
              </a:rPr>
              <a:t>	White	Latino	</a:t>
            </a:r>
            <a:r>
              <a:rPr lang="en-US" sz="1400" b="1" baseline="0" dirty="0" err="1" smtClean="0">
                <a:solidFill>
                  <a:srgbClr val="000000"/>
                </a:solidFill>
                <a:latin typeface="Arial"/>
              </a:rPr>
              <a:t>Amer</a:t>
            </a:r>
            <a:r>
              <a:rPr lang="en-US" sz="1400" b="1" baseline="0" dirty="0" smtClean="0">
                <a:solidFill>
                  <a:srgbClr val="000000"/>
                </a:solidFill>
                <a:latin typeface="Arial"/>
              </a:rPr>
              <a:t>	</a:t>
            </a:r>
            <a:r>
              <a:rPr lang="en-US" sz="1400" b="1" baseline="0" dirty="0" err="1" smtClean="0">
                <a:solidFill>
                  <a:srgbClr val="000000"/>
                </a:solidFill>
                <a:latin typeface="Arial"/>
              </a:rPr>
              <a:t>Unk</a:t>
            </a:r>
            <a:r>
              <a:rPr lang="en-US" sz="1400" b="1" baseline="0" dirty="0" smtClean="0">
                <a:solidFill>
                  <a:srgbClr val="000000"/>
                </a:solidFill>
                <a:latin typeface="Arial"/>
              </a:rPr>
              <a:t>	Intl 	</a:t>
            </a:r>
            <a:r>
              <a:rPr lang="en-US" sz="1400" b="1" baseline="0" dirty="0" err="1" smtClean="0">
                <a:solidFill>
                  <a:srgbClr val="000000"/>
                </a:solidFill>
                <a:latin typeface="Arial"/>
              </a:rPr>
              <a:t>AfrAm</a:t>
            </a:r>
            <a:endParaRPr lang="en-US" sz="1400" baseline="0" dirty="0" smtClean="0">
              <a:solidFill>
                <a:srgbClr val="000000"/>
              </a:solidFill>
              <a:latin typeface="Arial"/>
            </a:endParaRPr>
          </a:p>
          <a:p>
            <a:pPr defTabSz="640080">
              <a:tabLst>
                <a:tab pos="640080" algn="l"/>
              </a:tabLst>
            </a:pPr>
            <a:endParaRPr lang="en-US" sz="1400" dirty="0" smtClean="0"/>
          </a:p>
          <a:p>
            <a:pPr defTabSz="640080">
              <a:tabLst>
                <a:tab pos="640080" algn="l"/>
              </a:tabLst>
            </a:pPr>
            <a:r>
              <a:rPr lang="fr-FR" sz="1400" baseline="0" dirty="0" smtClean="0">
                <a:solidFill>
                  <a:srgbClr val="000000"/>
                </a:solidFill>
                <a:latin typeface="Arial"/>
              </a:rPr>
              <a:t>Aces		502	13	23	252	6	0	6	202	2.6%	</a:t>
            </a:r>
          </a:p>
          <a:p>
            <a:pPr defTabSz="640080">
              <a:tabLst>
                <a:tab pos="640080" algn="l"/>
              </a:tabLst>
            </a:pPr>
            <a:r>
              <a:rPr lang="en-US" sz="1400" baseline="0" dirty="0" smtClean="0">
                <a:solidFill>
                  <a:srgbClr val="000000"/>
                </a:solidFill>
                <a:latin typeface="Arial"/>
              </a:rPr>
              <a:t>Ahs		276	20	10	178	7	1	8	52	7.2%	</a:t>
            </a:r>
          </a:p>
          <a:p>
            <a:pPr defTabSz="640080">
              <a:tabLst>
                <a:tab pos="640080" algn="l"/>
              </a:tabLst>
            </a:pPr>
            <a:r>
              <a:rPr lang="en-US" sz="1400" baseline="0" dirty="0" smtClean="0">
                <a:solidFill>
                  <a:srgbClr val="000000"/>
                </a:solidFill>
                <a:latin typeface="Arial"/>
              </a:rPr>
              <a:t>Business		1010	31	101	384	23	0	25	446	3.1%	</a:t>
            </a:r>
          </a:p>
          <a:p>
            <a:pPr defTabSz="640080">
              <a:tabLst>
                <a:tab pos="640080" algn="l"/>
              </a:tabLst>
            </a:pPr>
            <a:r>
              <a:rPr lang="en-US" sz="1400" baseline="0" dirty="0" smtClean="0">
                <a:solidFill>
                  <a:srgbClr val="000000"/>
                </a:solidFill>
                <a:latin typeface="Arial"/>
              </a:rPr>
              <a:t>Media		91	10	8	31	8	0	3	31	11.0%	</a:t>
            </a:r>
          </a:p>
          <a:p>
            <a:pPr defTabSz="640080">
              <a:tabLst>
                <a:tab pos="640080" algn="l"/>
              </a:tabLst>
            </a:pPr>
            <a:r>
              <a:rPr lang="en-US" sz="1400" baseline="0" dirty="0" smtClean="0">
                <a:solidFill>
                  <a:srgbClr val="000000"/>
                </a:solidFill>
                <a:latin typeface="Arial"/>
              </a:rPr>
              <a:t>Education	754	116	42	360	59	6	18	153	15.4%	</a:t>
            </a:r>
          </a:p>
          <a:p>
            <a:pPr defTabSz="640080">
              <a:tabLst>
                <a:tab pos="640080" algn="l"/>
              </a:tabLst>
            </a:pPr>
            <a:r>
              <a:rPr lang="en-US" sz="1400" baseline="0" dirty="0" smtClean="0">
                <a:solidFill>
                  <a:srgbClr val="000000"/>
                </a:solidFill>
                <a:latin typeface="Arial"/>
              </a:rPr>
              <a:t>Engineering	2407	23	165	809	40	0	35	1335	1.0%	</a:t>
            </a:r>
          </a:p>
          <a:p>
            <a:pPr defTabSz="640080">
              <a:tabLst>
                <a:tab pos="640080" algn="l"/>
              </a:tabLst>
            </a:pPr>
            <a:r>
              <a:rPr lang="en-US" sz="1400" baseline="0" dirty="0" smtClean="0">
                <a:solidFill>
                  <a:srgbClr val="000000"/>
                </a:solidFill>
                <a:latin typeface="Arial"/>
              </a:rPr>
              <a:t>FAA		875	25	42	492	33	5	34	244	2.9%	</a:t>
            </a:r>
          </a:p>
          <a:p>
            <a:pPr defTabSz="640080">
              <a:tabLst>
                <a:tab pos="640080" algn="l"/>
              </a:tabLst>
            </a:pPr>
            <a:r>
              <a:rPr lang="en-US" sz="1400" baseline="0" dirty="0" smtClean="0">
                <a:solidFill>
                  <a:srgbClr val="000000"/>
                </a:solidFill>
                <a:latin typeface="Arial"/>
              </a:rPr>
              <a:t>LER		191	14	16	93	9	0	4	55	7.3%	</a:t>
            </a:r>
          </a:p>
          <a:p>
            <a:pPr defTabSz="640080">
              <a:tabLst>
                <a:tab pos="640080" algn="l"/>
              </a:tabLst>
            </a:pPr>
            <a:r>
              <a:rPr lang="en-US" sz="1400" baseline="0" dirty="0" smtClean="0">
                <a:solidFill>
                  <a:srgbClr val="000000"/>
                </a:solidFill>
                <a:latin typeface="Arial"/>
              </a:rPr>
              <a:t>Law		707	48	57	396	31	5	54	116	6.8%	</a:t>
            </a:r>
          </a:p>
          <a:p>
            <a:pPr defTabSz="640080">
              <a:tabLst>
                <a:tab pos="640080" algn="l"/>
              </a:tabLst>
            </a:pPr>
            <a:r>
              <a:rPr lang="en-US" sz="1400" baseline="0" dirty="0" smtClean="0">
                <a:solidFill>
                  <a:srgbClr val="000000"/>
                </a:solidFill>
                <a:latin typeface="Arial"/>
              </a:rPr>
              <a:t>LAS		2694	65	182	1278	112	8	54	995	2.4%	</a:t>
            </a:r>
          </a:p>
          <a:p>
            <a:pPr defTabSz="640080">
              <a:tabLst>
                <a:tab pos="640080" algn="l"/>
              </a:tabLst>
            </a:pPr>
            <a:r>
              <a:rPr lang="en-US" sz="1400" baseline="0" dirty="0" smtClean="0">
                <a:solidFill>
                  <a:srgbClr val="000000"/>
                </a:solidFill>
                <a:latin typeface="Arial"/>
              </a:rPr>
              <a:t>LIS		300	17	21	206	9	2	17	28	5.7%	</a:t>
            </a:r>
          </a:p>
          <a:p>
            <a:pPr defTabSz="640080">
              <a:tabLst>
                <a:tab pos="640080" algn="l"/>
              </a:tabLst>
            </a:pPr>
            <a:r>
              <a:rPr lang="en-US" sz="1400" baseline="0" dirty="0" smtClean="0">
                <a:solidFill>
                  <a:srgbClr val="000000"/>
                </a:solidFill>
                <a:latin typeface="Arial"/>
              </a:rPr>
              <a:t>Social Work	260	26	10	180	7	1	14	22	10.0%	</a:t>
            </a:r>
          </a:p>
          <a:p>
            <a:pPr defTabSz="640080">
              <a:tabLst>
                <a:tab pos="640080" algn="l"/>
              </a:tabLst>
            </a:pPr>
            <a:r>
              <a:rPr lang="en-US" sz="1400" baseline="0" dirty="0" smtClean="0">
                <a:solidFill>
                  <a:srgbClr val="000000"/>
                </a:solidFill>
                <a:latin typeface="Arial"/>
              </a:rPr>
              <a:t>Vet Medicine	527	4	14	326	16	1	134	32	0.8%	</a:t>
            </a:r>
          </a:p>
          <a:p>
            <a:pPr defTabSz="640080">
              <a:tabLst>
                <a:tab pos="640080" algn="l"/>
              </a:tabLst>
            </a:pPr>
            <a:r>
              <a:rPr lang="en-US" sz="1400" baseline="0" dirty="0" smtClean="0">
                <a:solidFill>
                  <a:srgbClr val="000000"/>
                </a:solidFill>
                <a:latin typeface="Arial"/>
              </a:rPr>
              <a:t>Misc other units	115	11	8	81	4	0	5	6	9.6%	</a:t>
            </a:r>
          </a:p>
          <a:p>
            <a:pPr defTabSz="640080">
              <a:tabLst>
                <a:tab pos="640080" algn="l"/>
              </a:tabLst>
            </a:pPr>
            <a:r>
              <a:rPr lang="en-US" sz="1400" baseline="0" dirty="0" smtClean="0">
                <a:solidFill>
                  <a:srgbClr val="000000"/>
                </a:solidFill>
                <a:latin typeface="Arial"/>
              </a:rPr>
              <a:t>All		10709	423	699	5066	364	29	411	3717	3.9%	</a:t>
            </a:r>
          </a:p>
          <a:p>
            <a:pPr defTabSz="640080">
              <a:tabLst>
                <a:tab pos="640080" algn="l"/>
              </a:tabLst>
            </a:pPr>
            <a:endParaRPr lang="en-US" sz="1600"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aseline="0" dirty="0" smtClean="0">
                <a:solidFill>
                  <a:srgbClr val="000000"/>
                </a:solidFill>
                <a:latin typeface="Arial"/>
              </a:rPr>
              <a:t>Entering	</a:t>
            </a:r>
            <a:r>
              <a:rPr lang="en-US" sz="1200" b="1" baseline="0" dirty="0" smtClean="0">
                <a:solidFill>
                  <a:srgbClr val="000000"/>
                </a:solidFill>
                <a:latin typeface="Arial"/>
              </a:rPr>
              <a:t>6-year Graduation Rate			</a:t>
            </a:r>
          </a:p>
          <a:p>
            <a:r>
              <a:rPr lang="en-US" sz="1200" baseline="0" dirty="0" smtClean="0">
                <a:solidFill>
                  <a:srgbClr val="000000"/>
                </a:solidFill>
                <a:latin typeface="Arial"/>
              </a:rPr>
              <a:t>year	All	African </a:t>
            </a:r>
            <a:r>
              <a:rPr lang="en-US" sz="1200" baseline="0" dirty="0" err="1" smtClean="0">
                <a:solidFill>
                  <a:srgbClr val="000000"/>
                </a:solidFill>
                <a:latin typeface="Arial"/>
              </a:rPr>
              <a:t>Amer</a:t>
            </a:r>
            <a:r>
              <a:rPr lang="en-US" sz="1200" baseline="0" dirty="0" smtClean="0">
                <a:solidFill>
                  <a:srgbClr val="000000"/>
                </a:solidFill>
                <a:latin typeface="Arial"/>
              </a:rPr>
              <a:t>	Latino/Hispanic	</a:t>
            </a:r>
          </a:p>
          <a:p>
            <a:r>
              <a:rPr lang="en-US" sz="1200" baseline="0" dirty="0" smtClean="0">
                <a:solidFill>
                  <a:srgbClr val="000000"/>
                </a:solidFill>
                <a:latin typeface="Arial"/>
              </a:rPr>
              <a:t>1983	76.0%	47.8%	47.7%	</a:t>
            </a:r>
          </a:p>
          <a:p>
            <a:r>
              <a:rPr lang="en-US" sz="1200" baseline="0" dirty="0" smtClean="0">
                <a:solidFill>
                  <a:srgbClr val="000000"/>
                </a:solidFill>
                <a:latin typeface="Arial"/>
              </a:rPr>
              <a:t>1984	76.4%	43.9%	61.2%	</a:t>
            </a:r>
          </a:p>
          <a:p>
            <a:r>
              <a:rPr lang="en-US" sz="1200" baseline="0" dirty="0" smtClean="0">
                <a:solidFill>
                  <a:srgbClr val="000000"/>
                </a:solidFill>
                <a:latin typeface="Arial"/>
              </a:rPr>
              <a:t>1985	75.9%	44.4%	63.1%	</a:t>
            </a:r>
          </a:p>
          <a:p>
            <a:r>
              <a:rPr lang="en-US" sz="1200" baseline="0" dirty="0" smtClean="0">
                <a:solidFill>
                  <a:srgbClr val="000000"/>
                </a:solidFill>
                <a:latin typeface="Arial"/>
              </a:rPr>
              <a:t>1986	76.0%	48.1%	58.8%	</a:t>
            </a:r>
          </a:p>
          <a:p>
            <a:r>
              <a:rPr lang="en-US" sz="1200" baseline="0" dirty="0" smtClean="0">
                <a:solidFill>
                  <a:srgbClr val="000000"/>
                </a:solidFill>
                <a:latin typeface="Arial"/>
              </a:rPr>
              <a:t>1987	77.0%	47.9%	61.2%	</a:t>
            </a:r>
          </a:p>
          <a:p>
            <a:r>
              <a:rPr lang="en-US" sz="1200" baseline="0" dirty="0" smtClean="0">
                <a:solidFill>
                  <a:srgbClr val="000000"/>
                </a:solidFill>
                <a:latin typeface="Arial"/>
              </a:rPr>
              <a:t>1988	76.8%	49.1%	60.9%	</a:t>
            </a:r>
          </a:p>
          <a:p>
            <a:r>
              <a:rPr lang="en-US" sz="1200" baseline="0" dirty="0" smtClean="0">
                <a:solidFill>
                  <a:srgbClr val="000000"/>
                </a:solidFill>
                <a:latin typeface="Arial"/>
              </a:rPr>
              <a:t>1989	77.1%	47.3%	61.3%	</a:t>
            </a:r>
          </a:p>
          <a:p>
            <a:r>
              <a:rPr lang="en-US" sz="1200" baseline="0" dirty="0" smtClean="0">
                <a:solidFill>
                  <a:srgbClr val="000000"/>
                </a:solidFill>
                <a:latin typeface="Arial"/>
              </a:rPr>
              <a:t>1990	75.2%	54.2%	57.9%	</a:t>
            </a:r>
          </a:p>
          <a:p>
            <a:r>
              <a:rPr lang="en-US" sz="1200" baseline="0" dirty="0" smtClean="0">
                <a:solidFill>
                  <a:srgbClr val="000000"/>
                </a:solidFill>
                <a:latin typeface="Arial"/>
              </a:rPr>
              <a:t>1991	74.8%	51.9%	59.7%	</a:t>
            </a:r>
          </a:p>
          <a:p>
            <a:r>
              <a:rPr lang="en-US" sz="1200" baseline="0" dirty="0" smtClean="0">
                <a:solidFill>
                  <a:srgbClr val="000000"/>
                </a:solidFill>
                <a:latin typeface="Arial"/>
              </a:rPr>
              <a:t>1992	74.2%	48.3%	55.9%	</a:t>
            </a:r>
          </a:p>
          <a:p>
            <a:r>
              <a:rPr lang="en-US" sz="1200" baseline="0" dirty="0" smtClean="0">
                <a:solidFill>
                  <a:srgbClr val="000000"/>
                </a:solidFill>
                <a:latin typeface="Arial"/>
              </a:rPr>
              <a:t>1993	75.9%	57.3%	61.3%	</a:t>
            </a:r>
          </a:p>
          <a:p>
            <a:r>
              <a:rPr lang="en-US" sz="1200" baseline="0" dirty="0" smtClean="0">
                <a:solidFill>
                  <a:srgbClr val="000000"/>
                </a:solidFill>
                <a:latin typeface="Arial"/>
              </a:rPr>
              <a:t>1994	76.4%	55.9%	61.1%	</a:t>
            </a:r>
          </a:p>
          <a:p>
            <a:r>
              <a:rPr lang="en-US" sz="1200" baseline="0" dirty="0" smtClean="0">
                <a:solidFill>
                  <a:srgbClr val="000000"/>
                </a:solidFill>
                <a:latin typeface="Arial"/>
              </a:rPr>
              <a:t>1995	77.9%	58.6%	62.6%	</a:t>
            </a:r>
          </a:p>
          <a:p>
            <a:r>
              <a:rPr lang="en-US" sz="1200" baseline="0" dirty="0" smtClean="0">
                <a:solidFill>
                  <a:srgbClr val="000000"/>
                </a:solidFill>
                <a:latin typeface="Arial"/>
              </a:rPr>
              <a:t>1996	79.8%	60.9%	65.5%	</a:t>
            </a:r>
          </a:p>
          <a:p>
            <a:r>
              <a:rPr lang="en-US" sz="1200" baseline="0" dirty="0" smtClean="0">
                <a:solidFill>
                  <a:srgbClr val="000000"/>
                </a:solidFill>
                <a:latin typeface="Arial"/>
              </a:rPr>
              <a:t>1997	80.9%	62.0%	67.0%	</a:t>
            </a:r>
          </a:p>
          <a:p>
            <a:r>
              <a:rPr lang="en-US" sz="1200" baseline="0" dirty="0" smtClean="0">
                <a:solidFill>
                  <a:srgbClr val="000000"/>
                </a:solidFill>
                <a:latin typeface="Arial"/>
              </a:rPr>
              <a:t>1998	80.3%	58.1%	68.6%	</a:t>
            </a:r>
          </a:p>
          <a:p>
            <a:r>
              <a:rPr lang="en-US" sz="1200" baseline="0" dirty="0" smtClean="0">
                <a:solidFill>
                  <a:srgbClr val="000000"/>
                </a:solidFill>
                <a:latin typeface="Arial"/>
              </a:rPr>
              <a:t>1999	81.9%	64.1%	66.1%	</a:t>
            </a:r>
          </a:p>
          <a:p>
            <a:r>
              <a:rPr lang="en-US" sz="1200" baseline="0" dirty="0" smtClean="0">
                <a:solidFill>
                  <a:srgbClr val="000000"/>
                </a:solidFill>
                <a:latin typeface="Arial"/>
              </a:rPr>
              <a:t>2000	81.7%	68.5%	67.1%	</a:t>
            </a:r>
          </a:p>
          <a:p>
            <a:r>
              <a:rPr lang="en-US" sz="1200" baseline="0" dirty="0" smtClean="0">
                <a:solidFill>
                  <a:srgbClr val="000000"/>
                </a:solidFill>
                <a:latin typeface="Arial"/>
              </a:rPr>
              <a:t>2001	81.9%	65.0%	67.7%	</a:t>
            </a:r>
          </a:p>
          <a:p>
            <a:r>
              <a:rPr lang="en-US" sz="1200" baseline="0" dirty="0" smtClean="0">
                <a:solidFill>
                  <a:srgbClr val="000000"/>
                </a:solidFill>
                <a:latin typeface="Arial"/>
              </a:rPr>
              <a:t>2002	82.0%	64.6%	72.1%	</a:t>
            </a:r>
          </a:p>
          <a:p>
            <a:r>
              <a:rPr lang="en-US" sz="1200" baseline="0" dirty="0" smtClean="0">
                <a:solidFill>
                  <a:srgbClr val="000000"/>
                </a:solidFill>
                <a:latin typeface="Arial"/>
              </a:rPr>
              <a:t>2003	82.6%	67.3%	70.1%	</a:t>
            </a:r>
          </a:p>
          <a:p>
            <a:endParaRPr lang="en-US" dirty="0"/>
          </a:p>
        </p:txBody>
      </p:sp>
      <p:sp>
        <p:nvSpPr>
          <p:cNvPr id="4" name="Slide Number Placeholder 3"/>
          <p:cNvSpPr>
            <a:spLocks noGrp="1"/>
          </p:cNvSpPr>
          <p:nvPr>
            <p:ph type="sldNum" sz="quarter" idx="10"/>
          </p:nvPr>
        </p:nvSpPr>
        <p:spPr/>
        <p:txBody>
          <a:bodyPr/>
          <a:lstStyle/>
          <a:p>
            <a:fld id="{CB6E3961-4E78-4A52-B31D-D1F23FFBC6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pPr/>
              <a:t>2/18/2010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pPr/>
              <a:t>2/18/2010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pPr/>
              <a:t>2/18/2010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pPr/>
              <a:t>2/18/2010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pPr/>
              <a:t>2/18/2010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pPr/>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pPr/>
              <a:t>2/18/2010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pPr/>
              <a:t>2/18/2010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06B4A3-4212-4E39-93DE-E053E8F69C28}" type="datetimeFigureOut">
              <a:rPr lang="en-US" smtClean="0"/>
              <a:pPr/>
              <a:t>2/18/2010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pPr/>
              <a:t>2/18/2010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pPr/>
              <a:t>2/18/2010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pPr/>
              <a:t>2/18/2010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pPr/>
              <a:t>2/18/2010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pPr/>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livngstn@illinois.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mi.illinois.edu/presentations"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Status and Trends for </a:t>
            </a:r>
            <a:br>
              <a:rPr lang="en-US" dirty="0" smtClean="0"/>
            </a:br>
            <a:r>
              <a:rPr lang="en-US" dirty="0" smtClean="0"/>
              <a:t>African Americans at Illinois</a:t>
            </a:r>
            <a:endParaRPr lang="en-US" dirty="0"/>
          </a:p>
        </p:txBody>
      </p:sp>
      <p:sp>
        <p:nvSpPr>
          <p:cNvPr id="3" name="Subtitle 2"/>
          <p:cNvSpPr>
            <a:spLocks noGrp="1"/>
          </p:cNvSpPr>
          <p:nvPr>
            <p:ph type="subTitle" idx="1"/>
          </p:nvPr>
        </p:nvSpPr>
        <p:spPr/>
        <p:txBody>
          <a:bodyPr/>
          <a:lstStyle/>
          <a:p>
            <a:r>
              <a:rPr lang="en-US" dirty="0" smtClean="0"/>
              <a:t>Diversity Roundtable</a:t>
            </a:r>
          </a:p>
          <a:p>
            <a:r>
              <a:rPr lang="en-US" dirty="0" smtClean="0"/>
              <a:t>February 16, 2010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23106"/>
          </a:xfrm>
        </p:spPr>
        <p:txBody>
          <a:bodyPr>
            <a:normAutofit fontScale="90000"/>
          </a:bodyPr>
          <a:lstStyle/>
          <a:p>
            <a:r>
              <a:rPr lang="en-US" dirty="0" smtClean="0"/>
              <a:t>Bachelor’s Degrees Granted</a:t>
            </a:r>
            <a:endParaRPr lang="en-US" dirty="0"/>
          </a:p>
        </p:txBody>
      </p:sp>
      <p:graphicFrame>
        <p:nvGraphicFramePr>
          <p:cNvPr id="4" name="Chart 3"/>
          <p:cNvGraphicFramePr/>
          <p:nvPr/>
        </p:nvGraphicFramePr>
        <p:xfrm>
          <a:off x="0" y="1295400"/>
          <a:ext cx="9144000" cy="5562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a:off x="152400" y="914400"/>
            <a:ext cx="2057400" cy="4572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chemeClr val="tx1"/>
                </a:solidFill>
              </a:rPr>
              <a:t>Underrepresented</a:t>
            </a:r>
            <a:endParaRPr lang="en-US" sz="1200" b="1" dirty="0">
              <a:solidFill>
                <a:schemeClr val="tx1"/>
              </a:solidFill>
            </a:endParaRPr>
          </a:p>
        </p:txBody>
      </p:sp>
      <p:sp>
        <p:nvSpPr>
          <p:cNvPr id="6" name="TextBox 1"/>
          <p:cNvSpPr txBox="1"/>
          <p:nvPr/>
        </p:nvSpPr>
        <p:spPr>
          <a:xfrm>
            <a:off x="8077200" y="914400"/>
            <a:ext cx="1066800" cy="3810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chemeClr val="tx1"/>
                </a:solidFill>
              </a:rPr>
              <a:t>All</a:t>
            </a:r>
            <a:endParaRPr lang="en-US" sz="1800" b="1" dirty="0">
              <a:solidFill>
                <a:schemeClr val="tx1"/>
              </a:solidFill>
            </a:endParaRPr>
          </a:p>
        </p:txBody>
      </p:sp>
      <p:sp>
        <p:nvSpPr>
          <p:cNvPr id="7" name="TextBox 6"/>
          <p:cNvSpPr txBox="1"/>
          <p:nvPr/>
        </p:nvSpPr>
        <p:spPr>
          <a:xfrm>
            <a:off x="2895600" y="1676400"/>
            <a:ext cx="1066800" cy="400110"/>
          </a:xfrm>
          <a:prstGeom prst="rect">
            <a:avLst/>
          </a:prstGeom>
          <a:noFill/>
        </p:spPr>
        <p:txBody>
          <a:bodyPr wrap="square" rtlCol="0">
            <a:spAutoFit/>
          </a:bodyPr>
          <a:lstStyle/>
          <a:p>
            <a:r>
              <a:rPr lang="en-US" sz="2000" dirty="0" smtClean="0">
                <a:solidFill>
                  <a:schemeClr val="bg1"/>
                </a:solidFill>
              </a:rPr>
              <a:t>All</a:t>
            </a:r>
            <a:endParaRPr lang="en-US" sz="20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Gap</a:t>
            </a:r>
            <a:endParaRPr lang="en-US" dirty="0"/>
          </a:p>
        </p:txBody>
      </p:sp>
      <p:sp>
        <p:nvSpPr>
          <p:cNvPr id="3" name="Content Placeholder 2"/>
          <p:cNvSpPr>
            <a:spLocks noGrp="1"/>
          </p:cNvSpPr>
          <p:nvPr>
            <p:ph idx="1"/>
          </p:nvPr>
        </p:nvSpPr>
        <p:spPr/>
        <p:txBody>
          <a:bodyPr/>
          <a:lstStyle/>
          <a:p>
            <a:r>
              <a:rPr lang="en-US" dirty="0" smtClean="0"/>
              <a:t>African American men are only 37-38% of the total African American freshman class compared to about 51-53% for whites and Latinos</a:t>
            </a:r>
          </a:p>
          <a:p>
            <a:pPr>
              <a:buNone/>
            </a:pPr>
            <a:endParaRPr lang="en-US" dirty="0" smtClean="0"/>
          </a:p>
          <a:p>
            <a:r>
              <a:rPr lang="en-US" dirty="0" smtClean="0"/>
              <a:t>Men of all race/ethnicities are retained and graduate at a lower rate than women. </a:t>
            </a:r>
          </a:p>
          <a:p>
            <a:pPr>
              <a:buNone/>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8915400" cy="1104106"/>
          </a:xfrm>
        </p:spPr>
        <p:txBody>
          <a:bodyPr>
            <a:normAutofit/>
          </a:bodyPr>
          <a:lstStyle/>
          <a:p>
            <a:r>
              <a:rPr lang="en-US" sz="3600" dirty="0" smtClean="0"/>
              <a:t>Academic Professional Headcount</a:t>
            </a:r>
            <a:endParaRPr lang="en-US" sz="3600" dirty="0"/>
          </a:p>
        </p:txBody>
      </p:sp>
      <p:graphicFrame>
        <p:nvGraphicFramePr>
          <p:cNvPr id="3" name="Chart 2"/>
          <p:cNvGraphicFramePr/>
          <p:nvPr/>
        </p:nvGraphicFramePr>
        <p:xfrm>
          <a:off x="1" y="1142999"/>
          <a:ext cx="9143999" cy="571500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8915400" cy="1027906"/>
          </a:xfrm>
        </p:spPr>
        <p:txBody>
          <a:bodyPr>
            <a:normAutofit fontScale="90000"/>
          </a:bodyPr>
          <a:lstStyle/>
          <a:p>
            <a:pPr algn="ctr"/>
            <a:r>
              <a:rPr lang="en-US" sz="4000" dirty="0" smtClean="0"/>
              <a:t>Tenure-system faculty headcount</a:t>
            </a:r>
            <a:br>
              <a:rPr lang="en-US" sz="4000" dirty="0" smtClean="0"/>
            </a:br>
            <a:endParaRPr lang="en-US" dirty="0"/>
          </a:p>
        </p:txBody>
      </p:sp>
      <p:graphicFrame>
        <p:nvGraphicFramePr>
          <p:cNvPr id="11" name="Content Placeholder 10"/>
          <p:cNvGraphicFramePr>
            <a:graphicFrameLocks noGrp="1"/>
          </p:cNvGraphicFramePr>
          <p:nvPr>
            <p:ph idx="1"/>
          </p:nvPr>
        </p:nvGraphicFramePr>
        <p:xfrm>
          <a:off x="0" y="838200"/>
          <a:ext cx="9144000" cy="6019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 Staff Headcount</a:t>
            </a:r>
            <a:endParaRPr lang="en-US" dirty="0"/>
          </a:p>
        </p:txBody>
      </p:sp>
      <p:graphicFrame>
        <p:nvGraphicFramePr>
          <p:cNvPr id="4" name="Chart 3"/>
          <p:cNvGraphicFramePr/>
          <p:nvPr/>
        </p:nvGraphicFramePr>
        <p:xfrm>
          <a:off x="228600" y="1295401"/>
          <a:ext cx="8610599" cy="5562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0" y="1219200"/>
            <a:ext cx="1862633"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chemeClr val="tx1"/>
                </a:solidFill>
              </a:rPr>
              <a:t>Underrepresented</a:t>
            </a:r>
          </a:p>
          <a:p>
            <a:r>
              <a:rPr lang="en-US" sz="1400" b="1" dirty="0" smtClean="0">
                <a:solidFill>
                  <a:schemeClr val="tx1"/>
                </a:solidFill>
              </a:rPr>
              <a:t>Headcount</a:t>
            </a:r>
            <a:endParaRPr lang="en-US" sz="1400" b="1" dirty="0">
              <a:solidFill>
                <a:schemeClr val="tx1"/>
              </a:solidFill>
            </a:endParaRPr>
          </a:p>
        </p:txBody>
      </p:sp>
      <p:sp>
        <p:nvSpPr>
          <p:cNvPr id="7" name="TextBox 1"/>
          <p:cNvSpPr txBox="1"/>
          <p:nvPr/>
        </p:nvSpPr>
        <p:spPr>
          <a:xfrm>
            <a:off x="7086600" y="1219200"/>
            <a:ext cx="1862633"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smtClean="0">
                <a:solidFill>
                  <a:schemeClr val="tx1"/>
                </a:solidFill>
              </a:rPr>
              <a:t>All</a:t>
            </a:r>
            <a:endParaRPr lang="en-US" sz="1400" b="1" dirty="0" smtClean="0">
              <a:solidFill>
                <a:schemeClr val="tx1"/>
              </a:solidFill>
            </a:endParaRPr>
          </a:p>
          <a:p>
            <a:r>
              <a:rPr lang="en-US" sz="1400" b="1" dirty="0" smtClean="0">
                <a:solidFill>
                  <a:schemeClr val="tx1"/>
                </a:solidFill>
              </a:rPr>
              <a:t>Headcount</a:t>
            </a:r>
            <a:endParaRPr lang="en-US" sz="14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Presented by </a:t>
            </a:r>
            <a:br>
              <a:rPr lang="en-US" dirty="0" smtClean="0"/>
            </a:br>
            <a:r>
              <a:rPr lang="en-US" dirty="0" smtClean="0"/>
              <a:t>Carol J. Livingstone</a:t>
            </a:r>
            <a:endParaRPr lang="en-US" dirty="0"/>
          </a:p>
        </p:txBody>
      </p:sp>
      <p:sp>
        <p:nvSpPr>
          <p:cNvPr id="3" name="Content Placeholder 2"/>
          <p:cNvSpPr>
            <a:spLocks noGrp="1"/>
          </p:cNvSpPr>
          <p:nvPr>
            <p:ph idx="1"/>
          </p:nvPr>
        </p:nvSpPr>
        <p:spPr/>
        <p:txBody>
          <a:bodyPr/>
          <a:lstStyle/>
          <a:p>
            <a:pPr>
              <a:buNone/>
            </a:pPr>
            <a:r>
              <a:rPr lang="en-US" sz="2400" dirty="0" smtClean="0"/>
              <a:t>Associate Provost for Management Information</a:t>
            </a:r>
          </a:p>
          <a:p>
            <a:pPr>
              <a:buNone/>
            </a:pPr>
            <a:r>
              <a:rPr lang="en-US" sz="2400" dirty="0" smtClean="0">
                <a:hlinkClick r:id="rId3"/>
              </a:rPr>
              <a:t>livngstn@illinois.edu</a:t>
            </a:r>
            <a:endParaRPr lang="en-US" sz="2400" dirty="0" smtClean="0"/>
          </a:p>
          <a:p>
            <a:pPr>
              <a:buNone/>
            </a:pPr>
            <a:endParaRPr lang="en-US" sz="2400" dirty="0" smtClean="0"/>
          </a:p>
          <a:p>
            <a:pPr>
              <a:buNone/>
            </a:pPr>
            <a:r>
              <a:rPr lang="en-US" sz="2400" dirty="0" smtClean="0"/>
              <a:t>Copies of this presentation can be found at</a:t>
            </a:r>
          </a:p>
          <a:p>
            <a:pPr>
              <a:buNone/>
            </a:pPr>
            <a:endParaRPr lang="en-US" sz="2400" dirty="0" smtClean="0"/>
          </a:p>
          <a:p>
            <a:pPr>
              <a:buNone/>
            </a:pPr>
            <a:r>
              <a:rPr lang="en-US" sz="2400" dirty="0" smtClean="0">
                <a:hlinkClick r:id="rId4"/>
              </a:rPr>
              <a:t>http://www.dmi.illinois.edu/presentations</a:t>
            </a:r>
            <a:endParaRPr lang="en-US" sz="2400" dirty="0" smtClean="0"/>
          </a:p>
          <a:p>
            <a:pPr>
              <a:buNone/>
            </a:pPr>
            <a:endParaRPr lang="en-US" sz="2800"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losing African Americans?</a:t>
            </a:r>
            <a:endParaRPr lang="en-US" dirty="0"/>
          </a:p>
        </p:txBody>
      </p:sp>
      <p:graphicFrame>
        <p:nvGraphicFramePr>
          <p:cNvPr id="8" name="Chart 7"/>
          <p:cNvGraphicFramePr/>
          <p:nvPr/>
        </p:nvGraphicFramePr>
        <p:xfrm>
          <a:off x="0" y="1143000"/>
          <a:ext cx="91440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Undergraduate Applicants</a:t>
            </a:r>
            <a:endParaRPr lang="en-US" dirty="0"/>
          </a:p>
        </p:txBody>
      </p:sp>
      <p:graphicFrame>
        <p:nvGraphicFramePr>
          <p:cNvPr id="8" name="Chart 7"/>
          <p:cNvGraphicFramePr/>
          <p:nvPr/>
        </p:nvGraphicFramePr>
        <p:xfrm>
          <a:off x="4343400" y="1371600"/>
          <a:ext cx="4648200" cy="4343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152401" y="1371600"/>
          <a:ext cx="8991599" cy="5486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686800" cy="1399032"/>
          </a:xfrm>
        </p:spPr>
        <p:txBody>
          <a:bodyPr/>
          <a:lstStyle/>
          <a:p>
            <a:r>
              <a:rPr lang="en-US" dirty="0" smtClean="0"/>
              <a:t>UIUC New Beginning Freshmen</a:t>
            </a:r>
            <a:endParaRPr lang="en-US" dirty="0"/>
          </a:p>
        </p:txBody>
      </p:sp>
      <p:graphicFrame>
        <p:nvGraphicFramePr>
          <p:cNvPr id="4" name="Chart 3"/>
          <p:cNvGraphicFramePr/>
          <p:nvPr/>
        </p:nvGraphicFramePr>
        <p:xfrm>
          <a:off x="4495800" y="1447800"/>
          <a:ext cx="4343400" cy="487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152400" y="1524000"/>
          <a:ext cx="8686800" cy="5105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normAutofit/>
          </a:bodyPr>
          <a:lstStyle/>
          <a:p>
            <a:r>
              <a:rPr lang="en-US" dirty="0" smtClean="0"/>
              <a:t>UIUC Undergraduate Enrollment by Race/Ethnicity</a:t>
            </a:r>
            <a:endParaRPr lang="en-US" dirty="0"/>
          </a:p>
        </p:txBody>
      </p:sp>
      <p:graphicFrame>
        <p:nvGraphicFramePr>
          <p:cNvPr id="4" name="Chart 3"/>
          <p:cNvGraphicFramePr/>
          <p:nvPr/>
        </p:nvGraphicFramePr>
        <p:xfrm>
          <a:off x="0" y="1295400"/>
          <a:ext cx="87630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410200" y="3200400"/>
            <a:ext cx="838200" cy="307777"/>
          </a:xfrm>
          <a:prstGeom prst="rect">
            <a:avLst/>
          </a:prstGeom>
          <a:noFill/>
        </p:spPr>
        <p:txBody>
          <a:bodyPr wrap="square" rtlCol="0">
            <a:spAutoFit/>
          </a:bodyPr>
          <a:lstStyle/>
          <a:p>
            <a:r>
              <a:rPr lang="en-US" sz="1400" dirty="0" smtClean="0">
                <a:solidFill>
                  <a:schemeClr val="bg1"/>
                </a:solidFill>
              </a:rPr>
              <a:t>White</a:t>
            </a:r>
            <a:endParaRPr lang="en-US" sz="14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chemeClr val="accent1"/>
                </a:solidFill>
              </a:rPr>
              <a:t>Percent African American </a:t>
            </a:r>
            <a:br>
              <a:rPr lang="en-US" sz="3200" b="1" dirty="0" smtClean="0">
                <a:solidFill>
                  <a:schemeClr val="accent1"/>
                </a:solidFill>
              </a:rPr>
            </a:br>
            <a:r>
              <a:rPr lang="en-US" sz="3200" b="1" dirty="0" smtClean="0">
                <a:solidFill>
                  <a:schemeClr val="accent1"/>
                </a:solidFill>
              </a:rPr>
              <a:t>Undergraduate Students </a:t>
            </a:r>
            <a:br>
              <a:rPr lang="en-US" sz="3200" b="1" dirty="0" smtClean="0">
                <a:solidFill>
                  <a:schemeClr val="accent1"/>
                </a:solidFill>
              </a:rPr>
            </a:br>
            <a:r>
              <a:rPr lang="en-US" sz="3200" b="1" dirty="0" smtClean="0">
                <a:solidFill>
                  <a:schemeClr val="accent1"/>
                </a:solidFill>
              </a:rPr>
              <a:t>By UIUC College</a:t>
            </a:r>
            <a:endParaRPr lang="en-US" sz="3200" dirty="0"/>
          </a:p>
        </p:txBody>
      </p:sp>
      <p:graphicFrame>
        <p:nvGraphicFramePr>
          <p:cNvPr id="4" name="Chart 3"/>
          <p:cNvGraphicFramePr/>
          <p:nvPr/>
        </p:nvGraphicFramePr>
        <p:xfrm>
          <a:off x="0" y="1543050"/>
          <a:ext cx="9144000" cy="53149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6781800" cy="1399032"/>
          </a:xfrm>
        </p:spPr>
        <p:txBody>
          <a:bodyPr>
            <a:normAutofit fontScale="90000"/>
          </a:bodyPr>
          <a:lstStyle/>
          <a:p>
            <a:pPr>
              <a:defRPr sz="1800" b="1" i="0" u="none" strike="noStrike" kern="1200" baseline="0">
                <a:solidFill>
                  <a:prstClr val="white"/>
                </a:solidFill>
                <a:latin typeface="+mn-lt"/>
                <a:ea typeface="+mn-ea"/>
                <a:cs typeface="+mn-cs"/>
              </a:defRPr>
            </a:pPr>
            <a:r>
              <a:rPr lang="en-US" sz="3100" b="1" dirty="0" smtClean="0">
                <a:solidFill>
                  <a:schemeClr val="accent1"/>
                </a:solidFill>
              </a:rPr>
              <a:t>Percent African American </a:t>
            </a:r>
            <a:br>
              <a:rPr lang="en-US" sz="3100" b="1" dirty="0" smtClean="0">
                <a:solidFill>
                  <a:schemeClr val="accent1"/>
                </a:solidFill>
              </a:rPr>
            </a:br>
            <a:r>
              <a:rPr lang="en-US" sz="3100" b="1" dirty="0" smtClean="0">
                <a:solidFill>
                  <a:schemeClr val="accent1"/>
                </a:solidFill>
              </a:rPr>
              <a:t>Graduate</a:t>
            </a:r>
            <a:r>
              <a:rPr lang="en-US" sz="3600" b="1" dirty="0" smtClean="0">
                <a:solidFill>
                  <a:schemeClr val="accent1"/>
                </a:solidFill>
              </a:rPr>
              <a:t> </a:t>
            </a:r>
            <a:r>
              <a:rPr lang="en-US" sz="3100" b="1" dirty="0" smtClean="0">
                <a:solidFill>
                  <a:schemeClr val="accent1"/>
                </a:solidFill>
              </a:rPr>
              <a:t>&amp; Professional Students By UIUC College</a:t>
            </a:r>
            <a:endParaRPr lang="en-US" dirty="0">
              <a:solidFill>
                <a:schemeClr val="accent1"/>
              </a:solidFill>
            </a:endParaRPr>
          </a:p>
        </p:txBody>
      </p:sp>
      <p:graphicFrame>
        <p:nvGraphicFramePr>
          <p:cNvPr id="4" name="Content Placeholder 3"/>
          <p:cNvGraphicFramePr>
            <a:graphicFrameLocks noGrp="1"/>
          </p:cNvGraphicFramePr>
          <p:nvPr>
            <p:ph idx="1"/>
          </p:nvPr>
        </p:nvGraphicFramePr>
        <p:xfrm>
          <a:off x="0" y="1752601"/>
          <a:ext cx="9144000" cy="51053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dirty="0" smtClean="0"/>
              <a:t>6-year Graduation Rate</a:t>
            </a:r>
            <a:endParaRPr lang="en-US" dirty="0"/>
          </a:p>
        </p:txBody>
      </p:sp>
      <p:graphicFrame>
        <p:nvGraphicFramePr>
          <p:cNvPr id="4" name="Content Placeholder 3"/>
          <p:cNvGraphicFramePr>
            <a:graphicFrameLocks noGrp="1"/>
          </p:cNvGraphicFramePr>
          <p:nvPr>
            <p:ph idx="1"/>
          </p:nvPr>
        </p:nvGraphicFramePr>
        <p:xfrm>
          <a:off x="381000" y="1295400"/>
          <a:ext cx="8229600" cy="54101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724400" y="1676400"/>
            <a:ext cx="990600" cy="369332"/>
          </a:xfrm>
          <a:prstGeom prst="rect">
            <a:avLst/>
          </a:prstGeom>
          <a:noFill/>
        </p:spPr>
        <p:txBody>
          <a:bodyPr wrap="square" rtlCol="0">
            <a:spAutoFit/>
          </a:bodyPr>
          <a:lstStyle/>
          <a:p>
            <a:r>
              <a:rPr lang="en-US" dirty="0" smtClean="0">
                <a:solidFill>
                  <a:schemeClr val="bg1"/>
                </a:solidFill>
              </a:rPr>
              <a:t>All</a:t>
            </a:r>
            <a:endParaRPr lang="en-US"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5803</TotalTime>
  <Words>413</Words>
  <Application>Microsoft Office PowerPoint</Application>
  <PresentationFormat>On-screen Show (4:3)</PresentationFormat>
  <Paragraphs>291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Verve</vt:lpstr>
      <vt:lpstr>Status and Trends for  African Americans at Illinois</vt:lpstr>
      <vt:lpstr>Presented by  Carol J. Livingstone</vt:lpstr>
      <vt:lpstr>Where are we losing African Americans?</vt:lpstr>
      <vt:lpstr>Undergraduate Applicants</vt:lpstr>
      <vt:lpstr>UIUC New Beginning Freshmen</vt:lpstr>
      <vt:lpstr>UIUC Undergraduate Enrollment by Race/Ethnicity</vt:lpstr>
      <vt:lpstr>Percent African American  Undergraduate Students  By UIUC College</vt:lpstr>
      <vt:lpstr>Percent African American  Graduate &amp; Professional Students By UIUC College</vt:lpstr>
      <vt:lpstr>6-year Graduation Rate</vt:lpstr>
      <vt:lpstr>Bachelor’s Degrees Granted</vt:lpstr>
      <vt:lpstr>Gender Gap</vt:lpstr>
      <vt:lpstr>Academic Professional Headcount</vt:lpstr>
      <vt:lpstr>Tenure-system faculty headcount </vt:lpstr>
      <vt:lpstr>Civil Service Staff Headcount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for African Americans  at Illinois</dc:title>
  <dc:creator>Carol J. Livingstone</dc:creator>
  <cp:lastModifiedBy>Carol J. Livingstone</cp:lastModifiedBy>
  <cp:revision>163</cp:revision>
  <dcterms:created xsi:type="dcterms:W3CDTF">2010-02-12T15:00:53Z</dcterms:created>
  <dcterms:modified xsi:type="dcterms:W3CDTF">2010-02-18T20:11:32Z</dcterms:modified>
</cp:coreProperties>
</file>