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91" r:id="rId2"/>
    <p:sldId id="566" r:id="rId3"/>
    <p:sldId id="543" r:id="rId4"/>
    <p:sldId id="546" r:id="rId5"/>
    <p:sldId id="480" r:id="rId6"/>
    <p:sldId id="473" r:id="rId7"/>
    <p:sldId id="476" r:id="rId8"/>
    <p:sldId id="553" r:id="rId9"/>
    <p:sldId id="577" r:id="rId10"/>
    <p:sldId id="568" r:id="rId11"/>
    <p:sldId id="555" r:id="rId12"/>
    <p:sldId id="556" r:id="rId13"/>
    <p:sldId id="583" r:id="rId14"/>
    <p:sldId id="559" r:id="rId15"/>
    <p:sldId id="564" r:id="rId16"/>
    <p:sldId id="570" r:id="rId17"/>
    <p:sldId id="580" r:id="rId18"/>
    <p:sldId id="581" r:id="rId19"/>
    <p:sldId id="579" r:id="rId20"/>
    <p:sldId id="567" r:id="rId21"/>
    <p:sldId id="569" r:id="rId22"/>
    <p:sldId id="582" r:id="rId23"/>
    <p:sldId id="549" r:id="rId24"/>
    <p:sldId id="468" r:id="rId25"/>
    <p:sldId id="551" r:id="rId26"/>
    <p:sldId id="482" r:id="rId27"/>
    <p:sldId id="552" r:id="rId28"/>
    <p:sldId id="557" r:id="rId29"/>
    <p:sldId id="558" r:id="rId30"/>
    <p:sldId id="554" r:id="rId31"/>
    <p:sldId id="560" r:id="rId32"/>
    <p:sldId id="562" r:id="rId33"/>
    <p:sldId id="561" r:id="rId34"/>
    <p:sldId id="563" r:id="rId35"/>
    <p:sldId id="460" r:id="rId36"/>
    <p:sldId id="459" r:id="rId37"/>
  </p:sldIdLst>
  <p:sldSz cx="9144000" cy="6858000" type="letter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0000CC"/>
    <a:srgbClr val="0000FF"/>
    <a:srgbClr val="CC3300"/>
    <a:srgbClr val="CCFF66"/>
    <a:srgbClr val="00504E"/>
    <a:srgbClr val="0099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52" autoAdjust="0"/>
    <p:restoredTop sz="92998" autoAdjust="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7224"/>
    </p:cViewPr>
  </p:sorterViewPr>
  <p:notesViewPr>
    <p:cSldViewPr>
      <p:cViewPr>
        <p:scale>
          <a:sx n="75" d="100"/>
          <a:sy n="75" d="100"/>
        </p:scale>
        <p:origin x="-732" y="10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3388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2850"/>
            <a:ext cx="2973387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6213BCA-047A-4638-9D13-07AE6B353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1" tIns="46396" rIns="92791" bIns="46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2850"/>
            <a:ext cx="29733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1" tIns="46396" rIns="92791" bIns="46396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B3E877EA-CF85-42D7-B870-F1C3B36A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F4202-7BB5-48AE-9AD5-4CD24B54ABB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our main web site. It is organized with open-access resources on the left and </a:t>
            </a:r>
          </a:p>
          <a:p>
            <a:r>
              <a:rPr lang="en-US" smtClean="0"/>
              <a:t>Restricted (password required) resources on the right.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5D25C-CE94-45FA-8C4F-601BB40EFAB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Dashboards show selected unit-specific measures for each goal.  Colleges set their own targets, select which indicators will be graphed, and evaluate (green, yellow, red lights) their own progress towards the targets.  </a:t>
            </a:r>
          </a:p>
          <a:p>
            <a:endParaRPr lang="en-US" smtClean="0"/>
          </a:p>
          <a:p>
            <a:r>
              <a:rPr lang="en-US" smtClean="0"/>
              <a:t>Left side shows current value (blue) and 2011 (yellow) and 2013 (red) targets.  Right side shows up to 10 years of data with the targets. 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2F2F7-C6CE-4638-983E-479E9175509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a sample of the strategic measures for Eng compared to those of the Campus.</a:t>
            </a:r>
          </a:p>
          <a:p>
            <a:r>
              <a:rPr lang="en-US" smtClean="0"/>
              <a:t>Note that there’s a dropdown for the comparison unit – you can compare two departments or colleges, or any unit can be compared to the campus total.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17BCE-C1B4-4836-8FE9-86A153B46A4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Colleges decide which charts to display. Each chart shows the targets for 2011 and 2013.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6C48-6FE8-4050-B228-5A08621C02E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Explain Six-Ten  &amp; Anomaly reports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01870-3374-4340-B9A9-0CA079767B4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 use this page at least 10 times a day.  The “other contacts” now includes people such as business managers, HR directors, course scheduler, EEO officers, etc.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6BA63-3A4D-4151-9A46-EB8071B0095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You’ll see some examples in one of the cases.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2FAA8-6FAF-489A-A8D7-B9C373DD2DA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There’s an example of a salary history in one of your cases.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9368-2672-446A-B027-A7B16899A66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92778-3C3B-49B9-845A-F5E6113D2D2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Item numbers are links to glossary/definitions</a:t>
            </a:r>
          </a:p>
          <a:p>
            <a:r>
              <a:rPr lang="en-US" smtClean="0"/>
              <a:t>Note – an excel button on each page, also a print button</a:t>
            </a:r>
          </a:p>
          <a:p>
            <a:endParaRPr lang="en-US" smtClean="0"/>
          </a:p>
          <a:p>
            <a:r>
              <a:rPr lang="en-US" smtClean="0"/>
              <a:t>Notice that some of the numbers appear to be links….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68103-F026-493C-A2C2-421A713D2E0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2422E-6475-4C87-9732-CB533670FC2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Copy in your packet - white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2F692-72CA-42DA-A7D7-6BDAD9DEADD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Campus-wide indicators are the same for every unit</a:t>
            </a:r>
          </a:p>
          <a:p>
            <a:endParaRPr lang="en-US" smtClean="0"/>
          </a:p>
          <a:p>
            <a:r>
              <a:rPr lang="en-US" smtClean="0"/>
              <a:t>Graphs are available for many of the standard items; we’ll be looking at some of those graphs later during our case studies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38933-940F-4F9C-BAC0-1C2489C4773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standard indicators displayed for all units.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65B03-15AE-4C61-B6A3-55CB9764E3C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Colleges negotiate their indicators with the provost’s office, and set their own targets. 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32A0F-D8DC-4014-B6D1-AF5377CFC97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a sample of the unit-specific goals and strategic measures for AHS. </a:t>
            </a:r>
          </a:p>
          <a:p>
            <a:r>
              <a:rPr lang="en-US" smtClean="0"/>
              <a:t>Note the targets and the dropdown to select the type of chart </a:t>
            </a:r>
          </a:p>
          <a:p>
            <a:r>
              <a:rPr lang="en-US" smtClean="0"/>
              <a:t>Every department head should look at his/her college’s strategic profile.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8F41D-A535-479E-84A5-CE044547C6A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416B-D7C7-49B5-8142-17FDAD74F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6DE2B-FB61-411F-9B9D-E44E2149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609600"/>
            <a:ext cx="567531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79A1-057A-431B-9964-4BABC487D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D09C-822B-48FC-BDC5-45271D1D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A04A8-CF9E-4BC9-B0D8-16B974A7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979613"/>
            <a:ext cx="3808412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9613"/>
            <a:ext cx="3808413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12972-4C27-4786-92AA-A8A6B9C1B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6274E-98A8-4C42-9BF9-284240697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7AE2-5D98-4A1F-9835-C927BBD19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6933-C8A4-49C8-9FC0-EC60FA93B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8F5EB-CC25-4FDB-8C09-42DB748C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4CD28-F3E2-4564-A7EB-33C4E79F1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66FF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609600"/>
            <a:ext cx="7769225" cy="1143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79613"/>
            <a:ext cx="776922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3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defRPr sz="15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B1AFEC-38C1-4A3F-848C-09B0ABA0A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mi.illinois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.dmi.illinois.edu/cour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i.illinois.edu/dd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.dmi.illinois.edu/proposa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dmi@uiuc.edu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mi.illinois.edu/stuenr" TargetMode="External"/><Relationship Id="rId3" Type="http://schemas.openxmlformats.org/officeDocument/2006/relationships/hyperlink" Target="http://www.dmi.illinois.edu/cp" TargetMode="External"/><Relationship Id="rId7" Type="http://schemas.openxmlformats.org/officeDocument/2006/relationships/hyperlink" Target="http://www.dmi.illinois.edu/ddd/index.asp" TargetMode="External"/><Relationship Id="rId12" Type="http://schemas.openxmlformats.org/officeDocument/2006/relationships/hyperlink" Target="https://www-s.dmi.illinois.edu/proposals" TargetMode="External"/><Relationship Id="rId2" Type="http://schemas.openxmlformats.org/officeDocument/2006/relationships/hyperlink" Target="file:///\\dmi-hephaestus\f$\campus\data\ars\New\test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s.dmi.illinois.edu/tw" TargetMode="External"/><Relationship Id="rId11" Type="http://schemas.openxmlformats.org/officeDocument/2006/relationships/hyperlink" Target="https://www-s.dmi.illinois.edu/sil" TargetMode="External"/><Relationship Id="rId5" Type="http://schemas.openxmlformats.org/officeDocument/2006/relationships/hyperlink" Target="file:///\\dmi-hephaestus\f$\campus\cl\ars\new\test3.htm" TargetMode="External"/><Relationship Id="rId10" Type="http://schemas.openxmlformats.org/officeDocument/2006/relationships/hyperlink" Target="https://www-s.dmi.illinois.edu/course/" TargetMode="External"/><Relationship Id="rId4" Type="http://schemas.openxmlformats.org/officeDocument/2006/relationships/hyperlink" Target="https://www-s.dmi.illinois.edu/ars" TargetMode="External"/><Relationship Id="rId9" Type="http://schemas.openxmlformats.org/officeDocument/2006/relationships/hyperlink" Target="http://www.dmi.uiuc.edu/stuen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5638800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Management Information: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Key to Strategic Planning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Senior Leadership Retreat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presented by </a:t>
            </a:r>
            <a:b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Mike Andrechak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Office of the Provost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www.dmi.illinois.edu</a:t>
            </a:r>
            <a:r>
              <a:rPr lang="en-US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333-3551</a:t>
            </a:r>
            <a:endParaRPr lang="en-US" dirty="0" smtClean="0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420868" name="Line 4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0869" name="Freeform 5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0870" name="Line 6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63206" name="Line 6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3207" name="Freeform 7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3208" name="Line 8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3213" name="Text Box 13"/>
          <p:cNvSpPr txBox="1">
            <a:spLocks noChangeArrowheads="1"/>
          </p:cNvSpPr>
          <p:nvPr/>
        </p:nvSpPr>
        <p:spPr bwMode="auto">
          <a:xfrm>
            <a:off x="1828800" y="5715000"/>
            <a:ext cx="7315200" cy="87312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Item numbers are links to glossary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Some data items are “drilldowns”</a:t>
            </a:r>
          </a:p>
        </p:txBody>
      </p:sp>
      <p:pic>
        <p:nvPicPr>
          <p:cNvPr id="11" name="Picture 10" descr="to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8562975" cy="53054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54000"/>
            <a:ext cx="7769225" cy="1549400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Campus Profile Drilldowns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0" y="2236788"/>
            <a:ext cx="9144000" cy="39941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 data item that appears to be a link is drillable</a:t>
            </a:r>
          </a:p>
          <a:p>
            <a:pPr lvl="1" algn="l" defTabSz="912813">
              <a:spcBef>
                <a:spcPct val="50000"/>
              </a:spcBef>
              <a:buClr>
                <a:srgbClr val="CCFF66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FTE: get staff lists with appointment info</a:t>
            </a:r>
          </a:p>
          <a:p>
            <a:pPr lvl="1" algn="l" defTabSz="912813">
              <a:spcBef>
                <a:spcPct val="50000"/>
              </a:spcBef>
              <a:buClr>
                <a:srgbClr val="CCFF66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Expenditures: see details by fund and account</a:t>
            </a:r>
          </a:p>
          <a:p>
            <a:pPr lvl="1" algn="l" defTabSz="912813">
              <a:spcBef>
                <a:spcPct val="50000"/>
              </a:spcBef>
              <a:buClr>
                <a:srgbClr val="CCFF66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Students/degrees: counts by student program, breakouts by gender, race/ethnic, residency</a:t>
            </a:r>
          </a:p>
          <a:p>
            <a:pPr lvl="1" algn="l" defTabSz="912813">
              <a:spcBef>
                <a:spcPct val="50000"/>
              </a:spcBef>
              <a:buClr>
                <a:srgbClr val="CCFF66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IUs: breakout by section and instructor</a:t>
            </a:r>
          </a:p>
        </p:txBody>
      </p:sp>
      <p:sp>
        <p:nvSpPr>
          <p:cNvPr id="539653" name="Text Box 5"/>
          <p:cNvSpPr txBox="1">
            <a:spLocks noChangeArrowheads="1"/>
          </p:cNvSpPr>
          <p:nvPr/>
        </p:nvSpPr>
        <p:spPr bwMode="auto">
          <a:xfrm>
            <a:off x="4570413" y="6010275"/>
            <a:ext cx="231775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39655" name="Line 7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9656" name="Freeform 8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9657" name="Line 9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4570413" y="6010275"/>
            <a:ext cx="231775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3316" name="Picture 14"/>
          <p:cNvPicPr>
            <a:picLocks noChangeAspect="1" noChangeArrowheads="1"/>
          </p:cNvPicPr>
          <p:nvPr/>
        </p:nvPicPr>
        <p:blipFill>
          <a:blip r:embed="rId2" cstate="print"/>
          <a:srcRect t="14305" r="2499" b="5905"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6663"/>
            <a:ext cx="9170988" cy="562133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7388" y="304800"/>
            <a:ext cx="7769225" cy="762000"/>
          </a:xfrm>
          <a:prstGeom prst="rect">
            <a:avLst/>
          </a:prstGeom>
          <a:ln cmpd="dbl">
            <a:solidFill>
              <a:schemeClr val="tx1"/>
            </a:solidFill>
          </a:ln>
        </p:spPr>
        <p:txBody>
          <a:bodyPr/>
          <a:lstStyle/>
          <a:p>
            <a:pPr defTabSz="912813"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Custom Profile</a:t>
            </a:r>
            <a:endParaRPr 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455613"/>
            <a:ext cx="7769225" cy="1296987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Strategic Profiles</a:t>
            </a:r>
            <a:endParaRPr lang="en-US" sz="360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381000" y="1800225"/>
            <a:ext cx="8763000" cy="43751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marL="457200" indent="-457200"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Campus-wide set of metrics organized by campus goals</a:t>
            </a:r>
          </a:p>
          <a:p>
            <a:pPr marL="457200" indent="-457200" algn="l" defTabSz="912813">
              <a:lnSpc>
                <a:spcPct val="120000"/>
              </a:lnSpc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College-specific goals, metrics for each goal,  and 3-yr &amp; 5-yr targets for each metric</a:t>
            </a:r>
          </a:p>
          <a:p>
            <a:pPr marL="457200" indent="-457200" algn="l" defTabSz="912813">
              <a:lnSpc>
                <a:spcPct val="120000"/>
              </a:lnSpc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Graphs now available for most metrics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44774" name="Line 6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4775" name="Freeform 7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4776" name="Line 8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49894" name="Line 6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9895" name="Freeform 7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9896" name="Line 8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4400" y="1660525"/>
            <a:ext cx="7772400" cy="5262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l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that are the same for all units. Include:</a:t>
            </a:r>
          </a:p>
          <a:p>
            <a:pPr lvl="2" algn="l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</a:p>
          <a:p>
            <a:pPr lvl="2" algn="l">
              <a:buFont typeface="Arial" pitchFamily="34" charset="0"/>
              <a:buChar char="•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Faculty</a:t>
            </a:r>
          </a:p>
          <a:p>
            <a:pPr lvl="2" algn="l">
              <a:buFont typeface="Arial" pitchFamily="34" charset="0"/>
              <a:buChar char="•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Programs</a:t>
            </a:r>
          </a:p>
          <a:p>
            <a:pPr algn="l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items are graphed and allow comparisons between units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455613"/>
            <a:ext cx="7769225" cy="12969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Strategic Profiles –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Campus-Wide Metrics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Strategic Profile: Campus-Wide Metrics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Strategic 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471028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49894" name="Line 6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9895" name="Freeform 7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9896" name="Line 8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1905000"/>
            <a:ext cx="89154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1" algn="l">
              <a:buFont typeface="Arial" pitchFamily="34" charset="0"/>
              <a:buChar char="•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Organized by college goals</a:t>
            </a:r>
          </a:p>
          <a:p>
            <a:pPr lvl="1" algn="l">
              <a:buFont typeface="Arial" pitchFamily="34" charset="0"/>
              <a:buChar char="•"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 &amp; 5 yr targets set by the unit</a:t>
            </a:r>
          </a:p>
          <a:p>
            <a:pPr lvl="1" algn="l">
              <a:buFont typeface="Arial" pitchFamily="34" charset="0"/>
              <a:buChar char="•"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Primarily college and major unit only, can be extended to depts</a:t>
            </a:r>
          </a:p>
          <a:p>
            <a:pPr lvl="2" algn="l">
              <a:buFont typeface="Arial" pitchFamily="34" charset="0"/>
              <a:buChar char="•"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839200" cy="1296988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Strategic Profile – Unit-Specific Metrics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839200" cy="1066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Strategic Profile – Unit-Specific Metrics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Unit Specific Met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024557"/>
            <a:ext cx="14246353" cy="437624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48600" cy="1219200"/>
          </a:xfrm>
        </p:spPr>
        <p:txBody>
          <a:bodyPr/>
          <a:lstStyle/>
          <a:p>
            <a:r>
              <a:rPr lang="en-US" smtClean="0"/>
              <a:t>Strategic Profile:</a:t>
            </a:r>
            <a:br>
              <a:rPr lang="en-US" smtClean="0"/>
            </a:br>
            <a:r>
              <a:rPr lang="en-US" smtClean="0"/>
              <a:t>Three Graph Types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428750"/>
            <a:ext cx="10001250" cy="5276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5" name="Oval 28"/>
          <p:cNvSpPr>
            <a:spLocks noChangeArrowheads="1"/>
          </p:cNvSpPr>
          <p:nvPr/>
        </p:nvSpPr>
        <p:spPr bwMode="auto">
          <a:xfrm>
            <a:off x="4343400" y="2819400"/>
            <a:ext cx="2286000" cy="1828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1026"/>
          <p:cNvSpPr txBox="1">
            <a:spLocks noChangeArrowheads="1"/>
          </p:cNvSpPr>
          <p:nvPr/>
        </p:nvSpPr>
        <p:spPr bwMode="auto">
          <a:xfrm>
            <a:off x="304800" y="2546350"/>
            <a:ext cx="8839200" cy="36830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standard web &amp; paper reports</a:t>
            </a:r>
          </a:p>
          <a:p>
            <a:pPr algn="l" defTabSz="912813">
              <a:lnSpc>
                <a:spcPct val="90000"/>
              </a:lnSpc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custom reports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advice on where to find and 		how to use management data</a:t>
            </a:r>
          </a:p>
          <a:p>
            <a:pPr lvl="1" algn="l" defTabSz="912813">
              <a:lnSpc>
                <a:spcPct val="40000"/>
              </a:lnSpc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808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can Management Information help you?</a:t>
            </a:r>
            <a:endParaRPr lang="en-US" sz="4000" smtClean="0"/>
          </a:p>
        </p:txBody>
      </p:sp>
      <p:grpSp>
        <p:nvGrpSpPr>
          <p:cNvPr id="3076" name="Group 1028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58085" name="Line 1029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8086" name="Freeform 1030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8087" name="Line 1031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026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grpSp>
        <p:nvGrpSpPr>
          <p:cNvPr id="21508" name="Group 1027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59108" name="Line 1028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9109" name="Freeform 1029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9110" name="Line 1030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152400"/>
            <a:ext cx="7769225" cy="12969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Dashboard – one per goal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8" descr="dash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522892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565257" name="Text Box 9"/>
          <p:cNvSpPr txBox="1">
            <a:spLocks noChangeArrowheads="1"/>
          </p:cNvSpPr>
          <p:nvPr/>
        </p:nvSpPr>
        <p:spPr bwMode="auto">
          <a:xfrm>
            <a:off x="1295400" y="6338888"/>
            <a:ext cx="2133600" cy="51911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Selected unit</a:t>
            </a:r>
          </a:p>
        </p:txBody>
      </p:sp>
      <p:sp>
        <p:nvSpPr>
          <p:cNvPr id="565258" name="Text Box 10"/>
          <p:cNvSpPr txBox="1">
            <a:spLocks noChangeArrowheads="1"/>
          </p:cNvSpPr>
          <p:nvPr/>
        </p:nvSpPr>
        <p:spPr bwMode="auto">
          <a:xfrm>
            <a:off x="4876800" y="6338888"/>
            <a:ext cx="4267200" cy="51911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Selected comparator</a:t>
            </a:r>
          </a:p>
        </p:txBody>
      </p:sp>
      <p:pic>
        <p:nvPicPr>
          <p:cNvPr id="2253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838200"/>
            <a:ext cx="9210675" cy="55626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grpSp>
        <p:nvGrpSpPr>
          <p:cNvPr id="22534" name="Group 3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65252" name="Line 4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5253" name="Freeform 5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5254" name="Line 6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0"/>
            <a:ext cx="7848600" cy="990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lIns="91423" tIns="45711" rIns="91423" bIns="45711" anchor="ctr"/>
          <a:lstStyle/>
          <a:p>
            <a:pPr defTabSz="912813">
              <a:defRPr/>
            </a:pPr>
            <a:r>
              <a:rPr lang="en-US" kern="0" dirty="0">
                <a:latin typeface="+mj-lt"/>
                <a:ea typeface="+mj-ea"/>
                <a:cs typeface="+mj-cs"/>
              </a:rPr>
              <a:t>Campus-Wide Charts</a:t>
            </a:r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65252" name="Line 4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5253" name="Freeform 5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5254" name="Line 6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0"/>
            <a:ext cx="7848600" cy="990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lIns="91423" tIns="45711" rIns="91423" bIns="45711" anchor="ctr"/>
          <a:lstStyle/>
          <a:p>
            <a:pPr defTabSz="912813">
              <a:defRPr/>
            </a:pPr>
            <a:r>
              <a:rPr lang="en-US" kern="0" dirty="0">
                <a:latin typeface="+mj-lt"/>
                <a:ea typeface="+mj-ea"/>
                <a:cs typeface="+mj-cs"/>
              </a:rPr>
              <a:t>Unit-specific Charts</a:t>
            </a:r>
          </a:p>
        </p:txBody>
      </p:sp>
      <p:pic>
        <p:nvPicPr>
          <p:cNvPr id="9" name="Picture 8" descr="Custom Ch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590829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61988" y="317500"/>
            <a:ext cx="7753350" cy="1511300"/>
          </a:xfrm>
        </p:spPr>
        <p:txBody>
          <a:bodyPr/>
          <a:lstStyle/>
          <a:p>
            <a:pPr>
              <a:defRPr/>
            </a:pP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Course Information System</a:t>
            </a:r>
          </a:p>
        </p:txBody>
      </p:sp>
      <p:sp>
        <p:nvSpPr>
          <p:cNvPr id="24579" name="Text Box 1028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514053" name="Text Box 1029"/>
          <p:cNvSpPr txBox="1">
            <a:spLocks noChangeArrowheads="1"/>
          </p:cNvSpPr>
          <p:nvPr/>
        </p:nvSpPr>
        <p:spPr bwMode="auto">
          <a:xfrm>
            <a:off x="1295400" y="2284413"/>
            <a:ext cx="7354888" cy="45735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lnSpc>
                <a:spcPct val="130000"/>
              </a:lnSpc>
              <a:spcBef>
                <a:spcPct val="5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Sections, IUs, Instructors by 		“Offering” department 		“Paying” department          	“Controlling” department</a:t>
            </a:r>
          </a:p>
          <a:p>
            <a:pPr algn="l" defTabSz="912813">
              <a:lnSpc>
                <a:spcPct val="130000"/>
              </a:lnSpc>
              <a:spcBef>
                <a:spcPct val="5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Data back to Fall, 1987</a:t>
            </a:r>
          </a:p>
          <a:p>
            <a:pPr algn="l" defTabSz="912813">
              <a:lnSpc>
                <a:spcPct val="130000"/>
              </a:lnSpc>
              <a:spcBef>
                <a:spcPct val="5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Deals correctly with renumberings, crosslistings, new subject names</a:t>
            </a:r>
          </a:p>
        </p:txBody>
      </p:sp>
      <p:grpSp>
        <p:nvGrpSpPr>
          <p:cNvPr id="24581" name="Group 1032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14057" name="Line 1033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058" name="Freeform 1034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059" name="Line 1035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762000" y="4722813"/>
            <a:ext cx="76200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/>
          <a:p>
            <a:pPr marL="1338263" lvl="2" indent="-269875" algn="l" defTabSz="1068388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endParaRPr lang="en-US" sz="4200">
              <a:solidFill>
                <a:schemeClr val="tx1"/>
              </a:solidFill>
            </a:endParaRPr>
          </a:p>
        </p:txBody>
      </p:sp>
      <p:sp>
        <p:nvSpPr>
          <p:cNvPr id="372744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676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Course Information System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 Reports</a:t>
            </a:r>
            <a:endParaRPr lang="en-US" dirty="0" smtClean="0"/>
          </a:p>
        </p:txBody>
      </p:sp>
      <p:sp>
        <p:nvSpPr>
          <p:cNvPr id="372751" name="Text Box 15"/>
          <p:cNvSpPr txBox="1">
            <a:spLocks noChangeArrowheads="1"/>
          </p:cNvSpPr>
          <p:nvPr/>
        </p:nvSpPr>
        <p:spPr bwMode="auto">
          <a:xfrm>
            <a:off x="533400" y="2181225"/>
            <a:ext cx="8610600" cy="49704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 courses one year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 years for one course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Selected courses and selected terms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 courses, all years for one faculty member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Six – Ten reports 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Anomaly reports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4876800" y="5334000"/>
            <a:ext cx="1828800" cy="7620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317500"/>
            <a:ext cx="7753350" cy="2159000"/>
          </a:xfrm>
        </p:spPr>
        <p:txBody>
          <a:bodyPr/>
          <a:lstStyle/>
          <a:p>
            <a:pPr>
              <a:defRPr/>
            </a:pPr>
            <a:r>
              <a:rPr lang="en-US" sz="4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Other Information Resources for Managing the</a:t>
            </a:r>
            <a:br>
              <a:rPr lang="en-US" sz="41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Instructional Mission</a:t>
            </a: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1676400" y="3200400"/>
            <a:ext cx="6632575" cy="5794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“Official” 10-day enrollments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17126" name="Line 6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7127" name="Freeform 7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7128" name="Line 8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7129" name="Text Box 9"/>
          <p:cNvSpPr txBox="1">
            <a:spLocks noChangeArrowheads="1"/>
          </p:cNvSpPr>
          <p:nvPr/>
        </p:nvSpPr>
        <p:spPr bwMode="auto">
          <a:xfrm>
            <a:off x="1219200" y="2592388"/>
            <a:ext cx="7086600" cy="65881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lIns="78053" tIns="39027" rIns="78053" bIns="39027" anchor="ctr">
            <a:spAutoFit/>
          </a:bodyPr>
          <a:lstStyle/>
          <a:p>
            <a:pPr algn="l" defTabSz="781050">
              <a:buClr>
                <a:schemeClr val="hlink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3800">
                <a:effectLst>
                  <a:outerShdw blurRad="38100" dist="38100" dir="2700000" algn="tl">
                    <a:srgbClr val="000000"/>
                  </a:outerShdw>
                </a:effectLst>
              </a:rPr>
              <a:t> Student Enrollment Reports</a:t>
            </a:r>
          </a:p>
        </p:txBody>
      </p:sp>
      <p:sp>
        <p:nvSpPr>
          <p:cNvPr id="517130" name="Text Box 10"/>
          <p:cNvSpPr txBox="1">
            <a:spLocks noChangeArrowheads="1"/>
          </p:cNvSpPr>
          <p:nvPr/>
        </p:nvSpPr>
        <p:spPr bwMode="auto">
          <a:xfrm>
            <a:off x="1143000" y="4111625"/>
            <a:ext cx="8001000" cy="18176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lIns="78053" tIns="39027" rIns="78053" bIns="39027" anchor="ctr">
            <a:spAutoFit/>
          </a:bodyPr>
          <a:lstStyle/>
          <a:p>
            <a:pPr algn="l" defTabSz="781050">
              <a:buClr>
                <a:schemeClr val="hlink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3800">
                <a:effectLst>
                  <a:outerShdw blurRad="38100" dist="38100" dir="2700000" algn="tl">
                    <a:srgbClr val="000000"/>
                  </a:outerShdw>
                </a:effectLst>
              </a:rPr>
              <a:t>Consolidated class rosters</a:t>
            </a:r>
          </a:p>
          <a:p>
            <a:pPr algn="l" defTabSz="781050">
              <a:buClr>
                <a:schemeClr val="hlink"/>
              </a:buClr>
              <a:buSzPct val="75000"/>
              <a:buFont typeface="Wingdings" pitchFamily="2" charset="2"/>
              <a:buChar char="v"/>
              <a:defRPr/>
            </a:pPr>
            <a:endParaRPr lang="en-US" sz="3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defTabSz="781050">
              <a:buClr>
                <a:schemeClr val="hlink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3800">
                <a:effectLst>
                  <a:outerShdw blurRad="38100" dist="38100" dir="2700000" algn="tl">
                    <a:srgbClr val="000000"/>
                  </a:outerShdw>
                </a:effectLst>
              </a:rPr>
              <a:t>Section Instructor List/ dept rosters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17500"/>
            <a:ext cx="8191500" cy="1968500"/>
          </a:xfrm>
        </p:spPr>
        <p:txBody>
          <a:bodyPr/>
          <a:lstStyle/>
          <a:p>
            <a:pPr>
              <a:defRPr/>
            </a:pP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 Resources for </a:t>
            </a:r>
            <a:b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Managing your Students &amp; Tuition Revenue</a:t>
            </a:r>
          </a:p>
        </p:txBody>
      </p:sp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728663" y="2478088"/>
            <a:ext cx="8135937" cy="34845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lnSpc>
                <a:spcPct val="17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Tuition, Waiver, and Appointments System</a:t>
            </a:r>
          </a:p>
          <a:p>
            <a:pPr marL="912813" lvl="2"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Tuition charges and waivers for undergrads &amp; grad students enrolled in your unit by term. Includes residency, tuition schedule, range for each student, plus all waiver-generating appts</a:t>
            </a:r>
          </a:p>
          <a:p>
            <a:pPr marL="912813" lvl="2"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406533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6534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6535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64" name="Rectangle 20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rgbClr val="000000"/>
          </a:solidFill>
          <a:ln w="76200" cmpd="tri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7500"/>
            <a:ext cx="7948613" cy="1968500"/>
          </a:xfrm>
        </p:spPr>
        <p:txBody>
          <a:bodyPr/>
          <a:lstStyle/>
          <a:p>
            <a:pPr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Who’s Who at the UI:</a:t>
            </a:r>
            <a:b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Departments and </a:t>
            </a:r>
            <a:b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</a:br>
            <a: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Executive Officers</a:t>
            </a:r>
            <a:endParaRPr lang="en-US" sz="3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1828800" y="2640013"/>
            <a:ext cx="5638800" cy="2428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 depts in Urbana</a:t>
            </a:r>
          </a:p>
          <a:p>
            <a:pPr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Unit heads &amp; other contacts</a:t>
            </a:r>
          </a:p>
          <a:p>
            <a:pPr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Staff directories</a:t>
            </a:r>
          </a:p>
          <a:p>
            <a:pPr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URLs of each unit</a:t>
            </a:r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18149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8150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317500"/>
            <a:ext cx="7554913" cy="1587500"/>
          </a:xfrm>
        </p:spPr>
        <p:txBody>
          <a:bodyPr/>
          <a:lstStyle/>
          <a:p>
            <a:pPr>
              <a:defRPr/>
            </a:pP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 Resources for Managing the Research Mission</a:t>
            </a:r>
          </a:p>
        </p:txBody>
      </p:sp>
      <p:sp>
        <p:nvSpPr>
          <p:cNvPr id="541699" name="Text Box 3"/>
          <p:cNvSpPr txBox="1">
            <a:spLocks noChangeArrowheads="1"/>
          </p:cNvSpPr>
          <p:nvPr/>
        </p:nvSpPr>
        <p:spPr bwMode="auto">
          <a:xfrm>
            <a:off x="381000" y="2084388"/>
            <a:ext cx="8763000" cy="4303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Proposal Data System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proposals submitted for grants/contracts </a:t>
            </a:r>
          </a:p>
          <a:p>
            <a:pPr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1996 to present.  Searchable by:</a:t>
            </a:r>
          </a:p>
          <a:p>
            <a:pPr lvl="4"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Investigator</a:t>
            </a:r>
          </a:p>
          <a:p>
            <a:pPr lvl="4"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Sponsor/agency</a:t>
            </a:r>
          </a:p>
          <a:p>
            <a:pPr lvl="4"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Dept or college</a:t>
            </a:r>
          </a:p>
          <a:p>
            <a:pPr lvl="4"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Key word 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41701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1702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1703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317500"/>
            <a:ext cx="7554913" cy="1968500"/>
          </a:xfrm>
        </p:spPr>
        <p:txBody>
          <a:bodyPr/>
          <a:lstStyle/>
          <a:p>
            <a:pPr>
              <a:defRPr/>
            </a:pP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Additional Information Resources for “Managing” Your Faculty</a:t>
            </a:r>
          </a:p>
        </p:txBody>
      </p:sp>
      <p:sp>
        <p:nvSpPr>
          <p:cNvPr id="542723" name="Text Box 3"/>
          <p:cNvSpPr txBox="1">
            <a:spLocks noChangeArrowheads="1"/>
          </p:cNvSpPr>
          <p:nvPr/>
        </p:nvSpPr>
        <p:spPr bwMode="auto">
          <a:xfrm>
            <a:off x="1524000" y="2841625"/>
            <a:ext cx="7162800" cy="32131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Information System:  	Teaching histories</a:t>
            </a:r>
          </a:p>
          <a:p>
            <a:pPr algn="l" defTabSz="912813">
              <a:lnSpc>
                <a:spcPct val="17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Activity Reporting System: </a:t>
            </a:r>
          </a:p>
          <a:p>
            <a:pPr lvl="1"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Salary histories from FY89, </a:t>
            </a:r>
          </a:p>
          <a:p>
            <a:pPr lvl="1" algn="l" defTabSz="912813">
              <a:lnSpc>
                <a:spcPct val="12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cost sharing commitments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42725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726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727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ext Box 2"/>
          <p:cNvSpPr txBox="1">
            <a:spLocks noChangeArrowheads="1"/>
          </p:cNvSpPr>
          <p:nvPr/>
        </p:nvSpPr>
        <p:spPr bwMode="auto">
          <a:xfrm>
            <a:off x="304800" y="2135188"/>
            <a:ext cx="8839200" cy="41148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spcBef>
                <a:spcPct val="50000"/>
              </a:spcBef>
              <a:buClr>
                <a:srgbClr val="CCFF66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better manage your unit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know what others know about you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respond to inquiries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avoid reinventing the wheel</a:t>
            </a:r>
            <a:r>
              <a:rPr lang="en-US" sz="4000">
                <a:solidFill>
                  <a:schemeClr val="tx1"/>
                </a:solidFill>
              </a:rPr>
              <a:t> </a:t>
            </a:r>
            <a:br>
              <a:rPr lang="en-US" sz="4000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be data-savvy?</a:t>
            </a:r>
            <a:endParaRPr lang="en-US" smtClean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496645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6646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6647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317500"/>
            <a:ext cx="7554913" cy="1968500"/>
          </a:xfrm>
        </p:spPr>
        <p:txBody>
          <a:bodyPr/>
          <a:lstStyle/>
          <a:p>
            <a:pPr>
              <a:defRPr/>
            </a:pP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Other Information Resources</a:t>
            </a:r>
            <a:b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Available to Units</a:t>
            </a:r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838200" y="2181225"/>
            <a:ext cx="7708900" cy="45259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Banner</a:t>
            </a:r>
          </a:p>
          <a:p>
            <a:pPr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Decision Support:</a:t>
            </a:r>
          </a:p>
          <a:p>
            <a:pPr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Eddie/Business Objects</a:t>
            </a:r>
          </a:p>
          <a:p>
            <a:pPr marL="912813" lvl="2"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Standard reports</a:t>
            </a:r>
          </a:p>
          <a:p>
            <a:pPr marL="912813" lvl="2"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Point &amp; click report generation</a:t>
            </a:r>
          </a:p>
          <a:p>
            <a:pPr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Enterprise Data Warehouse (EDW)</a:t>
            </a:r>
          </a:p>
          <a:p>
            <a:pPr lvl="1"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(for programmers)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37605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7606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7607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317500"/>
            <a:ext cx="7554913" cy="1968500"/>
          </a:xfrm>
        </p:spPr>
        <p:txBody>
          <a:bodyPr/>
          <a:lstStyle/>
          <a:p>
            <a:pPr>
              <a:defRPr/>
            </a:pP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Note on Data Quality</a:t>
            </a:r>
          </a:p>
        </p:txBody>
      </p:sp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762000" y="2374900"/>
            <a:ext cx="7772400" cy="3892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Garbage in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Garbage out</a:t>
            </a:r>
          </a:p>
          <a:p>
            <a:pPr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The data we work with originates in the departments.  Please make sure your staff members know it’s important to take the time to enter data correctly.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45797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5798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5799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317500"/>
            <a:ext cx="7554913" cy="1968500"/>
          </a:xfrm>
        </p:spPr>
        <p:txBody>
          <a:bodyPr/>
          <a:lstStyle/>
          <a:p>
            <a:pPr>
              <a:defRPr/>
            </a:pP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Note on Data Security</a:t>
            </a:r>
          </a:p>
        </p:txBody>
      </p:sp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762000" y="2693988"/>
            <a:ext cx="7772400" cy="32591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EO, you are responsible for the uses of data in your unit. Make sure your staff know and obey the policies and laws on data privacy, especially with student data (FERPA)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47845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7846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7847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7500"/>
            <a:ext cx="8610600" cy="1968500"/>
          </a:xfrm>
        </p:spPr>
        <p:txBody>
          <a:bodyPr/>
          <a:lstStyle/>
          <a:p>
            <a:pPr>
              <a:defRPr/>
            </a:pP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Towards a </a:t>
            </a:r>
            <a:b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Data-driven Decision-Making Culture</a:t>
            </a:r>
          </a:p>
        </p:txBody>
      </p:sp>
      <p:sp>
        <p:nvSpPr>
          <p:cNvPr id="546819" name="Text Box 3"/>
          <p:cNvSpPr txBox="1">
            <a:spLocks noChangeArrowheads="1"/>
          </p:cNvSpPr>
          <p:nvPr/>
        </p:nvSpPr>
        <p:spPr bwMode="auto">
          <a:xfrm>
            <a:off x="762000" y="3009900"/>
            <a:ext cx="7772400" cy="26257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and more, decisions on campus are driven by data.  Take the time to understand the rich sources of data you have available and use them !!!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46821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6822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6823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968500"/>
          </a:xfrm>
        </p:spPr>
        <p:txBody>
          <a:bodyPr/>
          <a:lstStyle/>
          <a:p>
            <a:pPr>
              <a:defRPr/>
            </a:pPr>
            <a:r>
              <a:rPr lang="en-US" sz="3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Let Management Information Help</a:t>
            </a:r>
          </a:p>
        </p:txBody>
      </p:sp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762000" y="2678113"/>
            <a:ext cx="7772400" cy="32940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 (333-3551) or email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dmi@illinois.edu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 marL="912813" lvl="2"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Navigation through our site</a:t>
            </a:r>
          </a:p>
          <a:p>
            <a:pPr marL="912813" lvl="2"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 the data</a:t>
            </a:r>
          </a:p>
          <a:p>
            <a:pPr marL="912813" lvl="2"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to find data</a:t>
            </a:r>
          </a:p>
          <a:p>
            <a:pPr marL="912813" lvl="2" algn="l" defTabSz="912813">
              <a:lnSpc>
                <a:spcPct val="130000"/>
              </a:lnSpc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reports needed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48869" name="Line 5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8870" name="Freeform 6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8871" name="Line 7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 rot="20183156">
            <a:off x="534988" y="1293813"/>
            <a:ext cx="7770812" cy="4114800"/>
          </a:xfrm>
          <a:ln>
            <a:solidFill>
              <a:srgbClr val="00504E"/>
            </a:solidFill>
          </a:ln>
        </p:spPr>
        <p:txBody>
          <a:bodyPr/>
          <a:lstStyle/>
          <a:p>
            <a:pPr>
              <a:defRPr/>
            </a:pPr>
            <a:r>
              <a:rPr lang="en-US" sz="8000" smtClean="0">
                <a:solidFill>
                  <a:srgbClr val="0000CC"/>
                </a:solidFill>
                <a:effectDag name="">
                  <a:cont type="tree" name="">
                    <a:effect ref="fillLine"/>
                    <a:outerShdw dist="38100" dir="13500000" algn="br">
                      <a:srgbClr val="5555FF"/>
                    </a:outerShdw>
                  </a:cont>
                  <a:cont type="tree" name="">
                    <a:effect ref="fillLine"/>
                    <a:outerShdw dist="38100" dir="2700000" algn="tl">
                      <a:srgbClr val="00007A"/>
                    </a:outerShdw>
                  </a:cont>
                  <a:effect ref="fillLine"/>
                </a:effectDag>
              </a:rPr>
              <a:t>Questions??</a:t>
            </a:r>
            <a:endParaRPr lang="en-US" smtClean="0">
              <a:solidFill>
                <a:srgbClr val="0000CC"/>
              </a:solidFill>
              <a:effectDag name="">
                <a:cont type="tree" name="">
                  <a:effect ref="fillLine"/>
                  <a:outerShdw dist="38100" dir="13500000" algn="br">
                    <a:srgbClr val="5555FF"/>
                  </a:outerShdw>
                </a:cont>
                <a:cont type="tree" name="">
                  <a:effect ref="fillLine"/>
                  <a:outerShdw dist="38100" dir="2700000" algn="tl">
                    <a:srgbClr val="00007A"/>
                  </a:outerShdw>
                </a:cont>
                <a:effect ref="fillLine"/>
              </a:effectDag>
            </a:endParaRPr>
          </a:p>
        </p:txBody>
      </p:sp>
      <p:grpSp>
        <p:nvGrpSpPr>
          <p:cNvPr id="36867" name="Group 6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357383" name="Line 7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7384" name="Freeform 8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7385" name="Line 9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/>
              <a:t>Web Systems in Place</a:t>
            </a:r>
          </a:p>
        </p:txBody>
      </p:sp>
      <p:sp>
        <p:nvSpPr>
          <p:cNvPr id="41987" name="Rectangle 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89013" y="1828800"/>
            <a:ext cx="7850187" cy="403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23" tIns="45711" rIns="91423" bIns="45711">
            <a:spAutoFit/>
          </a:bodyPr>
          <a:lstStyle/>
          <a:p>
            <a:pPr algn="l" defTabSz="912813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hlinkClick r:id="rId3"/>
              </a:rPr>
              <a:t>UIUC Campus Profile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</a:p>
          <a:p>
            <a:pPr algn="l" defTabSz="912813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hlinkClick r:id="rId4"/>
              </a:rPr>
              <a:t>Activity Reporting System</a:t>
            </a:r>
            <a:r>
              <a:rPr lang="en-US" sz="3200" dirty="0">
                <a:solidFill>
                  <a:schemeClr val="tx1"/>
                </a:solidFill>
                <a:hlinkClick r:id="rId5" action="ppaction://hlinkfile"/>
              </a:rPr>
              <a:t> </a:t>
            </a:r>
          </a:p>
          <a:p>
            <a:pPr algn="l" defTabSz="912813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hlinkClick r:id="rId6"/>
              </a:rPr>
              <a:t>Tuition Assessment/Waiver/Appt Reports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l" defTabSz="912813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hlinkClick r:id="rId7"/>
              </a:rPr>
              <a:t>UIUC Departments &amp; Executive Officers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l" defTabSz="912813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hlinkClick r:id="rId8"/>
              </a:rPr>
              <a:t>Student Enrollment Reports </a:t>
            </a:r>
            <a:endParaRPr lang="en-US" sz="3200" dirty="0">
              <a:solidFill>
                <a:schemeClr val="tx1"/>
              </a:solidFill>
              <a:hlinkClick r:id="rId9"/>
            </a:endParaRPr>
          </a:p>
          <a:p>
            <a:pPr algn="l" defTabSz="912813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hlinkClick r:id="rId10"/>
              </a:rPr>
              <a:t>Course information system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l" defTabSz="912813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hlinkClick r:id="rId11"/>
              </a:rPr>
              <a:t>Section Instructor List</a:t>
            </a:r>
            <a:endParaRPr lang="en-US" sz="3200" dirty="0">
              <a:solidFill>
                <a:schemeClr val="tx1"/>
              </a:solidFill>
            </a:endParaRPr>
          </a:p>
          <a:p>
            <a:pPr algn="l" defTabSz="912813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hlinkClick r:id="rId12"/>
              </a:rPr>
              <a:t>Proposal Data System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381000" y="1293813"/>
            <a:ext cx="8153400" cy="3825875"/>
          </a:xfrm>
          <a:prstGeom prst="rect">
            <a:avLst/>
          </a:prstGeom>
          <a:noFill/>
          <a:ln w="76200" cap="sq" cmpd="tri">
            <a:solidFill>
              <a:srgbClr val="00504E"/>
            </a:solidFill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“The new source of power is not more money into the hands of the few, but more information into the hands of many.”</a:t>
            </a:r>
          </a:p>
          <a:p>
            <a:pPr algn="l" defTabSz="912813">
              <a:defRPr/>
            </a:pPr>
            <a:endParaRPr lang="en-US" sz="4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defTabSz="912813"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--- John Naisbitt </a:t>
            </a: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1026"/>
          <p:cNvSpPr txBox="1">
            <a:spLocks noChangeArrowheads="1"/>
          </p:cNvSpPr>
          <p:nvPr/>
        </p:nvSpPr>
        <p:spPr bwMode="auto">
          <a:xfrm>
            <a:off x="2333625" y="2058988"/>
            <a:ext cx="4732338" cy="9144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54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dmi.illinois.edu</a:t>
            </a:r>
            <a:endParaRPr 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2435" name="Text Box 1027"/>
          <p:cNvSpPr txBox="1">
            <a:spLocks noChangeArrowheads="1"/>
          </p:cNvSpPr>
          <p:nvPr/>
        </p:nvSpPr>
        <p:spPr bwMode="auto">
          <a:xfrm>
            <a:off x="1900238" y="457200"/>
            <a:ext cx="4978400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 a bookmark today: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148" name="Group 1031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402440" name="Line 1032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2441" name="Freeform 1033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2442" name="Line 1034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1600200" y="0"/>
            <a:ext cx="5938838" cy="5794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32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http://www.dmi.illinois.edu</a:t>
            </a:r>
            <a:endParaRPr lang="en-US" sz="15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1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71525"/>
            <a:ext cx="8839200" cy="608647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455613"/>
            <a:ext cx="7769225" cy="1296987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UIUC Campus Profile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2517775" y="3179763"/>
            <a:ext cx="5499100" cy="35067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Budgets &amp; expenditures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FTE and headcount staff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Student enrollment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Course enrollments &amp; IUs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much, much more!</a:t>
            </a:r>
            <a:endParaRPr lang="en-US" sz="320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914400" y="1979613"/>
            <a:ext cx="7162800" cy="9207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 years of data summarized by </a:t>
            </a:r>
          </a:p>
          <a:p>
            <a:pPr defTabSz="912813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department, college, and campus:</a:t>
            </a:r>
          </a:p>
        </p:txBody>
      </p:sp>
      <p:grpSp>
        <p:nvGrpSpPr>
          <p:cNvPr id="8198" name="Group 7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396296" name="Line 8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6297" name="Freeform 9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6298" name="Line 10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455613"/>
            <a:ext cx="7769225" cy="1296987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UIUC Campus Profile -- Uses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1219200" y="2322513"/>
            <a:ext cx="6781800" cy="31130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Compare your unit to similar </a:t>
            </a:r>
          </a:p>
          <a:p>
            <a:pPr marL="912813" lvl="2"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units on campus </a:t>
            </a:r>
          </a:p>
          <a:p>
            <a:pPr marL="912813" lvl="2"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None/>
              <a:defRPr/>
            </a:pPr>
            <a:endParaRPr 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Look at your unit over time</a:t>
            </a:r>
            <a:endParaRPr lang="en-US" sz="360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535559" name="Line 7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5560" name="Freeform 8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5561" name="Line 9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UIUC Campus Profile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Types of Profiles Available</a:t>
            </a:r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4557713" y="4525963"/>
            <a:ext cx="184150" cy="320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397316" name="Text Box 1028"/>
          <p:cNvSpPr txBox="1">
            <a:spLocks noChangeArrowheads="1"/>
          </p:cNvSpPr>
          <p:nvPr/>
        </p:nvSpPr>
        <p:spPr bwMode="auto">
          <a:xfrm>
            <a:off x="762000" y="2566988"/>
            <a:ext cx="8382000" cy="40624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91423" tIns="45711" rIns="91423" bIns="45711" anchor="ctr">
            <a:spAutoFit/>
          </a:bodyPr>
          <a:lstStyle/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Standard :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357 items</a:t>
            </a: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Strategic</a:t>
            </a:r>
          </a:p>
          <a:p>
            <a:pPr lvl="1" algn="l" defTabSz="912813">
              <a:spcBef>
                <a:spcPct val="50000"/>
              </a:spcBef>
              <a:buClr>
                <a:srgbClr val="CCFF66"/>
              </a:buClr>
              <a:buSzPct val="80000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54 Campus-wide metrics</a:t>
            </a:r>
          </a:p>
          <a:p>
            <a:pPr lvl="1" algn="l" defTabSz="912813">
              <a:spcBef>
                <a:spcPct val="50000"/>
              </a:spcBef>
              <a:buClr>
                <a:srgbClr val="CCFF66"/>
              </a:buClr>
              <a:buSzPct val="80000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Unit-specific metrics</a:t>
            </a:r>
          </a:p>
          <a:p>
            <a:pPr lvl="1" algn="l" defTabSz="912813">
              <a:spcBef>
                <a:spcPct val="50000"/>
              </a:spcBef>
              <a:buClr>
                <a:srgbClr val="CCFF66"/>
              </a:buClr>
              <a:buSzPct val="80000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Graphs &amp; Dashboard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defTabSz="912813">
              <a:spcBef>
                <a:spcPct val="50000"/>
              </a:spcBef>
              <a:buClr>
                <a:srgbClr val="CCFF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Custom: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631 items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245" name="Group 1030"/>
          <p:cNvGrpSpPr>
            <a:grpSpLocks/>
          </p:cNvGrpSpPr>
          <p:nvPr/>
        </p:nvGrpSpPr>
        <p:grpSpPr bwMode="auto">
          <a:xfrm>
            <a:off x="76200" y="5715000"/>
            <a:ext cx="582613" cy="1143000"/>
            <a:chOff x="113" y="0"/>
            <a:chExt cx="367" cy="720"/>
          </a:xfrm>
        </p:grpSpPr>
        <p:sp>
          <p:nvSpPr>
            <p:cNvPr id="397319" name="Line 1031"/>
            <p:cNvSpPr>
              <a:spLocks noChangeShapeType="1"/>
            </p:cNvSpPr>
            <p:nvPr/>
          </p:nvSpPr>
          <p:spPr bwMode="auto">
            <a:xfrm>
              <a:off x="113" y="487"/>
              <a:ext cx="36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7320" name="Freeform 1032"/>
            <p:cNvSpPr>
              <a:spLocks/>
            </p:cNvSpPr>
            <p:nvPr/>
          </p:nvSpPr>
          <p:spPr bwMode="auto">
            <a:xfrm>
              <a:off x="113" y="183"/>
              <a:ext cx="282" cy="537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48" y="32"/>
                </a:cxn>
                <a:cxn ang="0">
                  <a:pos x="240" y="416"/>
                </a:cxn>
                <a:cxn ang="0">
                  <a:pos x="336" y="80"/>
                </a:cxn>
                <a:cxn ang="0">
                  <a:pos x="480" y="368"/>
                </a:cxn>
              </a:cxnLst>
              <a:rect l="0" t="0" r="r" b="b"/>
              <a:pathLst>
                <a:path w="480" h="424">
                  <a:moveTo>
                    <a:pt x="0" y="224"/>
                  </a:moveTo>
                  <a:cubicBezTo>
                    <a:pt x="4" y="112"/>
                    <a:pt x="8" y="0"/>
                    <a:pt x="48" y="32"/>
                  </a:cubicBezTo>
                  <a:cubicBezTo>
                    <a:pt x="88" y="64"/>
                    <a:pt x="192" y="408"/>
                    <a:pt x="240" y="416"/>
                  </a:cubicBezTo>
                  <a:cubicBezTo>
                    <a:pt x="288" y="424"/>
                    <a:pt x="296" y="88"/>
                    <a:pt x="336" y="80"/>
                  </a:cubicBezTo>
                  <a:cubicBezTo>
                    <a:pt x="376" y="72"/>
                    <a:pt x="464" y="320"/>
                    <a:pt x="480" y="368"/>
                  </a:cubicBezTo>
                </a:path>
              </a:pathLst>
            </a:custGeom>
            <a:noFill/>
            <a:ln w="57150" cap="sq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7321" name="Line 1033"/>
            <p:cNvSpPr>
              <a:spLocks noChangeShapeType="1"/>
            </p:cNvSpPr>
            <p:nvPr/>
          </p:nvSpPr>
          <p:spPr bwMode="auto">
            <a:xfrm>
              <a:off x="113" y="0"/>
              <a:ext cx="0" cy="4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5486400" cy="5080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FF66"/>
      </a:hlink>
      <a:folHlink>
        <a:srgbClr val="CCFF6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tri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tri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43269</TotalTime>
  <Words>1108</Words>
  <Application>Microsoft Office PowerPoint</Application>
  <PresentationFormat>Letter Paper (8.5x11 in)</PresentationFormat>
  <Paragraphs>185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Garamond</vt:lpstr>
      <vt:lpstr>Arial</vt:lpstr>
      <vt:lpstr>Wingdings</vt:lpstr>
      <vt:lpstr>Default Design</vt:lpstr>
      <vt:lpstr> Management Information: Key to Strategic Planning  Senior Leadership Retreat presented by  Mike Andrechak  Office of the Provost  www.dmi.illinois.edu 333-3551</vt:lpstr>
      <vt:lpstr>How can Management Information help you?</vt:lpstr>
      <vt:lpstr>Why be data-savvy?</vt:lpstr>
      <vt:lpstr>Slide 4</vt:lpstr>
      <vt:lpstr>Slide 5</vt:lpstr>
      <vt:lpstr>Slide 6</vt:lpstr>
      <vt:lpstr>UIUC Campus Profile</vt:lpstr>
      <vt:lpstr>UIUC Campus Profile -- Uses</vt:lpstr>
      <vt:lpstr>UIUC Campus Profile  Types of Profiles Available</vt:lpstr>
      <vt:lpstr>Slide 10</vt:lpstr>
      <vt:lpstr>Campus Profile Drilldowns</vt:lpstr>
      <vt:lpstr>Slide 12</vt:lpstr>
      <vt:lpstr>Slide 13</vt:lpstr>
      <vt:lpstr>Strategic Profiles</vt:lpstr>
      <vt:lpstr>Strategic Profiles –  Campus-Wide Metrics</vt:lpstr>
      <vt:lpstr>Strategic Profile: Campus-Wide Metrics</vt:lpstr>
      <vt:lpstr>Strategic Profile – Unit-Specific Metrics</vt:lpstr>
      <vt:lpstr>Strategic Profile – Unit-Specific Metrics</vt:lpstr>
      <vt:lpstr>Strategic Profile: Three Graph Types </vt:lpstr>
      <vt:lpstr>Dashboard – one per goal</vt:lpstr>
      <vt:lpstr>Slide 21</vt:lpstr>
      <vt:lpstr>Slide 22</vt:lpstr>
      <vt:lpstr>Course Information System</vt:lpstr>
      <vt:lpstr>Course Information System Example Reports</vt:lpstr>
      <vt:lpstr>Other Information Resources for Managing the Instructional Mission</vt:lpstr>
      <vt:lpstr>Information Resources for  Managing your Students &amp; Tuition Revenue</vt:lpstr>
      <vt:lpstr>Who’s Who at the UI: Departments and  Executive Officers</vt:lpstr>
      <vt:lpstr>Information Resources for Managing the Research Mission</vt:lpstr>
      <vt:lpstr>Additional Information Resources for “Managing” Your Faculty</vt:lpstr>
      <vt:lpstr>Other Information Resources Available to Units</vt:lpstr>
      <vt:lpstr>A Note on Data Quality</vt:lpstr>
      <vt:lpstr>A Note on Data Security</vt:lpstr>
      <vt:lpstr>Towards a  Data-driven Decision-Making Culture</vt:lpstr>
      <vt:lpstr>Let Management Information Help</vt:lpstr>
      <vt:lpstr>Questions??</vt:lpstr>
      <vt:lpstr>Web Systems in Place</vt:lpstr>
    </vt:vector>
  </TitlesOfParts>
  <Company>UIUC-DMI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Allerton Presentation for New Administrators</dc:title>
  <dc:creator>Carol Livingstone</dc:creator>
  <cp:lastModifiedBy>Michael Andrechak</cp:lastModifiedBy>
  <cp:revision>1019</cp:revision>
  <cp:lastPrinted>2000-08-09T21:00:41Z</cp:lastPrinted>
  <dcterms:created xsi:type="dcterms:W3CDTF">1998-01-02T17:45:48Z</dcterms:created>
  <dcterms:modified xsi:type="dcterms:W3CDTF">2012-08-17T18:23:36Z</dcterms:modified>
</cp:coreProperties>
</file>