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61" r:id="rId1"/>
  </p:sldMasterIdLst>
  <p:notesMasterIdLst>
    <p:notesMasterId r:id="rId37"/>
  </p:notesMasterIdLst>
  <p:handoutMasterIdLst>
    <p:handoutMasterId r:id="rId38"/>
  </p:handoutMasterIdLst>
  <p:sldIdLst>
    <p:sldId id="469" r:id="rId2"/>
    <p:sldId id="287" r:id="rId3"/>
    <p:sldId id="608" r:id="rId4"/>
    <p:sldId id="559" r:id="rId5"/>
    <p:sldId id="588" r:id="rId6"/>
    <p:sldId id="589" r:id="rId7"/>
    <p:sldId id="591" r:id="rId8"/>
    <p:sldId id="590" r:id="rId9"/>
    <p:sldId id="549" r:id="rId10"/>
    <p:sldId id="277" r:id="rId11"/>
    <p:sldId id="536" r:id="rId12"/>
    <p:sldId id="575" r:id="rId13"/>
    <p:sldId id="554" r:id="rId14"/>
    <p:sldId id="456" r:id="rId15"/>
    <p:sldId id="426" r:id="rId16"/>
    <p:sldId id="556" r:id="rId17"/>
    <p:sldId id="609" r:id="rId18"/>
    <p:sldId id="320" r:id="rId19"/>
    <p:sldId id="519" r:id="rId20"/>
    <p:sldId id="602" r:id="rId21"/>
    <p:sldId id="601" r:id="rId22"/>
    <p:sldId id="592" r:id="rId23"/>
    <p:sldId id="593" r:id="rId24"/>
    <p:sldId id="594" r:id="rId25"/>
    <p:sldId id="595" r:id="rId26"/>
    <p:sldId id="596" r:id="rId27"/>
    <p:sldId id="597" r:id="rId28"/>
    <p:sldId id="598" r:id="rId29"/>
    <p:sldId id="599" r:id="rId30"/>
    <p:sldId id="600" r:id="rId31"/>
    <p:sldId id="603" r:id="rId32"/>
    <p:sldId id="604" r:id="rId33"/>
    <p:sldId id="605" r:id="rId34"/>
    <p:sldId id="606" r:id="rId35"/>
    <p:sldId id="607" r:id="rId36"/>
  </p:sldIdLst>
  <p:sldSz cx="9875838" cy="7315200"/>
  <p:notesSz cx="6985000" cy="9271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a:srgbClr val="D345B8"/>
    <a:srgbClr val="D95FC2"/>
    <a:srgbClr val="E355C5"/>
    <a:srgbClr val="FF66FF"/>
    <a:srgbClr val="FF99FF"/>
    <a:srgbClr val="FFCCFF"/>
    <a:srgbClr val="E7EBF5"/>
    <a:srgbClr val="CCD5EA"/>
    <a:srgbClr val="B250E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96" autoAdjust="0"/>
    <p:restoredTop sz="94501" autoAdjust="0"/>
  </p:normalViewPr>
  <p:slideViewPr>
    <p:cSldViewPr>
      <p:cViewPr>
        <p:scale>
          <a:sx n="66" d="100"/>
          <a:sy n="66" d="100"/>
        </p:scale>
        <p:origin x="84" y="408"/>
      </p:cViewPr>
      <p:guideLst>
        <p:guide orient="horz" pos="2304"/>
        <p:guide pos="311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75" d="100"/>
        <a:sy n="75" d="100"/>
      </p:scale>
      <p:origin x="0" y="7548"/>
    </p:cViewPr>
  </p:sorterViewPr>
  <p:notesViewPr>
    <p:cSldViewPr>
      <p:cViewPr>
        <p:scale>
          <a:sx n="75" d="100"/>
          <a:sy n="75" d="100"/>
        </p:scale>
        <p:origin x="-732" y="1002"/>
      </p:cViewPr>
      <p:guideLst>
        <p:guide orient="horz" pos="2919"/>
        <p:guide pos="220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028950" cy="460375"/>
          </a:xfrm>
          <a:prstGeom prst="rect">
            <a:avLst/>
          </a:prstGeom>
          <a:noFill/>
          <a:ln w="12700" cap="sq">
            <a:noFill/>
            <a:miter lim="800000"/>
            <a:headEnd type="none" w="sm" len="sm"/>
            <a:tailEnd type="none" w="sm" len="sm"/>
          </a:ln>
          <a:effectLst/>
        </p:spPr>
        <p:txBody>
          <a:bodyPr vert="horz" wrap="square" lIns="92563" tIns="46281" rIns="92563" bIns="46281" numCol="1" anchor="t" anchorCtr="0" compatLnSpc="1">
            <a:prstTxWarp prst="textNoShape">
              <a:avLst/>
            </a:prstTxWarp>
          </a:bodyPr>
          <a:lstStyle>
            <a:lvl1pPr defTabSz="925513" eaLnBrk="0" hangingPunct="0">
              <a:defRPr sz="1200">
                <a:latin typeface="Garamond" pitchFamily="18" charset="0"/>
              </a:defRPr>
            </a:lvl1pPr>
          </a:lstStyle>
          <a:p>
            <a:endParaRPr lang="en-US"/>
          </a:p>
        </p:txBody>
      </p:sp>
      <p:sp>
        <p:nvSpPr>
          <p:cNvPr id="57347" name="Rectangle 3"/>
          <p:cNvSpPr>
            <a:spLocks noGrp="1" noChangeArrowheads="1"/>
          </p:cNvSpPr>
          <p:nvPr>
            <p:ph type="dt" sz="quarter" idx="1"/>
          </p:nvPr>
        </p:nvSpPr>
        <p:spPr bwMode="auto">
          <a:xfrm>
            <a:off x="3956050" y="0"/>
            <a:ext cx="3028950" cy="460375"/>
          </a:xfrm>
          <a:prstGeom prst="rect">
            <a:avLst/>
          </a:prstGeom>
          <a:noFill/>
          <a:ln w="12700" cap="sq">
            <a:noFill/>
            <a:miter lim="800000"/>
            <a:headEnd type="none" w="sm" len="sm"/>
            <a:tailEnd type="none" w="sm" len="sm"/>
          </a:ln>
          <a:effectLst/>
        </p:spPr>
        <p:txBody>
          <a:bodyPr vert="horz" wrap="square" lIns="92563" tIns="46281" rIns="92563" bIns="46281" numCol="1" anchor="t" anchorCtr="0" compatLnSpc="1">
            <a:prstTxWarp prst="textNoShape">
              <a:avLst/>
            </a:prstTxWarp>
          </a:bodyPr>
          <a:lstStyle>
            <a:lvl1pPr algn="r" defTabSz="925513" eaLnBrk="0" hangingPunct="0">
              <a:defRPr sz="1200">
                <a:latin typeface="Garamond" pitchFamily="18" charset="0"/>
              </a:defRPr>
            </a:lvl1pPr>
          </a:lstStyle>
          <a:p>
            <a:endParaRPr lang="en-US"/>
          </a:p>
        </p:txBody>
      </p:sp>
      <p:sp>
        <p:nvSpPr>
          <p:cNvPr id="57348" name="Rectangle 4"/>
          <p:cNvSpPr>
            <a:spLocks noGrp="1" noChangeArrowheads="1"/>
          </p:cNvSpPr>
          <p:nvPr>
            <p:ph type="ftr" sz="quarter" idx="2"/>
          </p:nvPr>
        </p:nvSpPr>
        <p:spPr bwMode="auto">
          <a:xfrm>
            <a:off x="0" y="8810625"/>
            <a:ext cx="3028950" cy="460375"/>
          </a:xfrm>
          <a:prstGeom prst="rect">
            <a:avLst/>
          </a:prstGeom>
          <a:noFill/>
          <a:ln w="12700" cap="sq">
            <a:noFill/>
            <a:miter lim="800000"/>
            <a:headEnd type="none" w="sm" len="sm"/>
            <a:tailEnd type="none" w="sm" len="sm"/>
          </a:ln>
          <a:effectLst/>
        </p:spPr>
        <p:txBody>
          <a:bodyPr vert="horz" wrap="square" lIns="92563" tIns="46281" rIns="92563" bIns="46281" numCol="1" anchor="b" anchorCtr="0" compatLnSpc="1">
            <a:prstTxWarp prst="textNoShape">
              <a:avLst/>
            </a:prstTxWarp>
          </a:bodyPr>
          <a:lstStyle>
            <a:lvl1pPr defTabSz="925513" eaLnBrk="0" hangingPunct="0">
              <a:defRPr sz="1200">
                <a:latin typeface="Garamond" pitchFamily="18" charset="0"/>
              </a:defRPr>
            </a:lvl1pPr>
          </a:lstStyle>
          <a:p>
            <a:endParaRPr lang="en-US"/>
          </a:p>
        </p:txBody>
      </p:sp>
      <p:sp>
        <p:nvSpPr>
          <p:cNvPr id="57349" name="Rectangle 5"/>
          <p:cNvSpPr>
            <a:spLocks noGrp="1" noChangeArrowheads="1"/>
          </p:cNvSpPr>
          <p:nvPr>
            <p:ph type="sldNum" sz="quarter" idx="3"/>
          </p:nvPr>
        </p:nvSpPr>
        <p:spPr bwMode="auto">
          <a:xfrm>
            <a:off x="3956050" y="8810625"/>
            <a:ext cx="3028950" cy="460375"/>
          </a:xfrm>
          <a:prstGeom prst="rect">
            <a:avLst/>
          </a:prstGeom>
          <a:noFill/>
          <a:ln w="12700" cap="sq">
            <a:noFill/>
            <a:miter lim="800000"/>
            <a:headEnd type="none" w="sm" len="sm"/>
            <a:tailEnd type="none" w="sm" len="sm"/>
          </a:ln>
          <a:effectLst/>
        </p:spPr>
        <p:txBody>
          <a:bodyPr vert="horz" wrap="square" lIns="92563" tIns="46281" rIns="92563" bIns="46281" numCol="1" anchor="b" anchorCtr="0" compatLnSpc="1">
            <a:prstTxWarp prst="textNoShape">
              <a:avLst/>
            </a:prstTxWarp>
          </a:bodyPr>
          <a:lstStyle>
            <a:lvl1pPr algn="r" defTabSz="925513" eaLnBrk="0" hangingPunct="0">
              <a:defRPr sz="1200">
                <a:latin typeface="Garamond" pitchFamily="18" charset="0"/>
              </a:defRPr>
            </a:lvl1pPr>
          </a:lstStyle>
          <a:p>
            <a:fld id="{F267B212-60A6-47EE-AFAD-B453AB3B816A}"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28950" cy="460375"/>
          </a:xfrm>
          <a:prstGeom prst="rect">
            <a:avLst/>
          </a:prstGeom>
          <a:noFill/>
          <a:ln w="9525">
            <a:noFill/>
            <a:miter lim="800000"/>
            <a:headEnd/>
            <a:tailEnd/>
          </a:ln>
          <a:effectLst/>
        </p:spPr>
        <p:txBody>
          <a:bodyPr vert="horz" wrap="square" lIns="92563" tIns="46281" rIns="92563" bIns="46281" numCol="1" anchor="t" anchorCtr="0" compatLnSpc="1">
            <a:prstTxWarp prst="textNoShape">
              <a:avLst/>
            </a:prstTxWarp>
          </a:bodyPr>
          <a:lstStyle>
            <a:lvl1pPr defTabSz="925513" eaLnBrk="0" hangingPunct="0">
              <a:defRPr sz="1200">
                <a:latin typeface="Garamond" pitchFamily="18" charset="0"/>
              </a:defRPr>
            </a:lvl1pPr>
          </a:lstStyle>
          <a:p>
            <a:endParaRPr lang="en-US"/>
          </a:p>
        </p:txBody>
      </p:sp>
      <p:sp>
        <p:nvSpPr>
          <p:cNvPr id="6147" name="Rectangle 3"/>
          <p:cNvSpPr>
            <a:spLocks noGrp="1" noChangeArrowheads="1"/>
          </p:cNvSpPr>
          <p:nvPr>
            <p:ph type="dt" idx="1"/>
          </p:nvPr>
        </p:nvSpPr>
        <p:spPr bwMode="auto">
          <a:xfrm>
            <a:off x="3956050" y="0"/>
            <a:ext cx="3028950" cy="460375"/>
          </a:xfrm>
          <a:prstGeom prst="rect">
            <a:avLst/>
          </a:prstGeom>
          <a:noFill/>
          <a:ln w="9525">
            <a:noFill/>
            <a:miter lim="800000"/>
            <a:headEnd/>
            <a:tailEnd/>
          </a:ln>
          <a:effectLst/>
        </p:spPr>
        <p:txBody>
          <a:bodyPr vert="horz" wrap="square" lIns="92563" tIns="46281" rIns="92563" bIns="46281" numCol="1" anchor="t" anchorCtr="0" compatLnSpc="1">
            <a:prstTxWarp prst="textNoShape">
              <a:avLst/>
            </a:prstTxWarp>
          </a:bodyPr>
          <a:lstStyle>
            <a:lvl1pPr algn="r" defTabSz="925513" eaLnBrk="0" hangingPunct="0">
              <a:defRPr sz="1200">
                <a:latin typeface="Garamond" pitchFamily="18" charset="0"/>
              </a:defRPr>
            </a:lvl1pPr>
          </a:lstStyle>
          <a:p>
            <a:endParaRPr lang="en-US"/>
          </a:p>
        </p:txBody>
      </p:sp>
      <p:sp>
        <p:nvSpPr>
          <p:cNvPr id="6148" name="Rectangle 4"/>
          <p:cNvSpPr>
            <a:spLocks noGrp="1" noRot="1" noChangeAspect="1" noChangeArrowheads="1" noTextEdit="1"/>
          </p:cNvSpPr>
          <p:nvPr>
            <p:ph type="sldImg" idx="2"/>
          </p:nvPr>
        </p:nvSpPr>
        <p:spPr bwMode="auto">
          <a:xfrm>
            <a:off x="1147763" y="698500"/>
            <a:ext cx="4691062" cy="3475038"/>
          </a:xfrm>
          <a:prstGeom prst="rect">
            <a:avLst/>
          </a:prstGeom>
          <a:noFill/>
          <a:ln w="9525">
            <a:solidFill>
              <a:srgbClr val="000000"/>
            </a:solidFill>
            <a:miter lim="800000"/>
            <a:headEnd/>
            <a:tailEnd/>
          </a:ln>
          <a:effectLst/>
        </p:spPr>
      </p:sp>
      <p:sp>
        <p:nvSpPr>
          <p:cNvPr id="6149" name="Rectangle 5"/>
          <p:cNvSpPr>
            <a:spLocks noGrp="1" noChangeArrowheads="1"/>
          </p:cNvSpPr>
          <p:nvPr>
            <p:ph type="body" sz="quarter" idx="3"/>
          </p:nvPr>
        </p:nvSpPr>
        <p:spPr bwMode="auto">
          <a:xfrm>
            <a:off x="931863" y="4402138"/>
            <a:ext cx="5121275" cy="4170362"/>
          </a:xfrm>
          <a:prstGeom prst="rect">
            <a:avLst/>
          </a:prstGeom>
          <a:noFill/>
          <a:ln w="9525">
            <a:noFill/>
            <a:miter lim="800000"/>
            <a:headEnd/>
            <a:tailEnd/>
          </a:ln>
          <a:effectLst/>
        </p:spPr>
        <p:txBody>
          <a:bodyPr vert="horz" wrap="square" lIns="92563" tIns="46281" rIns="92563" bIns="4628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0" name="Rectangle 6"/>
          <p:cNvSpPr>
            <a:spLocks noGrp="1" noChangeArrowheads="1"/>
          </p:cNvSpPr>
          <p:nvPr>
            <p:ph type="ftr" sz="quarter" idx="4"/>
          </p:nvPr>
        </p:nvSpPr>
        <p:spPr bwMode="auto">
          <a:xfrm>
            <a:off x="0" y="8810625"/>
            <a:ext cx="3028950" cy="460375"/>
          </a:xfrm>
          <a:prstGeom prst="rect">
            <a:avLst/>
          </a:prstGeom>
          <a:noFill/>
          <a:ln w="9525">
            <a:noFill/>
            <a:miter lim="800000"/>
            <a:headEnd/>
            <a:tailEnd/>
          </a:ln>
          <a:effectLst/>
        </p:spPr>
        <p:txBody>
          <a:bodyPr vert="horz" wrap="square" lIns="92563" tIns="46281" rIns="92563" bIns="46281" numCol="1" anchor="b" anchorCtr="0" compatLnSpc="1">
            <a:prstTxWarp prst="textNoShape">
              <a:avLst/>
            </a:prstTxWarp>
          </a:bodyPr>
          <a:lstStyle>
            <a:lvl1pPr defTabSz="925513" eaLnBrk="0" hangingPunct="0">
              <a:defRPr sz="1200">
                <a:latin typeface="Garamond" pitchFamily="18" charset="0"/>
              </a:defRPr>
            </a:lvl1pPr>
          </a:lstStyle>
          <a:p>
            <a:endParaRPr lang="en-US"/>
          </a:p>
        </p:txBody>
      </p:sp>
      <p:sp>
        <p:nvSpPr>
          <p:cNvPr id="6151" name="Rectangle 7"/>
          <p:cNvSpPr>
            <a:spLocks noGrp="1" noChangeArrowheads="1"/>
          </p:cNvSpPr>
          <p:nvPr>
            <p:ph type="sldNum" sz="quarter" idx="5"/>
          </p:nvPr>
        </p:nvSpPr>
        <p:spPr bwMode="auto">
          <a:xfrm>
            <a:off x="3956050" y="8810625"/>
            <a:ext cx="3028950" cy="460375"/>
          </a:xfrm>
          <a:prstGeom prst="rect">
            <a:avLst/>
          </a:prstGeom>
          <a:noFill/>
          <a:ln w="9525">
            <a:noFill/>
            <a:miter lim="800000"/>
            <a:headEnd/>
            <a:tailEnd/>
          </a:ln>
          <a:effectLst/>
        </p:spPr>
        <p:txBody>
          <a:bodyPr vert="horz" wrap="square" lIns="92563" tIns="46281" rIns="92563" bIns="46281" numCol="1" anchor="b" anchorCtr="0" compatLnSpc="1">
            <a:prstTxWarp prst="textNoShape">
              <a:avLst/>
            </a:prstTxWarp>
          </a:bodyPr>
          <a:lstStyle>
            <a:lvl1pPr algn="r" defTabSz="925513" eaLnBrk="0" hangingPunct="0">
              <a:defRPr sz="1200">
                <a:latin typeface="Garamond" pitchFamily="18" charset="0"/>
              </a:defRPr>
            </a:lvl1pPr>
          </a:lstStyle>
          <a:p>
            <a:fld id="{7127B660-E599-49A8-AAB7-E7425D36D8B8}"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Garamond"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Garamond"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Garamond"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Garamond"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652960-0DD6-47E2-9D66-919172CE59D8}" type="slidenum">
              <a:rPr lang="en-US"/>
              <a:pPr/>
              <a:t>1</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en-US"/>
              <a:t>We are a public institution spending public money.  </a:t>
            </a:r>
          </a:p>
          <a:p>
            <a:r>
              <a:rPr lang="en-US"/>
              <a:t>More than 80% of the money we spend is through payroll, and we need to account for the uses of that money.</a:t>
            </a:r>
          </a:p>
          <a:p>
            <a:endParaRPr lang="en-US"/>
          </a:p>
          <a:p>
            <a:endParaRPr lang="en-US"/>
          </a:p>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CF09FB-80BD-4604-B99A-D53E678DEF49}" type="slidenum">
              <a:rPr lang="en-US"/>
              <a:pPr/>
              <a:t>13</a:t>
            </a:fld>
            <a:endParaRPr lang="en-US"/>
          </a:p>
        </p:txBody>
      </p:sp>
      <p:sp>
        <p:nvSpPr>
          <p:cNvPr id="492546" name="Rectangle 2"/>
          <p:cNvSpPr>
            <a:spLocks noGrp="1" noRot="1" noChangeAspect="1" noChangeArrowheads="1" noTextEdit="1"/>
          </p:cNvSpPr>
          <p:nvPr>
            <p:ph type="sldImg"/>
          </p:nvPr>
        </p:nvSpPr>
        <p:spPr>
          <a:ln/>
        </p:spPr>
      </p:sp>
      <p:sp>
        <p:nvSpPr>
          <p:cNvPr id="492547" name="Rectangle 3"/>
          <p:cNvSpPr>
            <a:spLocks noGrp="1" noChangeArrowheads="1"/>
          </p:cNvSpPr>
          <p:nvPr>
            <p:ph type="body" idx="1"/>
          </p:nvPr>
        </p:nvSpPr>
        <p:spPr/>
        <p:txBody>
          <a:bodyPr/>
          <a:lstStyle/>
          <a:p>
            <a:r>
              <a:rPr lang="en-US"/>
              <a:t>Ok, now we will take a look at some examples.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D3592-BFD7-4BAC-92F3-D27617FAFCF7}" type="slidenum">
              <a:rPr lang="en-US"/>
              <a:pPr/>
              <a:t>14</a:t>
            </a:fld>
            <a:endParaRPr lang="en-US"/>
          </a:p>
        </p:txBody>
      </p:sp>
      <p:sp>
        <p:nvSpPr>
          <p:cNvPr id="442370" name="Rectangle 2"/>
          <p:cNvSpPr>
            <a:spLocks noGrp="1" noRot="1" noChangeAspect="1" noChangeArrowheads="1" noTextEdit="1"/>
          </p:cNvSpPr>
          <p:nvPr>
            <p:ph type="sldImg"/>
          </p:nvPr>
        </p:nvSpPr>
        <p:spPr>
          <a:ln/>
        </p:spPr>
      </p:sp>
      <p:sp>
        <p:nvSpPr>
          <p:cNvPr id="442371" name="Rectangle 3"/>
          <p:cNvSpPr>
            <a:spLocks noGrp="1" noChangeArrowheads="1"/>
          </p:cNvSpPr>
          <p:nvPr>
            <p:ph type="body" idx="1"/>
          </p:nvPr>
        </p:nvSpPr>
        <p:spPr/>
        <p:txBody>
          <a:bodyPr/>
          <a:lstStyle/>
          <a:p>
            <a:r>
              <a:rPr lang="en-US"/>
              <a:t>In FY0708, due to increasing need to record data related to online courses,</a:t>
            </a:r>
          </a:p>
          <a:p>
            <a:r>
              <a:rPr lang="en-US"/>
              <a:t>we split “Nonthesis instruction” into </a:t>
            </a:r>
          </a:p>
          <a:p>
            <a:pPr>
              <a:lnSpc>
                <a:spcPct val="90000"/>
              </a:lnSpc>
              <a:spcBef>
                <a:spcPct val="0"/>
              </a:spcBef>
            </a:pPr>
            <a:r>
              <a:rPr lang="en-US" sz="3400"/>
              <a:t> Classroom Instruction </a:t>
            </a:r>
          </a:p>
          <a:p>
            <a:pPr>
              <a:lnSpc>
                <a:spcPct val="90000"/>
              </a:lnSpc>
              <a:spcBef>
                <a:spcPct val="0"/>
              </a:spcBef>
            </a:pPr>
            <a:r>
              <a:rPr lang="en-US" sz="3400"/>
              <a:t> Independent Study </a:t>
            </a:r>
          </a:p>
          <a:p>
            <a:pPr>
              <a:lnSpc>
                <a:spcPct val="90000"/>
              </a:lnSpc>
              <a:spcBef>
                <a:spcPct val="0"/>
              </a:spcBef>
            </a:pPr>
            <a:r>
              <a:rPr lang="en-US" sz="3400"/>
              <a:t> Online Instruction</a:t>
            </a:r>
          </a:p>
          <a:p>
            <a:endParaRPr lang="en-US"/>
          </a:p>
          <a:p>
            <a:r>
              <a:rPr lang="en-US"/>
              <a:t>We will go through all of these today BRIEFLY. – they are defined with examples in the glossary. Just click on an activity column header.  SEE the handout.</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163116-4109-4DA5-9FCE-81408D632592}" type="slidenum">
              <a:rPr lang="en-US"/>
              <a:pPr/>
              <a:t>15</a:t>
            </a:fld>
            <a:endParaRPr lang="en-US"/>
          </a:p>
        </p:txBody>
      </p:sp>
      <p:sp>
        <p:nvSpPr>
          <p:cNvPr id="640002" name="Rectangle 2"/>
          <p:cNvSpPr>
            <a:spLocks noGrp="1" noRot="1" noChangeAspect="1" noChangeArrowheads="1" noTextEdit="1"/>
          </p:cNvSpPr>
          <p:nvPr>
            <p:ph type="sldImg"/>
          </p:nvPr>
        </p:nvSpPr>
        <p:spPr>
          <a:ln/>
        </p:spPr>
      </p:sp>
      <p:sp>
        <p:nvSpPr>
          <p:cNvPr id="640003" name="Rectangle 3"/>
          <p:cNvSpPr>
            <a:spLocks noGrp="1" noChangeArrowheads="1"/>
          </p:cNvSpPr>
          <p:nvPr>
            <p:ph type="body" idx="1"/>
          </p:nvPr>
        </p:nvSpPr>
        <p:spPr/>
        <p:txBody>
          <a:bodyPr/>
          <a:lstStyle/>
          <a:p>
            <a:r>
              <a:rPr lang="en-US"/>
              <a:t>You must enter the appropriate instructional activity if a course is funded by your department.</a:t>
            </a:r>
          </a:p>
          <a:p>
            <a:r>
              <a:rPr lang="en-US"/>
              <a:t>The SOF for the course much match the SOF for the line where you provide instructional activity.</a:t>
            </a:r>
          </a:p>
          <a:p>
            <a:r>
              <a:rPr lang="en-US"/>
              <a:t>To see the SOF for the course, and to see whether it is thesis or non-thesis, click on the</a:t>
            </a:r>
          </a:p>
          <a:p>
            <a:r>
              <a:rPr lang="en-US"/>
              <a:t>View Sections link for this instructor.</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E59575-0BA0-41A7-87B6-BE5A78B13FC3}" type="slidenum">
              <a:rPr lang="en-US"/>
              <a:pPr/>
              <a:t>17</a:t>
            </a:fld>
            <a:endParaRPr lang="en-US"/>
          </a:p>
        </p:txBody>
      </p:sp>
      <p:sp>
        <p:nvSpPr>
          <p:cNvPr id="467970" name="Rectangle 1026"/>
          <p:cNvSpPr>
            <a:spLocks noGrp="1" noRot="1" noChangeAspect="1" noChangeArrowheads="1" noTextEdit="1"/>
          </p:cNvSpPr>
          <p:nvPr>
            <p:ph type="sldImg"/>
          </p:nvPr>
        </p:nvSpPr>
        <p:spPr>
          <a:ln/>
        </p:spPr>
      </p:sp>
      <p:sp>
        <p:nvSpPr>
          <p:cNvPr id="467971" name="Rectangle 1027"/>
          <p:cNvSpPr>
            <a:spLocks noGrp="1" noChangeArrowheads="1"/>
          </p:cNvSpPr>
          <p:nvPr>
            <p:ph type="body" idx="1"/>
          </p:nvPr>
        </p:nvSpPr>
        <p:spPr/>
        <p:txBody>
          <a:bodyPr/>
          <a:lstStyle/>
          <a:p>
            <a:r>
              <a:rPr lang="en-US"/>
              <a:t>For each section taught Fall, Spring, and Summer, </a:t>
            </a:r>
          </a:p>
          <a:p>
            <a:r>
              <a:rPr lang="en-US"/>
              <a:t>we need to know the Source of Funds (SOF) </a:t>
            </a:r>
          </a:p>
          <a:p>
            <a:r>
              <a:rPr lang="en-US"/>
              <a:t>for each instructor and the department which </a:t>
            </a:r>
          </a:p>
          <a:p>
            <a:r>
              <a:rPr lang="en-US"/>
              <a:t>provided the funds. </a:t>
            </a:r>
          </a:p>
          <a:p>
            <a:endParaRPr lang="en-US"/>
          </a:p>
          <a:p>
            <a:r>
              <a:rPr lang="en-US"/>
              <a:t>Our computer “guesses” at the right SOF and dept, but </a:t>
            </a:r>
          </a:p>
          <a:p>
            <a:r>
              <a:rPr lang="en-US"/>
              <a:t>ARS updaters can change these defaults within ARS.</a:t>
            </a:r>
          </a:p>
          <a:p>
            <a:endParaRPr lang="en-US"/>
          </a:p>
          <a:p>
            <a:r>
              <a:rPr lang="en-US"/>
              <a:t>You will need to enter instructional activity (thesis instruction or non-thesis instruction) on a payment line matching the SOF listed here. </a:t>
            </a:r>
          </a:p>
          <a:p>
            <a:endParaRPr lang="en-US"/>
          </a:p>
          <a:p>
            <a:r>
              <a:rPr lang="en-US"/>
              <a:t>NOTE: you can tell if it is an online course (schedule type=ONL), an independent student course (schedule type=CNF) or a thesis course (course number is 599) from this table.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F22308-26B9-411F-AC59-6BD533439F7B}" type="slidenum">
              <a:rPr lang="en-US"/>
              <a:pPr/>
              <a:t>18</a:t>
            </a:fld>
            <a:endParaRPr lang="en-US"/>
          </a:p>
        </p:txBody>
      </p:sp>
      <p:sp>
        <p:nvSpPr>
          <p:cNvPr id="464898" name="Rectangle 2"/>
          <p:cNvSpPr>
            <a:spLocks noGrp="1" noRot="1" noChangeAspect="1" noChangeArrowheads="1" noTextEdit="1"/>
          </p:cNvSpPr>
          <p:nvPr>
            <p:ph type="sldImg"/>
          </p:nvPr>
        </p:nvSpPr>
        <p:spPr>
          <a:ln/>
        </p:spPr>
      </p:sp>
      <p:sp>
        <p:nvSpPr>
          <p:cNvPr id="464899" name="Rectangle 3"/>
          <p:cNvSpPr>
            <a:spLocks noGrp="1" noChangeArrowheads="1"/>
          </p:cNvSpPr>
          <p:nvPr>
            <p:ph type="body" idx="1"/>
          </p:nvPr>
        </p:nvSpPr>
        <p:spPr/>
        <p:txBody>
          <a:bodyPr/>
          <a:lstStyle/>
          <a:p>
            <a:r>
              <a:rPr lang="en-US"/>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27B660-E599-49A8-AAB7-E7425D36D8B8}" type="slidenum">
              <a:rPr lang="en-US" smtClean="0"/>
              <a:pPr/>
              <a:t>19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27B660-E599-49A8-AAB7-E7425D36D8B8}" type="slidenum">
              <a:rPr lang="en-US" smtClean="0"/>
              <a:pPr/>
              <a:t>22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Contact hours</a:t>
            </a:r>
            <a:r>
              <a:rPr lang="en-US" baseline="0" dirty="0" smtClean="0"/>
              <a:t> are calculated from class time, but the calculated hours can be overridden by depts in Banner. </a:t>
            </a:r>
            <a:endParaRPr lang="en-US" dirty="0"/>
          </a:p>
        </p:txBody>
      </p:sp>
      <p:sp>
        <p:nvSpPr>
          <p:cNvPr id="4" name="Slide Number Placeholder 3"/>
          <p:cNvSpPr>
            <a:spLocks noGrp="1"/>
          </p:cNvSpPr>
          <p:nvPr>
            <p:ph type="sldNum" sz="quarter" idx="10"/>
          </p:nvPr>
        </p:nvSpPr>
        <p:spPr/>
        <p:txBody>
          <a:bodyPr/>
          <a:lstStyle/>
          <a:p>
            <a:fld id="{7127B660-E599-49A8-AAB7-E7425D36D8B8}" type="slidenum">
              <a:rPr lang="en-US" smtClean="0"/>
              <a:pPr/>
              <a:t>23</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E7BAC0-2588-46F7-85B6-8CDF61FD626C}" type="slidenum">
              <a:rPr lang="en-US"/>
              <a:pPr/>
              <a:t>24</a:t>
            </a:fld>
            <a:endParaRPr lang="en-US"/>
          </a:p>
        </p:txBody>
      </p:sp>
      <p:sp>
        <p:nvSpPr>
          <p:cNvPr id="193538" name="Rectangle 2"/>
          <p:cNvSpPr>
            <a:spLocks noGrp="1" noRot="1" noChangeAspect="1" noChangeArrowheads="1" noTextEdit="1"/>
          </p:cNvSpPr>
          <p:nvPr>
            <p:ph type="sldImg"/>
          </p:nvPr>
        </p:nvSpPr>
        <p:spPr>
          <a:xfrm>
            <a:off x="1068388" y="698500"/>
            <a:ext cx="4691062" cy="3475038"/>
          </a:xfrm>
          <a:ln/>
        </p:spPr>
      </p:sp>
      <p:sp>
        <p:nvSpPr>
          <p:cNvPr id="193539" name="Rectangle 3"/>
          <p:cNvSpPr>
            <a:spLocks noGrp="1" noChangeArrowheads="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Instructional costs are show in total dollars and as dollars per credit hour</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All of Prof.</a:t>
            </a:r>
            <a:r>
              <a:rPr lang="en-US" baseline="0" dirty="0" smtClean="0"/>
              <a:t> Sampson’s dollars will be shown somewhere in the pink area.  Indirect instruction, dept research, and dept overhead (her committee service) will be prorated to student level based on the direct salary dollars for each student level. </a:t>
            </a:r>
            <a:endParaRPr lang="en-US" dirty="0" smtClean="0"/>
          </a:p>
          <a:p>
            <a:endParaRPr lang="en-US" dirty="0" smtClean="0"/>
          </a:p>
          <a:p>
            <a:r>
              <a:rPr lang="en-US" dirty="0" smtClean="0"/>
              <a:t>Note, none</a:t>
            </a:r>
            <a:r>
              <a:rPr lang="en-US" baseline="0" dirty="0" smtClean="0"/>
              <a:t> of her pay will be shown as Research or Public service.  That’s because the C-FOAP on her payment has a program code with a NACUBO for instruction.   Some depts are starting to divide their state money as research and public service as well as instruction. </a:t>
            </a:r>
            <a:endParaRPr lang="en-US" dirty="0" smtClean="0"/>
          </a:p>
          <a:p>
            <a:endParaRPr lang="en-US" dirty="0" smtClean="0"/>
          </a:p>
          <a:p>
            <a:r>
              <a:rPr lang="en-US" dirty="0" smtClean="0"/>
              <a:t>Department</a:t>
            </a:r>
            <a:r>
              <a:rPr lang="en-US" baseline="0" dirty="0" smtClean="0"/>
              <a:t> overheads – all state expenses less the salaries already accounted for – are distributed to instruction, research, public service based on the direct salaries line. </a:t>
            </a:r>
          </a:p>
          <a:p>
            <a:endParaRPr lang="en-US" dirty="0" smtClean="0"/>
          </a:p>
          <a:p>
            <a:r>
              <a:rPr lang="en-US" dirty="0" smtClean="0"/>
              <a:t>College overheads, e.g.</a:t>
            </a:r>
            <a:r>
              <a:rPr lang="en-US" baseline="0" dirty="0" smtClean="0"/>
              <a:t> Dean’s office, placement office, etc.</a:t>
            </a:r>
            <a:r>
              <a:rPr lang="en-US" dirty="0" smtClean="0"/>
              <a:t> are distributed to the academic</a:t>
            </a:r>
            <a:r>
              <a:rPr lang="en-US" baseline="0" dirty="0" smtClean="0"/>
              <a:t> units in the college based on direct salary. </a:t>
            </a:r>
          </a:p>
          <a:p>
            <a:endParaRPr lang="en-US" baseline="0" dirty="0" smtClean="0"/>
          </a:p>
          <a:p>
            <a:r>
              <a:rPr lang="en-US" baseline="0" dirty="0" smtClean="0"/>
              <a:t>Overhead unique to a function would include costs that of units that serve only one function (instruction, research, public service).  Examples are Center for Teaching Excellence, VC Research Office, VC Public Engagement</a:t>
            </a:r>
          </a:p>
          <a:p>
            <a:endParaRPr lang="en-US" baseline="0" dirty="0" smtClean="0"/>
          </a:p>
          <a:p>
            <a:r>
              <a:rPr lang="en-US" baseline="0" dirty="0" smtClean="0"/>
              <a:t>Academic support, Student Services, Independent Operations, Institutional Support, and O&amp;M of Physical plant are state expenditures from other service units with those NACUBO codes. </a:t>
            </a:r>
            <a:endParaRPr lang="en-US" dirty="0" smtClean="0"/>
          </a:p>
          <a:p>
            <a:endParaRPr lang="en-US" dirty="0" smtClean="0"/>
          </a:p>
          <a:p>
            <a:r>
              <a:rPr lang="en-US" dirty="0" smtClean="0"/>
              <a:t>The Unit</a:t>
            </a:r>
            <a:r>
              <a:rPr lang="en-US" baseline="0" dirty="0" smtClean="0"/>
              <a:t> cost study is u</a:t>
            </a:r>
            <a:r>
              <a:rPr lang="en-US" dirty="0" smtClean="0"/>
              <a:t>sed to compare departments.</a:t>
            </a:r>
            <a:r>
              <a:rPr lang="en-US" baseline="0" dirty="0" smtClean="0"/>
              <a:t> </a:t>
            </a:r>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E7BAC0-2588-46F7-85B6-8CDF61FD626C}" type="slidenum">
              <a:rPr lang="en-US"/>
              <a:pPr/>
              <a:t>25</a:t>
            </a:fld>
            <a:endParaRPr lang="en-US"/>
          </a:p>
        </p:txBody>
      </p:sp>
      <p:sp>
        <p:nvSpPr>
          <p:cNvPr id="193538" name="Rectangle 2"/>
          <p:cNvSpPr>
            <a:spLocks noGrp="1" noRot="1" noChangeAspect="1" noChangeArrowheads="1" noTextEdit="1"/>
          </p:cNvSpPr>
          <p:nvPr>
            <p:ph type="sldImg"/>
          </p:nvPr>
        </p:nvSpPr>
        <p:spPr>
          <a:xfrm>
            <a:off x="1068388" y="698500"/>
            <a:ext cx="4691062" cy="3475038"/>
          </a:xfrm>
          <a:ln/>
        </p:spPr>
      </p:sp>
      <p:sp>
        <p:nvSpPr>
          <p:cNvPr id="193539" name="Rectangle 3"/>
          <p:cNvSpPr>
            <a:spLocks noGrp="1" noChangeArrowheads="1"/>
          </p:cNvSpPr>
          <p:nvPr>
            <p:ph type="body" idx="1"/>
          </p:nvPr>
        </p:nvSpPr>
        <p:spPr/>
        <p:txBody>
          <a:bodyPr/>
          <a:lstStyle/>
          <a:p>
            <a:r>
              <a:rPr lang="en-US" dirty="0" smtClean="0"/>
              <a:t>The</a:t>
            </a:r>
            <a:r>
              <a:rPr lang="en-US" baseline="0" dirty="0" smtClean="0"/>
              <a:t> Program Cost study is used extensively in the cyclical IBHE review of programs.</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6652960-0DD6-47E2-9D66-919172CE59D8}" type="slidenum">
              <a:rPr lang="en-US"/>
              <a:pPr/>
              <a:t>2</a:t>
            </a:fld>
            <a:endParaRPr lang="en-US"/>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en-US"/>
              <a:t>We are a public institution spending public money.  </a:t>
            </a:r>
          </a:p>
          <a:p>
            <a:r>
              <a:rPr lang="en-US"/>
              <a:t>More than 80% of the money we spend is through payroll, and we need to account for the uses of that money.</a:t>
            </a:r>
          </a:p>
          <a:p>
            <a:endParaRPr lang="en-US"/>
          </a:p>
          <a:p>
            <a:endParaRPr lang="en-US"/>
          </a:p>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E7BAC0-2588-46F7-85B6-8CDF61FD626C}" type="slidenum">
              <a:rPr lang="en-US"/>
              <a:pPr/>
              <a:t>26</a:t>
            </a:fld>
            <a:endParaRPr lang="en-US"/>
          </a:p>
        </p:txBody>
      </p:sp>
      <p:sp>
        <p:nvSpPr>
          <p:cNvPr id="193538" name="Rectangle 2"/>
          <p:cNvSpPr>
            <a:spLocks noGrp="1" noRot="1" noChangeAspect="1" noChangeArrowheads="1" noTextEdit="1"/>
          </p:cNvSpPr>
          <p:nvPr>
            <p:ph type="sldImg"/>
          </p:nvPr>
        </p:nvSpPr>
        <p:spPr>
          <a:xfrm>
            <a:off x="1068388" y="698500"/>
            <a:ext cx="4691062" cy="3475038"/>
          </a:xfrm>
          <a:ln/>
        </p:spPr>
      </p:sp>
      <p:sp>
        <p:nvSpPr>
          <p:cNvPr id="193539" name="Rectangle 3"/>
          <p:cNvSpPr>
            <a:spLocks noGrp="1" noChangeArrowheads="1"/>
          </p:cNvSpPr>
          <p:nvPr>
            <p:ph type="body" idx="1"/>
          </p:nvPr>
        </p:nvSpPr>
        <p:spPr/>
        <p:txBody>
          <a:bodyPr/>
          <a:lstStyle/>
          <a:p>
            <a:r>
              <a:rPr lang="en-US" dirty="0" smtClean="0"/>
              <a:t>Used to compare faculty loads across</a:t>
            </a:r>
            <a:r>
              <a:rPr lang="en-US" baseline="0" dirty="0" smtClean="0"/>
              <a:t> campuses</a:t>
            </a:r>
          </a:p>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E99747-C7F9-42EF-A72D-1DEEB05C8449}" type="slidenum">
              <a:rPr lang="en-US"/>
              <a:pPr/>
              <a:t>27</a:t>
            </a:fld>
            <a:endParaRPr lang="en-US"/>
          </a:p>
        </p:txBody>
      </p:sp>
      <p:sp>
        <p:nvSpPr>
          <p:cNvPr id="663554" name="Rectangle 1026"/>
          <p:cNvSpPr>
            <a:spLocks noGrp="1" noRot="1" noChangeAspect="1" noChangeArrowheads="1" noTextEdit="1"/>
          </p:cNvSpPr>
          <p:nvPr>
            <p:ph type="sldImg"/>
          </p:nvPr>
        </p:nvSpPr>
        <p:spPr>
          <a:xfrm>
            <a:off x="1068388" y="698500"/>
            <a:ext cx="4691062" cy="3475038"/>
          </a:xfrm>
          <a:ln/>
        </p:spPr>
      </p:sp>
      <p:sp>
        <p:nvSpPr>
          <p:cNvPr id="663555" name="Rectangle 1027"/>
          <p:cNvSpPr>
            <a:spLocks noGrp="1" noChangeArrowheads="1"/>
          </p:cNvSpPr>
          <p:nvPr>
            <p:ph type="body" idx="1"/>
          </p:nvPr>
        </p:nvSpPr>
        <p:spPr/>
        <p:txBody>
          <a:bodyPr/>
          <a:lstStyle/>
          <a:p>
            <a:r>
              <a:rPr lang="en-US" dirty="0" smtClean="0"/>
              <a:t>Julie</a:t>
            </a:r>
            <a:r>
              <a:rPr lang="en-US" baseline="0" dirty="0" smtClean="0"/>
              <a:t> will discuss this in greater detail.</a:t>
            </a:r>
          </a:p>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E99747-C7F9-42EF-A72D-1DEEB05C8449}" type="slidenum">
              <a:rPr lang="en-US"/>
              <a:pPr/>
              <a:t>28</a:t>
            </a:fld>
            <a:endParaRPr lang="en-US"/>
          </a:p>
        </p:txBody>
      </p:sp>
      <p:sp>
        <p:nvSpPr>
          <p:cNvPr id="663554" name="Rectangle 1026"/>
          <p:cNvSpPr>
            <a:spLocks noGrp="1" noRot="1" noChangeAspect="1" noChangeArrowheads="1" noTextEdit="1"/>
          </p:cNvSpPr>
          <p:nvPr>
            <p:ph type="sldImg"/>
          </p:nvPr>
        </p:nvSpPr>
        <p:spPr>
          <a:xfrm>
            <a:off x="1068388" y="698500"/>
            <a:ext cx="4691062" cy="3475038"/>
          </a:xfrm>
          <a:ln/>
        </p:spPr>
      </p:sp>
      <p:sp>
        <p:nvSpPr>
          <p:cNvPr id="663555" name="Rectangle 1027"/>
          <p:cNvSpPr>
            <a:spLocks noGrp="1" noChangeArrowheads="1"/>
          </p:cNvSpPr>
          <p:nvPr>
            <p:ph type="body" idx="1"/>
          </p:nvPr>
        </p:nvSpPr>
        <p:spPr/>
        <p:txBody>
          <a:bodyPr/>
          <a:lstStyle/>
          <a:p>
            <a:r>
              <a:rPr lang="en-US" dirty="0" smtClean="0"/>
              <a:t>Julie</a:t>
            </a:r>
            <a:r>
              <a:rPr lang="en-US" baseline="0" dirty="0" smtClean="0"/>
              <a:t> will discuss this in greater detail.</a:t>
            </a:r>
          </a:p>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E99747-C7F9-42EF-A72D-1DEEB05C8449}" type="slidenum">
              <a:rPr lang="en-US"/>
              <a:pPr/>
              <a:t>29</a:t>
            </a:fld>
            <a:endParaRPr lang="en-US"/>
          </a:p>
        </p:txBody>
      </p:sp>
      <p:sp>
        <p:nvSpPr>
          <p:cNvPr id="663554" name="Rectangle 1026"/>
          <p:cNvSpPr>
            <a:spLocks noGrp="1" noRot="1" noChangeAspect="1" noChangeArrowheads="1" noTextEdit="1"/>
          </p:cNvSpPr>
          <p:nvPr>
            <p:ph type="sldImg"/>
          </p:nvPr>
        </p:nvSpPr>
        <p:spPr>
          <a:xfrm>
            <a:off x="1068388" y="698500"/>
            <a:ext cx="4691062" cy="3475038"/>
          </a:xfrm>
          <a:ln/>
        </p:spPr>
      </p:sp>
      <p:sp>
        <p:nvSpPr>
          <p:cNvPr id="663555" name="Rectangle 1027"/>
          <p:cNvSpPr>
            <a:spLocks noGrp="1" noChangeArrowheads="1"/>
          </p:cNvSpPr>
          <p:nvPr>
            <p:ph type="body" idx="1"/>
          </p:nvPr>
        </p:nvSpPr>
        <p:spPr/>
        <p:txBody>
          <a:bodyPr/>
          <a:lstStyle/>
          <a:p>
            <a:r>
              <a:rPr lang="en-US" dirty="0" smtClean="0"/>
              <a:t>Julie</a:t>
            </a:r>
            <a:r>
              <a:rPr lang="en-US" baseline="0" dirty="0" smtClean="0"/>
              <a:t> will discuss this in greater detail.</a:t>
            </a:r>
            <a:endParaRPr lang="en-US" baseline="0" smtClean="0"/>
          </a:p>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4A2B573-6D11-4FC6-B8C3-BE18B68D8671}" type="slidenum">
              <a:rPr lang="en-US"/>
              <a:pPr/>
              <a:t>30</a:t>
            </a:fld>
            <a:endParaRPr lang="en-US"/>
          </a:p>
        </p:txBody>
      </p:sp>
      <p:sp>
        <p:nvSpPr>
          <p:cNvPr id="644098" name="Rectangle 2"/>
          <p:cNvSpPr>
            <a:spLocks noGrp="1" noRot="1" noChangeAspect="1" noChangeArrowheads="1" noTextEdit="1"/>
          </p:cNvSpPr>
          <p:nvPr>
            <p:ph type="sldImg"/>
          </p:nvPr>
        </p:nvSpPr>
        <p:spPr>
          <a:ln/>
        </p:spPr>
      </p:sp>
      <p:sp>
        <p:nvSpPr>
          <p:cNvPr id="644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57B101-ACD8-4B72-8627-2D6460124EF0}" type="slidenum">
              <a:rPr lang="en-US"/>
              <a:pPr/>
              <a:t>31</a:t>
            </a:fld>
            <a:endParaRPr lang="en-US"/>
          </a:p>
        </p:txBody>
      </p:sp>
      <p:sp>
        <p:nvSpPr>
          <p:cNvPr id="675842" name="Rectangle 1026"/>
          <p:cNvSpPr>
            <a:spLocks noGrp="1" noRot="1" noChangeAspect="1" noChangeArrowheads="1" noTextEdit="1"/>
          </p:cNvSpPr>
          <p:nvPr>
            <p:ph type="sldImg"/>
          </p:nvPr>
        </p:nvSpPr>
        <p:spPr>
          <a:ln/>
        </p:spPr>
      </p:sp>
      <p:sp>
        <p:nvSpPr>
          <p:cNvPr id="675843" name="Rectangle 1027"/>
          <p:cNvSpPr>
            <a:spLocks noGrp="1" noChangeArrowheads="1"/>
          </p:cNvSpPr>
          <p:nvPr>
            <p:ph type="body" idx="1"/>
          </p:nvPr>
        </p:nvSpPr>
        <p:spPr/>
        <p:txBody>
          <a:bodyPr/>
          <a:lstStyle/>
          <a:p>
            <a:r>
              <a:rPr lang="en-US"/>
              <a:t>When a cost-sharing arrangement is in place for this department, the box will show the agreement.</a:t>
            </a:r>
          </a:p>
          <a:p>
            <a:r>
              <a:rPr lang="en-US"/>
              <a:t>Any activity line that is appropriate for cost sharing will have a new set of boxes below where you enter the cost sharing percents. </a:t>
            </a:r>
          </a:p>
          <a:p>
            <a:endParaRPr lang="en-US"/>
          </a:p>
          <a:p>
            <a:r>
              <a:rPr lang="en-US"/>
              <a:t>Cost sharing lines – unlike activity lines -- do not need to add to 100% (and rarely do)</a:t>
            </a:r>
          </a:p>
          <a:p>
            <a:endParaRPr lang="en-US"/>
          </a:p>
          <a:p>
            <a:r>
              <a:rPr lang="en-US"/>
              <a:t>Only appropriate activities may be used for cost sharing.  See how the NACUBO 1100 line can only cost share on Org Res and the NACUBO 1200 line can cost share only on Extension/Public Service. </a:t>
            </a:r>
          </a:p>
          <a:p>
            <a:endParaRPr lang="en-US"/>
          </a:p>
          <a:p>
            <a:r>
              <a:rPr lang="en-US"/>
              <a:t>Cost sharing percents must be less than or equal to the activity line.</a:t>
            </a:r>
          </a:p>
          <a:p>
            <a:r>
              <a:rPr lang="en-US"/>
              <a:t>For instructional activities, cost sharing must be less than the activity line </a:t>
            </a:r>
          </a:p>
          <a:p>
            <a:r>
              <a:rPr lang="en-US"/>
              <a:t>(we insist that some time be left for the course).</a:t>
            </a:r>
          </a:p>
          <a:p>
            <a:endParaRPr lang="en-US"/>
          </a:p>
          <a:p>
            <a:r>
              <a:rPr lang="en-US"/>
              <a:t>If the person has a commitment and no cost sharing lines are shown, you have not paid the person on any line appropriate for cost sharing.  Call Janice.</a:t>
            </a:r>
          </a:p>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557D87-A70F-4340-8DB2-46A8DCE2272C}" type="slidenum">
              <a:rPr lang="en-US"/>
              <a:pPr/>
              <a:t>32</a:t>
            </a:fld>
            <a:endParaRPr lang="en-US"/>
          </a:p>
        </p:txBody>
      </p:sp>
      <p:sp>
        <p:nvSpPr>
          <p:cNvPr id="677890" name="Rectangle 2"/>
          <p:cNvSpPr>
            <a:spLocks noGrp="1" noRot="1" noChangeAspect="1" noChangeArrowheads="1" noTextEdit="1"/>
          </p:cNvSpPr>
          <p:nvPr>
            <p:ph type="sldImg"/>
          </p:nvPr>
        </p:nvSpPr>
        <p:spPr>
          <a:ln/>
        </p:spPr>
      </p:sp>
      <p:sp>
        <p:nvSpPr>
          <p:cNvPr id="677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557D87-A70F-4340-8DB2-46A8DCE2272C}" type="slidenum">
              <a:rPr lang="en-US"/>
              <a:pPr/>
              <a:t>33</a:t>
            </a:fld>
            <a:endParaRPr lang="en-US"/>
          </a:p>
        </p:txBody>
      </p:sp>
      <p:sp>
        <p:nvSpPr>
          <p:cNvPr id="677890" name="Rectangle 2"/>
          <p:cNvSpPr>
            <a:spLocks noGrp="1" noRot="1" noChangeAspect="1" noChangeArrowheads="1" noTextEdit="1"/>
          </p:cNvSpPr>
          <p:nvPr>
            <p:ph type="sldImg"/>
          </p:nvPr>
        </p:nvSpPr>
        <p:spPr>
          <a:ln/>
        </p:spPr>
      </p:sp>
      <p:sp>
        <p:nvSpPr>
          <p:cNvPr id="67789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27B660-E599-49A8-AAB7-E7425D36D8B8}" type="slidenum">
              <a:rPr lang="en-US" smtClean="0"/>
              <a:pPr/>
              <a:t>34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2AE895-BB76-4487-AB0B-86C41C4F78C3}" type="slidenum">
              <a:rPr lang="en-US"/>
              <a:pPr/>
              <a:t>3</a:t>
            </a:fld>
            <a:endParaRPr lang="en-US"/>
          </a:p>
        </p:txBody>
      </p:sp>
      <p:sp>
        <p:nvSpPr>
          <p:cNvPr id="646146" name="Rectangle 2050"/>
          <p:cNvSpPr>
            <a:spLocks noGrp="1" noRot="1" noChangeAspect="1" noChangeArrowheads="1" noTextEdit="1"/>
          </p:cNvSpPr>
          <p:nvPr>
            <p:ph type="sldImg"/>
          </p:nvPr>
        </p:nvSpPr>
        <p:spPr>
          <a:ln/>
        </p:spPr>
      </p:sp>
      <p:sp>
        <p:nvSpPr>
          <p:cNvPr id="646147" name="Rectangle 2051"/>
          <p:cNvSpPr>
            <a:spLocks noGrp="1" noChangeArrowheads="1"/>
          </p:cNvSpPr>
          <p:nvPr>
            <p:ph type="body" idx="1"/>
          </p:nvPr>
        </p:nvSpPr>
        <p:spPr/>
        <p:txBody>
          <a:bodyPr/>
          <a:lstStyle/>
          <a:p>
            <a:endParaRPr lang="en-US" dirty="0"/>
          </a:p>
          <a:p>
            <a:r>
              <a:rPr lang="en-US" dirty="0"/>
              <a:t>A-21: defines what costs are “allowable” and “unallowable” for direct charges to Federal Government sponsored projects and for the computation of an overhead rate to be used for indirect costs.</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27B660-E599-49A8-AAB7-E7425D36D8B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127B660-E599-49A8-AAB7-E7425D36D8B8}"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E2AD404-D207-4C0B-B7BF-A77D02F6AC49}" type="slidenum">
              <a:rPr lang="en-US"/>
              <a:pPr/>
              <a:t>8</a:t>
            </a:fld>
            <a:endParaRPr lang="en-US"/>
          </a:p>
        </p:txBody>
      </p:sp>
      <p:sp>
        <p:nvSpPr>
          <p:cNvPr id="625666" name="Rectangle 2"/>
          <p:cNvSpPr>
            <a:spLocks noGrp="1" noRot="1" noChangeAspect="1" noChangeArrowheads="1" noTextEdit="1"/>
          </p:cNvSpPr>
          <p:nvPr>
            <p:ph type="sldImg"/>
          </p:nvPr>
        </p:nvSpPr>
        <p:spPr>
          <a:ln/>
        </p:spPr>
      </p:sp>
      <p:sp>
        <p:nvSpPr>
          <p:cNvPr id="62566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192160-3AF4-4996-9E65-511BB4574498}" type="slidenum">
              <a:rPr lang="en-US"/>
              <a:pPr/>
              <a:t>9</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a:t>This means that when you change the percent on an appointment, you do not have to change the activities.  (You may of course)</a:t>
            </a:r>
          </a:p>
          <a:p>
            <a:endParaRPr lang="en-US"/>
          </a:p>
          <a:p>
            <a:r>
              <a:rPr lang="en-US"/>
              <a:t>We know the percent on the appointment from Payroll, so why make you enter it again?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68E523-F86B-443B-B0C2-EFD3F2D1D5D3}" type="slidenum">
              <a:rPr lang="en-US"/>
              <a:pPr/>
              <a:t>11</a:t>
            </a:fld>
            <a:endParaRPr lang="en-US"/>
          </a:p>
        </p:txBody>
      </p:sp>
      <p:sp>
        <p:nvSpPr>
          <p:cNvPr id="688130" name="Rectangle 1026"/>
          <p:cNvSpPr>
            <a:spLocks noGrp="1" noRot="1" noChangeAspect="1" noChangeArrowheads="1" noTextEdit="1"/>
          </p:cNvSpPr>
          <p:nvPr>
            <p:ph type="sldImg"/>
          </p:nvPr>
        </p:nvSpPr>
        <p:spPr>
          <a:ln/>
        </p:spPr>
      </p:sp>
      <p:sp>
        <p:nvSpPr>
          <p:cNvPr id="688131" name="Rectangle 1027"/>
          <p:cNvSpPr>
            <a:spLocks noGrp="1" noChangeArrowheads="1"/>
          </p:cNvSpPr>
          <p:nvPr>
            <p:ph type="body" idx="1"/>
          </p:nvPr>
        </p:nvSpPr>
        <p:spPr/>
        <p:txBody>
          <a:bodyPr/>
          <a:lstStyle/>
          <a:p>
            <a:r>
              <a:rPr lang="en-US"/>
              <a:t>Don’t set up pay lines with SOF=G and NACUBO=1200 for employees who will be teaching!</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0ACCE6-1A45-4EC9-8688-2189C5509963}" type="slidenum">
              <a:rPr lang="en-US"/>
              <a:pPr/>
              <a:t>12</a:t>
            </a:fld>
            <a:endParaRPr lang="en-US"/>
          </a:p>
        </p:txBody>
      </p:sp>
      <p:sp>
        <p:nvSpPr>
          <p:cNvPr id="635906" name="Rectangle 2"/>
          <p:cNvSpPr>
            <a:spLocks noGrp="1" noRot="1" noChangeAspect="1" noChangeArrowheads="1" noTextEdit="1"/>
          </p:cNvSpPr>
          <p:nvPr>
            <p:ph type="sldImg"/>
          </p:nvPr>
        </p:nvSpPr>
        <p:spPr>
          <a:ln/>
        </p:spPr>
      </p:sp>
      <p:sp>
        <p:nvSpPr>
          <p:cNvPr id="635907" name="Rectangle 3"/>
          <p:cNvSpPr>
            <a:spLocks noGrp="1" noChangeArrowheads="1"/>
          </p:cNvSpPr>
          <p:nvPr>
            <p:ph type="body" idx="1"/>
          </p:nvPr>
        </p:nvSpPr>
        <p:spPr/>
        <p:txBody>
          <a:bodyPr/>
          <a:lstStyle/>
          <a:p>
            <a:r>
              <a:rPr lang="en-US" dirty="0"/>
              <a:t>If you enter an incorrect activity for the SOF, you will get a Line Error after you hit Apply Changes.</a:t>
            </a:r>
          </a:p>
          <a:p>
            <a:endParaRPr lang="en-US" dirty="0"/>
          </a:p>
          <a:p>
            <a:r>
              <a:rPr lang="en-US" dirty="0"/>
              <a:t>The Appropriate Activity Grid – </a:t>
            </a:r>
            <a:r>
              <a:rPr lang="en-US" dirty="0" smtClean="0"/>
              <a:t>see </a:t>
            </a:r>
            <a:r>
              <a:rPr lang="en-US" dirty="0"/>
              <a:t>handout – has all the permitted combinations. </a:t>
            </a:r>
          </a:p>
          <a:p>
            <a:r>
              <a:rPr lang="en-US" dirty="0"/>
              <a:t>You can view this grid at any time by clicking on the column header over the activities.</a:t>
            </a:r>
          </a:p>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76090" y="1463040"/>
            <a:ext cx="8480053" cy="1950720"/>
          </a:xfrm>
          <a:ln>
            <a:noFill/>
          </a:ln>
        </p:spPr>
        <p:txBody>
          <a:bodyPr vert="horz" tIns="0" rIns="19647"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60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76090" y="3443772"/>
            <a:ext cx="8483345" cy="1869440"/>
          </a:xfrm>
        </p:spPr>
        <p:txBody>
          <a:bodyPr lIns="0" rIns="19647"/>
          <a:lstStyle>
            <a:lvl1pPr marL="0" marR="49117" indent="0" algn="r">
              <a:buNone/>
              <a:defRPr>
                <a:solidFill>
                  <a:schemeClr val="tx1"/>
                </a:solidFill>
              </a:defRPr>
            </a:lvl1pPr>
            <a:lvl2pPr marL="491170" indent="0" algn="ctr">
              <a:buNone/>
            </a:lvl2pPr>
            <a:lvl3pPr marL="982340" indent="0" algn="ctr">
              <a:buNone/>
            </a:lvl3pPr>
            <a:lvl4pPr marL="1473510" indent="0" algn="ctr">
              <a:buNone/>
            </a:lvl4pPr>
            <a:lvl5pPr marL="1964680" indent="0" algn="ctr">
              <a:buNone/>
            </a:lvl5pPr>
            <a:lvl6pPr marL="2455850" indent="0" algn="ctr">
              <a:buNone/>
            </a:lvl6pPr>
            <a:lvl7pPr marL="2947020" indent="0" algn="ctr">
              <a:buNone/>
            </a:lvl7pPr>
            <a:lvl8pPr marL="3438190" indent="0" algn="ctr">
              <a:buNone/>
            </a:lvl8pPr>
            <a:lvl9pPr marL="392936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A43243F-34AB-4F4B-8604-57F63B82C83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93CE99-B955-4743-918D-D312A08E1E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59982" y="975362"/>
            <a:ext cx="2222064" cy="555921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93792" y="975362"/>
            <a:ext cx="6501593" cy="555921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EDCCB84-753A-481A-BE24-5C2062C7B27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9C8438-BA63-46B8-A543-D71A2662A01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72799" y="1404519"/>
            <a:ext cx="8394462" cy="145328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6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72799" y="2884975"/>
            <a:ext cx="8394462" cy="1610359"/>
          </a:xfrm>
        </p:spPr>
        <p:txBody>
          <a:bodyPr lIns="49117" rIns="49117" anchor="t"/>
          <a:lstStyle>
            <a:lvl1pPr marL="0" indent="0">
              <a:buNone/>
              <a:defRPr sz="2400">
                <a:solidFill>
                  <a:schemeClr val="tx1"/>
                </a:solidFill>
              </a:defRPr>
            </a:lvl1pPr>
            <a:lvl2pPr>
              <a:buNone/>
              <a:defRPr sz="1900">
                <a:solidFill>
                  <a:schemeClr val="tx1">
                    <a:tint val="75000"/>
                  </a:schemeClr>
                </a:solidFill>
              </a:defRPr>
            </a:lvl2pPr>
            <a:lvl3pPr>
              <a:buNone/>
              <a:defRPr sz="1700">
                <a:solidFill>
                  <a:schemeClr val="tx1">
                    <a:tint val="75000"/>
                  </a:schemeClr>
                </a:solidFill>
              </a:defRPr>
            </a:lvl3pPr>
            <a:lvl4pPr>
              <a:buNone/>
              <a:defRPr sz="1500">
                <a:solidFill>
                  <a:schemeClr val="tx1">
                    <a:tint val="75000"/>
                  </a:schemeClr>
                </a:solidFill>
              </a:defRPr>
            </a:lvl4pPr>
            <a:lvl5pPr>
              <a:buNone/>
              <a:defRPr sz="15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C9E59B-4841-4E9E-B33F-441FA86DB2E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93792" y="751027"/>
            <a:ext cx="8888254" cy="12192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93792" y="2048091"/>
            <a:ext cx="4361828" cy="4730496"/>
          </a:xfrm>
        </p:spPr>
        <p:txBody>
          <a:bodyPr/>
          <a:lstStyle>
            <a:lvl1pPr>
              <a:defRPr sz="2800"/>
            </a:lvl1pPr>
            <a:lvl2pPr>
              <a:defRPr sz="2600"/>
            </a:lvl2pPr>
            <a:lvl3pPr>
              <a:defRPr sz="2100"/>
            </a:lvl3pPr>
            <a:lvl4pPr>
              <a:defRPr sz="19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020218" y="2048091"/>
            <a:ext cx="4361828" cy="4730496"/>
          </a:xfrm>
        </p:spPr>
        <p:txBody>
          <a:bodyPr/>
          <a:lstStyle>
            <a:lvl1pPr>
              <a:defRPr sz="2800"/>
            </a:lvl1pPr>
            <a:lvl2pPr>
              <a:defRPr sz="2600"/>
            </a:lvl2pPr>
            <a:lvl3pPr>
              <a:defRPr sz="2100"/>
            </a:lvl3pPr>
            <a:lvl4pPr>
              <a:defRPr sz="19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CBFC0E-27CC-4741-8AEE-1595D955FC9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3792" y="751027"/>
            <a:ext cx="8888254" cy="1219200"/>
          </a:xfrm>
        </p:spPr>
        <p:txBody>
          <a:bodyPr tIns="49117"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3792" y="1978931"/>
            <a:ext cx="4363544" cy="703309"/>
          </a:xfrm>
        </p:spPr>
        <p:txBody>
          <a:bodyPr lIns="49117" tIns="0" rIns="49117" bIns="0" anchor="ctr">
            <a:noAutofit/>
          </a:bodyPr>
          <a:lstStyle>
            <a:lvl1pPr marL="0" indent="0">
              <a:buNone/>
              <a:defRPr sz="26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016789" y="1983741"/>
            <a:ext cx="4365258" cy="698499"/>
          </a:xfrm>
        </p:spPr>
        <p:txBody>
          <a:bodyPr lIns="49117" tIns="0" rIns="49117" bIns="0" anchor="ctr"/>
          <a:lstStyle>
            <a:lvl1pPr marL="0" indent="0">
              <a:buNone/>
              <a:defRPr sz="2600" b="1" cap="none" baseline="0">
                <a:solidFill>
                  <a:schemeClr val="tx2"/>
                </a:solidFill>
                <a:effectLst/>
              </a:defRPr>
            </a:lvl1pPr>
            <a:lvl2pPr>
              <a:buNone/>
              <a:defRPr sz="2100" b="1"/>
            </a:lvl2pPr>
            <a:lvl3pPr>
              <a:buNone/>
              <a:defRPr sz="1900" b="1"/>
            </a:lvl3pPr>
            <a:lvl4pPr>
              <a:buNone/>
              <a:defRPr sz="1700" b="1"/>
            </a:lvl4pPr>
            <a:lvl5pPr>
              <a:buNone/>
              <a:defRPr sz="17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93792" y="2682240"/>
            <a:ext cx="4363544" cy="4102101"/>
          </a:xfrm>
        </p:spPr>
        <p:txBody>
          <a:bodyPr tIns="0"/>
          <a:lstStyle>
            <a:lvl1pPr>
              <a:defRPr sz="2400"/>
            </a:lvl1pPr>
            <a:lvl2pPr>
              <a:defRPr sz="2100"/>
            </a:lvl2pPr>
            <a:lvl3pPr>
              <a:defRPr sz="1900"/>
            </a:lvl3pPr>
            <a:lvl4pPr>
              <a:defRPr sz="1700"/>
            </a:lvl4pPr>
            <a:lvl5pPr>
              <a:defRPr sz="1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016789" y="2682240"/>
            <a:ext cx="4365258" cy="4102101"/>
          </a:xfrm>
        </p:spPr>
        <p:txBody>
          <a:bodyPr tIns="0"/>
          <a:lstStyle>
            <a:lvl1pPr>
              <a:defRPr sz="2400"/>
            </a:lvl1pPr>
            <a:lvl2pPr>
              <a:defRPr sz="2100"/>
            </a:lvl2pPr>
            <a:lvl3pPr>
              <a:defRPr sz="1900"/>
            </a:lvl3pPr>
            <a:lvl4pPr>
              <a:defRPr sz="1700"/>
            </a:lvl4pPr>
            <a:lvl5pPr>
              <a:defRPr sz="17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F23232-90C1-40BD-8158-E932BAA14A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93792" y="751027"/>
            <a:ext cx="8970553" cy="1219200"/>
          </a:xfrm>
        </p:spPr>
        <p:txBody>
          <a:bodyPr vert="horz" tIns="49117"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4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9D980E-6A8D-4A79-90A2-3F8275A702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959B02-3950-4DE3-A319-6C77BAB7841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40688" y="548642"/>
            <a:ext cx="2962751" cy="1239520"/>
          </a:xfrm>
        </p:spPr>
        <p:txBody>
          <a:bodyPr lIns="0" anchor="b">
            <a:noAutofit/>
          </a:bodyPr>
          <a:lstStyle>
            <a:lvl1pPr algn="l" rtl="0">
              <a:spcBef>
                <a:spcPct val="0"/>
              </a:spcBef>
              <a:buNone/>
              <a:defRPr sz="28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40688" y="1788160"/>
            <a:ext cx="2962751" cy="4876800"/>
          </a:xfrm>
        </p:spPr>
        <p:txBody>
          <a:bodyPr lIns="19647" rIns="19647"/>
          <a:lstStyle>
            <a:lvl1pPr marL="0" indent="0" algn="l">
              <a:buNone/>
              <a:defRPr sz="1500"/>
            </a:lvl1pPr>
            <a:lvl2pPr indent="0" algn="l">
              <a:buNone/>
              <a:defRPr sz="1300"/>
            </a:lvl2pPr>
            <a:lvl3pPr indent="0" algn="l">
              <a:buNone/>
              <a:defRPr sz="1100"/>
            </a:lvl3pPr>
            <a:lvl4pPr indent="0" algn="l">
              <a:buNone/>
              <a:defRPr sz="1000"/>
            </a:lvl4pPr>
            <a:lvl5pPr indent="0" algn="l">
              <a:buNone/>
              <a:defRPr sz="10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861178" y="1788160"/>
            <a:ext cx="5520868" cy="4876800"/>
          </a:xfrm>
        </p:spPr>
        <p:txBody>
          <a:bodyPr tIns="0"/>
          <a:lstStyle>
            <a:lvl1pPr>
              <a:defRPr sz="3000"/>
            </a:lvl1pPr>
            <a:lvl2pPr>
              <a:defRPr sz="2800"/>
            </a:lvl2pPr>
            <a:lvl3pPr>
              <a:defRPr sz="2600"/>
            </a:lvl3pPr>
            <a:lvl4pPr>
              <a:defRPr sz="2100"/>
            </a:lvl4pPr>
            <a:lvl5pPr>
              <a:defRPr sz="19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880E3-9468-4DF7-8455-AA12D0420C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419123" y="1181949"/>
            <a:ext cx="5678607" cy="438912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lIns="98234" tIns="49117" rIns="98234" bIns="49117" rtlCol="0" anchor="ctr"/>
          <a:lstStyle/>
          <a:p>
            <a:pPr algn="ctr" eaLnBrk="1" latinLnBrk="0" hangingPunct="1"/>
            <a:endParaRPr kumimoji="0" lang="en-US"/>
          </a:p>
        </p:txBody>
      </p:sp>
      <p:sp>
        <p:nvSpPr>
          <p:cNvPr id="12" name="Right Triangle 11"/>
          <p:cNvSpPr/>
          <p:nvPr/>
        </p:nvSpPr>
        <p:spPr>
          <a:xfrm rot="420000" flipV="1">
            <a:off x="8644743" y="5717087"/>
            <a:ext cx="167889" cy="165811"/>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lIns="98234" tIns="49117" rIns="98234" bIns="49117" rtlCol="0" anchor="ctr"/>
          <a:lstStyle/>
          <a:p>
            <a:pPr algn="ctr" eaLnBrk="1" latinLnBrk="0" hangingPunct="1"/>
            <a:endParaRPr kumimoji="0" lang="en-US"/>
          </a:p>
        </p:txBody>
      </p:sp>
      <p:sp>
        <p:nvSpPr>
          <p:cNvPr id="2" name="Title 1"/>
          <p:cNvSpPr>
            <a:spLocks noGrp="1"/>
          </p:cNvSpPr>
          <p:nvPr>
            <p:ph type="title"/>
          </p:nvPr>
        </p:nvSpPr>
        <p:spPr>
          <a:xfrm>
            <a:off x="658389" y="1255463"/>
            <a:ext cx="2389953" cy="1688129"/>
          </a:xfrm>
        </p:spPr>
        <p:txBody>
          <a:bodyPr vert="horz" lIns="49117" tIns="49117" rIns="49117" bIns="49117" anchor="b"/>
          <a:lstStyle>
            <a:lvl1pPr algn="l">
              <a:buNone/>
              <a:defRPr sz="21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58389" y="3017371"/>
            <a:ext cx="2386661" cy="2324608"/>
          </a:xfrm>
        </p:spPr>
        <p:txBody>
          <a:bodyPr lIns="68764" rIns="49117" bIns="49117" anchor="t"/>
          <a:lstStyle>
            <a:lvl1pPr marL="0" indent="0" algn="l">
              <a:spcBef>
                <a:spcPts val="269"/>
              </a:spcBef>
              <a:buFontTx/>
              <a:buNone/>
              <a:defRPr sz="1400"/>
            </a:lvl1pPr>
            <a:lvl2pPr>
              <a:defRPr sz="1300"/>
            </a:lvl2pPr>
            <a:lvl3pPr>
              <a:defRPr sz="1100"/>
            </a:lvl3pPr>
            <a:lvl4pPr>
              <a:defRPr sz="1000"/>
            </a:lvl4pPr>
            <a:lvl5pPr>
              <a:defRPr sz="10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723657" y="6780107"/>
            <a:ext cx="658389" cy="389467"/>
          </a:xfrm>
        </p:spPr>
        <p:txBody>
          <a:bodyPr/>
          <a:lstStyle/>
          <a:p>
            <a:fld id="{4AD64BFB-E631-46F8-A6C5-0B9CAB68B3FB}" type="slidenum">
              <a:rPr lang="en-US" smtClean="0"/>
              <a:pPr/>
              <a:t>‹#›</a:t>
            </a:fld>
            <a:endParaRPr lang="en-US"/>
          </a:p>
        </p:txBody>
      </p:sp>
      <p:sp>
        <p:nvSpPr>
          <p:cNvPr id="3" name="Picture Placeholder 2"/>
          <p:cNvSpPr>
            <a:spLocks noGrp="1"/>
          </p:cNvSpPr>
          <p:nvPr>
            <p:ph type="pic" idx="1"/>
          </p:nvPr>
        </p:nvSpPr>
        <p:spPr>
          <a:xfrm rot="420000">
            <a:off x="3764778" y="1279485"/>
            <a:ext cx="4987298" cy="4194048"/>
          </a:xfrm>
          <a:prstGeom prst="rect">
            <a:avLst/>
          </a:prstGeom>
          <a:solidFill>
            <a:schemeClr val="bg2"/>
          </a:solidFill>
          <a:ln w="3000" cap="rnd">
            <a:solidFill>
              <a:srgbClr val="C0C0C0"/>
            </a:solidFill>
            <a:round/>
          </a:ln>
          <a:effectLst/>
        </p:spPr>
        <p:txBody>
          <a:bodyPr/>
          <a:lstStyle>
            <a:lvl1pPr marL="0" indent="0">
              <a:buNone/>
              <a:defRPr sz="3400"/>
            </a:lvl1pPr>
          </a:lstStyle>
          <a:p>
            <a:r>
              <a:rPr kumimoji="0" lang="en-US" smtClean="0"/>
              <a:t>Click icon to add picture</a:t>
            </a:r>
            <a:endParaRPr kumimoji="0" lang="en-US" dirty="0"/>
          </a:p>
        </p:txBody>
      </p:sp>
      <p:sp>
        <p:nvSpPr>
          <p:cNvPr id="10" name="Freeform 9"/>
          <p:cNvSpPr>
            <a:spLocks/>
          </p:cNvSpPr>
          <p:nvPr/>
        </p:nvSpPr>
        <p:spPr bwMode="auto">
          <a:xfrm flipV="1">
            <a:off x="-10288" y="6204373"/>
            <a:ext cx="9896413" cy="111082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8234" tIns="49117" rIns="98234" bIns="49117"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732172" y="6634481"/>
            <a:ext cx="5143666" cy="68072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8234" tIns="49117" rIns="98234" bIns="49117"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0288" y="-7620"/>
            <a:ext cx="9896413" cy="1110827"/>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8234" tIns="49117" rIns="98234" bIns="49117"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732172" y="-7620"/>
            <a:ext cx="5143666" cy="68072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8234" tIns="49117" rIns="98234" bIns="49117"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93792" y="751027"/>
            <a:ext cx="8888254" cy="1219200"/>
          </a:xfrm>
          <a:prstGeom prst="rect">
            <a:avLst/>
          </a:prstGeom>
        </p:spPr>
        <p:txBody>
          <a:bodyPr vert="horz" lIns="0" tIns="49117"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93792" y="2064512"/>
            <a:ext cx="8888254" cy="4681728"/>
          </a:xfrm>
          <a:prstGeom prst="rect">
            <a:avLst/>
          </a:prstGeom>
        </p:spPr>
        <p:txBody>
          <a:bodyPr vert="horz" lIns="98234" tIns="49117" rIns="98234" bIns="49117">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93792" y="6780107"/>
            <a:ext cx="2304362" cy="389467"/>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880453" y="6780107"/>
            <a:ext cx="3621141" cy="389467"/>
          </a:xfrm>
          <a:prstGeom prst="rect">
            <a:avLst/>
          </a:prstGeom>
        </p:spPr>
        <p:txBody>
          <a:bodyPr vert="horz" lIns="0" tIns="0" rIns="0" bIns="0" anchor="b"/>
          <a:lstStyle>
            <a:lvl1pPr algn="l" eaLnBrk="1" latinLnBrk="0" hangingPunct="1">
              <a:defRPr kumimoji="0" sz="13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8559059" y="6780107"/>
            <a:ext cx="822987" cy="389467"/>
          </a:xfrm>
          <a:prstGeom prst="rect">
            <a:avLst/>
          </a:prstGeom>
        </p:spPr>
        <p:txBody>
          <a:bodyPr vert="horz" lIns="0" tIns="0" rIns="0" bIns="0" anchor="b"/>
          <a:lstStyle>
            <a:lvl1pPr algn="r" eaLnBrk="1" latinLnBrk="0" hangingPunct="1">
              <a:defRPr kumimoji="0" sz="1300">
                <a:solidFill>
                  <a:schemeClr val="tx2">
                    <a:shade val="90000"/>
                  </a:schemeClr>
                </a:solidFill>
              </a:defRPr>
            </a:lvl1pPr>
          </a:lstStyle>
          <a:p>
            <a:fld id="{2A235AA1-D1FB-418C-8857-A44EB22E130A}" type="slidenum">
              <a:rPr lang="en-US" smtClean="0"/>
              <a:pPr/>
              <a:t>‹#›</a:t>
            </a:fld>
            <a:endParaRPr lang="en-US"/>
          </a:p>
        </p:txBody>
      </p:sp>
      <p:grpSp>
        <p:nvGrpSpPr>
          <p:cNvPr id="2" name="Group 1"/>
          <p:cNvGrpSpPr/>
          <p:nvPr/>
        </p:nvGrpSpPr>
        <p:grpSpPr>
          <a:xfrm>
            <a:off x="-20539" y="215902"/>
            <a:ext cx="9915311" cy="692506"/>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rtl="0" eaLnBrk="1" latinLnBrk="0" hangingPunct="1">
        <a:spcBef>
          <a:spcPct val="0"/>
        </a:spcBef>
        <a:buNone/>
        <a:defRPr kumimoji="0" sz="5400" b="0" kern="1200">
          <a:ln>
            <a:noFill/>
          </a:ln>
          <a:solidFill>
            <a:schemeClr val="tx2"/>
          </a:solidFill>
          <a:effectLst/>
          <a:latin typeface="+mj-lt"/>
          <a:ea typeface="+mj-ea"/>
          <a:cs typeface="+mj-cs"/>
        </a:defRPr>
      </a:lvl1pPr>
    </p:titleStyle>
    <p:bodyStyle>
      <a:lvl1pPr marL="294702" indent="-294702" algn="l" rtl="0" eaLnBrk="1" latinLnBrk="0" hangingPunct="1">
        <a:spcBef>
          <a:spcPct val="20000"/>
        </a:spcBef>
        <a:buClr>
          <a:schemeClr val="accent3"/>
        </a:buClr>
        <a:buSzPct val="95000"/>
        <a:buFont typeface="Wingdings 2"/>
        <a:buChar char=""/>
        <a:defRPr kumimoji="0" sz="2800" kern="1200">
          <a:solidFill>
            <a:schemeClr val="tx1"/>
          </a:solidFill>
          <a:latin typeface="+mn-lt"/>
          <a:ea typeface="+mn-ea"/>
          <a:cs typeface="+mn-cs"/>
        </a:defRPr>
      </a:lvl1pPr>
      <a:lvl2pPr marL="687638" indent="-265232" algn="l" rtl="0" eaLnBrk="1" latinLnBrk="0" hangingPunct="1">
        <a:spcBef>
          <a:spcPct val="20000"/>
        </a:spcBef>
        <a:buClr>
          <a:schemeClr val="accent1"/>
        </a:buClr>
        <a:buSzPct val="85000"/>
        <a:buFont typeface="Wingdings 2"/>
        <a:buChar char=""/>
        <a:defRPr kumimoji="0" sz="2600" kern="1200">
          <a:solidFill>
            <a:schemeClr val="tx1"/>
          </a:solidFill>
          <a:latin typeface="+mn-lt"/>
          <a:ea typeface="+mn-ea"/>
          <a:cs typeface="+mn-cs"/>
        </a:defRPr>
      </a:lvl2pPr>
      <a:lvl3pPr marL="982340" indent="-265232" algn="l" rtl="0" eaLnBrk="1" latinLnBrk="0" hangingPunct="1">
        <a:spcBef>
          <a:spcPct val="20000"/>
        </a:spcBef>
        <a:buClr>
          <a:schemeClr val="accent2"/>
        </a:buClr>
        <a:buSzPct val="70000"/>
        <a:buFont typeface="Wingdings 2"/>
        <a:buChar char=""/>
        <a:defRPr kumimoji="0" sz="2300" kern="1200">
          <a:solidFill>
            <a:schemeClr val="tx1"/>
          </a:solidFill>
          <a:latin typeface="+mn-lt"/>
          <a:ea typeface="+mn-ea"/>
          <a:cs typeface="+mn-cs"/>
        </a:defRPr>
      </a:lvl3pPr>
      <a:lvl4pPr marL="1277042" indent="-225938" algn="l" rtl="0" eaLnBrk="1" latinLnBrk="0" hangingPunct="1">
        <a:spcBef>
          <a:spcPct val="20000"/>
        </a:spcBef>
        <a:buClr>
          <a:schemeClr val="accent3"/>
        </a:buClr>
        <a:buSzPct val="65000"/>
        <a:buFont typeface="Wingdings 2"/>
        <a:buChar char=""/>
        <a:defRPr kumimoji="0" sz="2100" kern="1200">
          <a:solidFill>
            <a:schemeClr val="tx1"/>
          </a:solidFill>
          <a:latin typeface="+mn-lt"/>
          <a:ea typeface="+mn-ea"/>
          <a:cs typeface="+mn-cs"/>
        </a:defRPr>
      </a:lvl4pPr>
      <a:lvl5pPr marL="1571744" indent="-225938" algn="l" rtl="0" eaLnBrk="1" latinLnBrk="0" hangingPunct="1">
        <a:spcBef>
          <a:spcPct val="20000"/>
        </a:spcBef>
        <a:buClr>
          <a:schemeClr val="accent4"/>
        </a:buClr>
        <a:buSzPct val="65000"/>
        <a:buFont typeface="Wingdings 2"/>
        <a:buChar char=""/>
        <a:defRPr kumimoji="0" sz="2100" kern="1200">
          <a:solidFill>
            <a:schemeClr val="tx1"/>
          </a:solidFill>
          <a:latin typeface="+mn-lt"/>
          <a:ea typeface="+mn-ea"/>
          <a:cs typeface="+mn-cs"/>
        </a:defRPr>
      </a:lvl5pPr>
      <a:lvl6pPr marL="1866446" indent="-225938" algn="l" rtl="0" eaLnBrk="1" latinLnBrk="0" hangingPunct="1">
        <a:spcBef>
          <a:spcPct val="20000"/>
        </a:spcBef>
        <a:buClr>
          <a:schemeClr val="accent5"/>
        </a:buClr>
        <a:buSzPct val="80000"/>
        <a:buFont typeface="Wingdings 2"/>
        <a:buChar char=""/>
        <a:defRPr kumimoji="0" sz="1900" kern="1200">
          <a:solidFill>
            <a:schemeClr val="tx1"/>
          </a:solidFill>
          <a:latin typeface="+mn-lt"/>
          <a:ea typeface="+mn-ea"/>
          <a:cs typeface="+mn-cs"/>
        </a:defRPr>
      </a:lvl6pPr>
      <a:lvl7pPr marL="2062914" indent="-196468" algn="l" rtl="0" eaLnBrk="1" latinLnBrk="0" hangingPunct="1">
        <a:spcBef>
          <a:spcPct val="20000"/>
        </a:spcBef>
        <a:buClr>
          <a:schemeClr val="accent6"/>
        </a:buClr>
        <a:buSzPct val="80000"/>
        <a:buFont typeface="Wingdings 2"/>
        <a:buChar char=""/>
        <a:defRPr kumimoji="0" sz="1700" kern="1200" baseline="0">
          <a:solidFill>
            <a:schemeClr val="tx1"/>
          </a:solidFill>
          <a:latin typeface="+mn-lt"/>
          <a:ea typeface="+mn-ea"/>
          <a:cs typeface="+mn-cs"/>
        </a:defRPr>
      </a:lvl7pPr>
      <a:lvl8pPr marL="2357616" indent="-196468" algn="l" rtl="0" eaLnBrk="1" latinLnBrk="0" hangingPunct="1">
        <a:spcBef>
          <a:spcPct val="20000"/>
        </a:spcBef>
        <a:buClr>
          <a:schemeClr val="tx2"/>
        </a:buClr>
        <a:buChar char="•"/>
        <a:defRPr kumimoji="0" sz="1700" kern="1200">
          <a:solidFill>
            <a:schemeClr val="tx1"/>
          </a:solidFill>
          <a:latin typeface="+mn-lt"/>
          <a:ea typeface="+mn-ea"/>
          <a:cs typeface="+mn-cs"/>
        </a:defRPr>
      </a:lvl8pPr>
      <a:lvl9pPr marL="2652318" indent="-196468" algn="l" rtl="0" eaLnBrk="1" latinLnBrk="0" hangingPunct="1">
        <a:spcBef>
          <a:spcPct val="20000"/>
        </a:spcBef>
        <a:buClr>
          <a:schemeClr val="tx2"/>
        </a:buClr>
        <a:buFontTx/>
        <a:buChar char="•"/>
        <a:defRPr kumimoji="0" sz="15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91170" algn="l" rtl="0" eaLnBrk="1" latinLnBrk="0" hangingPunct="1">
        <a:defRPr kumimoji="0" kern="1200">
          <a:solidFill>
            <a:schemeClr val="tx1"/>
          </a:solidFill>
          <a:latin typeface="+mn-lt"/>
          <a:ea typeface="+mn-ea"/>
          <a:cs typeface="+mn-cs"/>
        </a:defRPr>
      </a:lvl2pPr>
      <a:lvl3pPr marL="982340" algn="l" rtl="0" eaLnBrk="1" latinLnBrk="0" hangingPunct="1">
        <a:defRPr kumimoji="0" kern="1200">
          <a:solidFill>
            <a:schemeClr val="tx1"/>
          </a:solidFill>
          <a:latin typeface="+mn-lt"/>
          <a:ea typeface="+mn-ea"/>
          <a:cs typeface="+mn-cs"/>
        </a:defRPr>
      </a:lvl3pPr>
      <a:lvl4pPr marL="1473510" algn="l" rtl="0" eaLnBrk="1" latinLnBrk="0" hangingPunct="1">
        <a:defRPr kumimoji="0" kern="1200">
          <a:solidFill>
            <a:schemeClr val="tx1"/>
          </a:solidFill>
          <a:latin typeface="+mn-lt"/>
          <a:ea typeface="+mn-ea"/>
          <a:cs typeface="+mn-cs"/>
        </a:defRPr>
      </a:lvl4pPr>
      <a:lvl5pPr marL="1964680" algn="l" rtl="0" eaLnBrk="1" latinLnBrk="0" hangingPunct="1">
        <a:defRPr kumimoji="0" kern="1200">
          <a:solidFill>
            <a:schemeClr val="tx1"/>
          </a:solidFill>
          <a:latin typeface="+mn-lt"/>
          <a:ea typeface="+mn-ea"/>
          <a:cs typeface="+mn-cs"/>
        </a:defRPr>
      </a:lvl5pPr>
      <a:lvl6pPr marL="2455850" algn="l" rtl="0" eaLnBrk="1" latinLnBrk="0" hangingPunct="1">
        <a:defRPr kumimoji="0" kern="1200">
          <a:solidFill>
            <a:schemeClr val="tx1"/>
          </a:solidFill>
          <a:latin typeface="+mn-lt"/>
          <a:ea typeface="+mn-ea"/>
          <a:cs typeface="+mn-cs"/>
        </a:defRPr>
      </a:lvl6pPr>
      <a:lvl7pPr marL="2947020" algn="l" rtl="0" eaLnBrk="1" latinLnBrk="0" hangingPunct="1">
        <a:defRPr kumimoji="0" kern="1200">
          <a:solidFill>
            <a:schemeClr val="tx1"/>
          </a:solidFill>
          <a:latin typeface="+mn-lt"/>
          <a:ea typeface="+mn-ea"/>
          <a:cs typeface="+mn-cs"/>
        </a:defRPr>
      </a:lvl7pPr>
      <a:lvl8pPr marL="3438190" algn="l" rtl="0" eaLnBrk="1" latinLnBrk="0" hangingPunct="1">
        <a:defRPr kumimoji="0" kern="1200">
          <a:solidFill>
            <a:schemeClr val="tx1"/>
          </a:solidFill>
          <a:latin typeface="+mn-lt"/>
          <a:ea typeface="+mn-ea"/>
          <a:cs typeface="+mn-cs"/>
        </a:defRPr>
      </a:lvl8pPr>
      <a:lvl9pPr marL="39293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3522" name="Rectangle 2"/>
          <p:cNvSpPr>
            <a:spLocks noGrp="1" noChangeArrowheads="1"/>
          </p:cNvSpPr>
          <p:nvPr>
            <p:ph type="ctrTitle"/>
          </p:nvPr>
        </p:nvSpPr>
        <p:spPr>
          <a:xfrm>
            <a:off x="0" y="3738563"/>
            <a:ext cx="9875838" cy="3008312"/>
          </a:xfrm>
          <a:ln/>
        </p:spPr>
        <p:txBody>
          <a:bodyPr>
            <a:normAutofit fontScale="90000"/>
          </a:bodyPr>
          <a:lstStyle/>
          <a:p>
            <a:r>
              <a:rPr lang="en-US" dirty="0" smtClean="0">
                <a:solidFill>
                  <a:schemeClr val="accent3">
                    <a:lumMod val="40000"/>
                    <a:lumOff val="60000"/>
                  </a:schemeClr>
                </a:solidFill>
              </a:rPr>
              <a:t>Activity </a:t>
            </a:r>
            <a:r>
              <a:rPr lang="en-US" dirty="0">
                <a:solidFill>
                  <a:schemeClr val="accent3">
                    <a:lumMod val="40000"/>
                    <a:lumOff val="60000"/>
                  </a:schemeClr>
                </a:solidFill>
              </a:rPr>
              <a:t>Reporting </a:t>
            </a:r>
            <a:r>
              <a:rPr lang="en-US" dirty="0" smtClean="0">
                <a:solidFill>
                  <a:schemeClr val="accent3">
                    <a:lumMod val="40000"/>
                    <a:lumOff val="60000"/>
                  </a:schemeClr>
                </a:solidFill>
              </a:rPr>
              <a:t>System </a:t>
            </a:r>
            <a:br>
              <a:rPr lang="en-US" dirty="0" smtClean="0">
                <a:solidFill>
                  <a:schemeClr val="accent3">
                    <a:lumMod val="40000"/>
                    <a:lumOff val="60000"/>
                  </a:schemeClr>
                </a:solidFill>
              </a:rPr>
            </a:br>
            <a:r>
              <a:rPr lang="en-US" dirty="0" smtClean="0">
                <a:solidFill>
                  <a:schemeClr val="accent3">
                    <a:lumMod val="40000"/>
                    <a:lumOff val="60000"/>
                  </a:schemeClr>
                </a:solidFill>
              </a:rPr>
              <a:t>(</a:t>
            </a:r>
            <a:r>
              <a:rPr lang="en-US" dirty="0">
                <a:solidFill>
                  <a:schemeClr val="accent3">
                    <a:lumMod val="40000"/>
                    <a:lumOff val="60000"/>
                  </a:schemeClr>
                </a:solidFill>
              </a:rPr>
              <a:t>ARS</a:t>
            </a:r>
            <a:r>
              <a:rPr lang="en-US" dirty="0" smtClean="0">
                <a:solidFill>
                  <a:schemeClr val="accent3">
                    <a:lumMod val="40000"/>
                    <a:lumOff val="60000"/>
                  </a:schemeClr>
                </a:solidFill>
              </a:rPr>
              <a:t>)</a:t>
            </a:r>
            <a:br>
              <a:rPr lang="en-US" dirty="0" smtClean="0">
                <a:solidFill>
                  <a:schemeClr val="accent3">
                    <a:lumMod val="40000"/>
                    <a:lumOff val="60000"/>
                  </a:schemeClr>
                </a:solidFill>
              </a:rPr>
            </a:br>
            <a:r>
              <a:rPr lang="en-US" dirty="0" smtClean="0">
                <a:solidFill>
                  <a:srgbClr val="E355C5"/>
                </a:solidFill>
              </a:rPr>
              <a:t>A Crash Course</a:t>
            </a:r>
            <a:endParaRPr lang="en-US" dirty="0">
              <a:solidFill>
                <a:srgbClr val="E355C5"/>
              </a:solidFill>
            </a:endParaRPr>
          </a:p>
        </p:txBody>
      </p:sp>
    </p:spTree>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1219200" y="325438"/>
            <a:ext cx="7915275" cy="1381125"/>
          </a:xfrm>
        </p:spPr>
        <p:txBody>
          <a:bodyPr/>
          <a:lstStyle/>
          <a:p>
            <a:r>
              <a:rPr lang="en-US" sz="5200"/>
              <a:t>Entering Activities</a:t>
            </a:r>
            <a:endParaRPr lang="en-US"/>
          </a:p>
        </p:txBody>
      </p:sp>
      <p:sp>
        <p:nvSpPr>
          <p:cNvPr id="38916" name="Text Box 4"/>
          <p:cNvSpPr txBox="1">
            <a:spLocks noChangeArrowheads="1"/>
          </p:cNvSpPr>
          <p:nvPr/>
        </p:nvSpPr>
        <p:spPr bwMode="auto">
          <a:xfrm>
            <a:off x="899320" y="2514600"/>
            <a:ext cx="6590506" cy="4561953"/>
          </a:xfrm>
          <a:prstGeom prst="rect">
            <a:avLst/>
          </a:prstGeom>
          <a:noFill/>
          <a:ln w="12700" cap="sq">
            <a:noFill/>
            <a:miter lim="800000"/>
            <a:headEnd type="none" w="sm" len="sm"/>
            <a:tailEnd type="none" w="sm" len="sm"/>
          </a:ln>
          <a:effectLst/>
        </p:spPr>
        <p:txBody>
          <a:bodyPr wrap="square" lIns="98234" tIns="49117" rIns="98234" bIns="49117">
            <a:spAutoFit/>
          </a:bodyPr>
          <a:lstStyle/>
          <a:p>
            <a:pPr algn="ctr" defTabSz="982663" eaLnBrk="0" hangingPunct="0">
              <a:spcBef>
                <a:spcPct val="50000"/>
              </a:spcBef>
            </a:pPr>
            <a:r>
              <a:rPr lang="en-US" sz="5800" b="1" dirty="0">
                <a:latin typeface="Garamond" pitchFamily="18" charset="0"/>
              </a:rPr>
              <a:t>Activities must add to 100% on each </a:t>
            </a:r>
            <a:r>
              <a:rPr lang="en-US" sz="5800" b="1" dirty="0" smtClean="0">
                <a:latin typeface="Garamond" pitchFamily="18" charset="0"/>
              </a:rPr>
              <a:t>line</a:t>
            </a:r>
            <a:endParaRPr lang="en-US" sz="5800" b="1" dirty="0" smtClean="0">
              <a:latin typeface="Garamond" pitchFamily="18" charset="0"/>
            </a:endParaRPr>
          </a:p>
          <a:p>
            <a:pPr algn="ctr" defTabSz="982663" eaLnBrk="0" hangingPunct="0">
              <a:spcBef>
                <a:spcPct val="50000"/>
              </a:spcBef>
            </a:pPr>
            <a:endParaRPr lang="en-US" sz="5800" b="1" dirty="0" smtClean="0">
              <a:latin typeface="Garamond" pitchFamily="18" charset="0"/>
            </a:endParaRPr>
          </a:p>
          <a:p>
            <a:pPr algn="ctr" defTabSz="982663" eaLnBrk="0" hangingPunct="0">
              <a:spcBef>
                <a:spcPct val="50000"/>
              </a:spcBef>
            </a:pPr>
            <a:endParaRPr lang="en-US" sz="5800" b="1" dirty="0">
              <a:latin typeface="Garamond" pitchFamily="18" charset="0"/>
            </a:endParaRPr>
          </a:p>
        </p:txBody>
      </p:sp>
    </p:spTree>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2" name="Rectangle 2"/>
          <p:cNvSpPr>
            <a:spLocks noGrp="1" noChangeArrowheads="1"/>
          </p:cNvSpPr>
          <p:nvPr>
            <p:ph type="title"/>
          </p:nvPr>
        </p:nvSpPr>
        <p:spPr>
          <a:xfrm>
            <a:off x="1356518" y="609600"/>
            <a:ext cx="8255795" cy="1143000"/>
          </a:xfrm>
        </p:spPr>
        <p:txBody>
          <a:bodyPr>
            <a:noAutofit/>
          </a:bodyPr>
          <a:lstStyle/>
          <a:p>
            <a:r>
              <a:rPr lang="en-US" sz="4000" dirty="0"/>
              <a:t>How do </a:t>
            </a:r>
            <a:r>
              <a:rPr lang="en-US" sz="4000" dirty="0" smtClean="0"/>
              <a:t>data enterers </a:t>
            </a:r>
            <a:r>
              <a:rPr lang="en-US" sz="4000" dirty="0"/>
              <a:t>know </a:t>
            </a:r>
            <a:r>
              <a:rPr lang="en-US" sz="4000" dirty="0" smtClean="0"/>
              <a:t/>
            </a:r>
            <a:br>
              <a:rPr lang="en-US" sz="4000" dirty="0" smtClean="0"/>
            </a:br>
            <a:r>
              <a:rPr lang="en-US" sz="4000" dirty="0" smtClean="0"/>
              <a:t>what </a:t>
            </a:r>
            <a:r>
              <a:rPr lang="en-US" sz="4000" dirty="0"/>
              <a:t>people are doing?</a:t>
            </a:r>
          </a:p>
        </p:txBody>
      </p:sp>
      <p:sp>
        <p:nvSpPr>
          <p:cNvPr id="583683" name="Rectangle 3"/>
          <p:cNvSpPr>
            <a:spLocks noGrp="1" noChangeArrowheads="1"/>
          </p:cNvSpPr>
          <p:nvPr>
            <p:ph idx="1"/>
          </p:nvPr>
        </p:nvSpPr>
        <p:spPr>
          <a:xfrm>
            <a:off x="594519" y="1981200"/>
            <a:ext cx="8888254" cy="4681728"/>
          </a:xfrm>
        </p:spPr>
        <p:txBody>
          <a:bodyPr/>
          <a:lstStyle/>
          <a:p>
            <a:pPr>
              <a:lnSpc>
                <a:spcPct val="90000"/>
              </a:lnSpc>
              <a:spcBef>
                <a:spcPct val="50000"/>
              </a:spcBef>
              <a:buFont typeface="Wingdings" pitchFamily="2" charset="2"/>
              <a:buNone/>
            </a:pPr>
            <a:r>
              <a:rPr lang="en-US" dirty="0"/>
              <a:t>Some units poll their employees</a:t>
            </a:r>
          </a:p>
          <a:p>
            <a:pPr>
              <a:lnSpc>
                <a:spcPct val="90000"/>
              </a:lnSpc>
              <a:spcBef>
                <a:spcPct val="50000"/>
              </a:spcBef>
              <a:buFont typeface="Wingdings" pitchFamily="2" charset="2"/>
              <a:buNone/>
            </a:pPr>
            <a:endParaRPr lang="en-US" dirty="0" smtClean="0"/>
          </a:p>
          <a:p>
            <a:pPr>
              <a:lnSpc>
                <a:spcPct val="90000"/>
              </a:lnSpc>
              <a:spcBef>
                <a:spcPct val="50000"/>
              </a:spcBef>
              <a:buFont typeface="Wingdings" pitchFamily="2" charset="2"/>
              <a:buNone/>
            </a:pPr>
            <a:r>
              <a:rPr lang="en-US" dirty="0" smtClean="0"/>
              <a:t>Others </a:t>
            </a:r>
            <a:r>
              <a:rPr lang="en-US" dirty="0"/>
              <a:t>have formulas – e.g., X% for each lecture course, Y% for each discussion </a:t>
            </a:r>
            <a:r>
              <a:rPr lang="en-US" dirty="0" smtClean="0"/>
              <a:t>section</a:t>
            </a:r>
          </a:p>
          <a:p>
            <a:pPr>
              <a:lnSpc>
                <a:spcPct val="90000"/>
              </a:lnSpc>
              <a:spcBef>
                <a:spcPct val="50000"/>
              </a:spcBef>
              <a:buFont typeface="Wingdings" pitchFamily="2" charset="2"/>
              <a:buNone/>
            </a:pPr>
            <a:endParaRPr lang="en-US" dirty="0"/>
          </a:p>
          <a:p>
            <a:pPr>
              <a:lnSpc>
                <a:spcPct val="90000"/>
              </a:lnSpc>
              <a:buFont typeface="Wingdings" pitchFamily="2" charset="2"/>
              <a:buNone/>
            </a:pPr>
            <a:r>
              <a:rPr lang="en-US" dirty="0"/>
              <a:t>You can use last year’s data as a guide, but always adjust it for sabbaticals, changes in teaching load,  or major changes in assignments  </a:t>
            </a:r>
          </a:p>
          <a:p>
            <a:pPr>
              <a:lnSpc>
                <a:spcPct val="90000"/>
              </a:lnSpc>
              <a:buFont typeface="Wingdings" pitchFamily="2" charset="2"/>
              <a:buNone/>
            </a:pPr>
            <a:endParaRPr lang="en-US" dirty="0"/>
          </a:p>
          <a:p>
            <a:pPr>
              <a:lnSpc>
                <a:spcPct val="90000"/>
              </a:lnSpc>
              <a:buFont typeface="Wingdings" pitchFamily="2" charset="2"/>
              <a:buNone/>
            </a:pPr>
            <a:endParaRPr lang="en-US" dirty="0"/>
          </a:p>
        </p:txBody>
      </p:sp>
    </p:spTree>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p:txBody>
          <a:bodyPr>
            <a:normAutofit/>
          </a:bodyPr>
          <a:lstStyle/>
          <a:p>
            <a:r>
              <a:rPr lang="en-US" sz="4300" dirty="0"/>
              <a:t>What Activities can </a:t>
            </a:r>
            <a:r>
              <a:rPr lang="en-US" sz="4300" dirty="0" smtClean="0"/>
              <a:t>be entered?</a:t>
            </a:r>
            <a:endParaRPr lang="en-US" sz="4300" dirty="0"/>
          </a:p>
        </p:txBody>
      </p:sp>
      <p:sp>
        <p:nvSpPr>
          <p:cNvPr id="1027" name="Rectangle 3"/>
          <p:cNvSpPr>
            <a:spLocks noGrp="1" noChangeArrowheads="1"/>
          </p:cNvSpPr>
          <p:nvPr>
            <p:ph idx="1"/>
          </p:nvPr>
        </p:nvSpPr>
        <p:spPr/>
        <p:txBody>
          <a:bodyPr/>
          <a:lstStyle/>
          <a:p>
            <a:pPr>
              <a:spcBef>
                <a:spcPct val="50000"/>
              </a:spcBef>
              <a:buFont typeface="Wingdings" pitchFamily="2" charset="2"/>
              <a:buNone/>
            </a:pPr>
            <a:r>
              <a:rPr lang="en-US" dirty="0" smtClean="0"/>
              <a:t>Activities are </a:t>
            </a:r>
            <a:r>
              <a:rPr lang="en-US" dirty="0"/>
              <a:t>restricted by the type of pay.</a:t>
            </a:r>
          </a:p>
          <a:p>
            <a:pPr>
              <a:spcBef>
                <a:spcPct val="50000"/>
              </a:spcBef>
              <a:buFont typeface="Wingdings" pitchFamily="2" charset="2"/>
              <a:buNone/>
            </a:pPr>
            <a:r>
              <a:rPr lang="en-US" sz="2800" dirty="0"/>
              <a:t>	-- Example:  </a:t>
            </a:r>
            <a:r>
              <a:rPr lang="en-US" sz="2800" dirty="0" smtClean="0"/>
              <a:t>No </a:t>
            </a:r>
            <a:r>
              <a:rPr lang="en-US" sz="2800" dirty="0"/>
              <a:t>teaching activity on</a:t>
            </a:r>
          </a:p>
          <a:p>
            <a:pPr>
              <a:spcBef>
                <a:spcPct val="0"/>
              </a:spcBef>
              <a:buFont typeface="Wingdings" pitchFamily="2" charset="2"/>
              <a:buNone/>
            </a:pPr>
            <a:r>
              <a:rPr lang="en-US" sz="2800" dirty="0"/>
              <a:t>        Source of funds=G and NACUBO=1200</a:t>
            </a:r>
          </a:p>
          <a:p>
            <a:pPr>
              <a:spcBef>
                <a:spcPct val="50000"/>
              </a:spcBef>
              <a:buFont typeface="Wingdings" pitchFamily="2" charset="2"/>
              <a:buNone/>
            </a:pPr>
            <a:r>
              <a:rPr lang="en-US" dirty="0"/>
              <a:t>If the employee’s activities are not consistent with the SOF and NACUBO, </a:t>
            </a:r>
            <a:r>
              <a:rPr lang="en-US" dirty="0" smtClean="0"/>
              <a:t>we advise units to </a:t>
            </a:r>
            <a:r>
              <a:rPr lang="en-US" dirty="0"/>
              <a:t>do a labor </a:t>
            </a:r>
            <a:r>
              <a:rPr lang="en-US" dirty="0" smtClean="0"/>
              <a:t>redistribution to a more appropriate source of funds</a:t>
            </a:r>
            <a:r>
              <a:rPr lang="en-US" dirty="0" smtClean="0"/>
              <a:t>.</a:t>
            </a:r>
          </a:p>
          <a:p>
            <a:pPr>
              <a:spcBef>
                <a:spcPct val="50000"/>
              </a:spcBef>
              <a:buFont typeface="Wingdings" pitchFamily="2" charset="2"/>
              <a:buNone/>
            </a:pPr>
            <a:r>
              <a:rPr lang="en-US" dirty="0" smtClean="0"/>
              <a:t>If this activity is ongoing, the employee’s budgeted Labor Distribution should include a program code mapped to the correct NACUBO</a:t>
            </a:r>
            <a:endParaRPr lang="en-US" dirty="0"/>
          </a:p>
          <a:p>
            <a:endParaRPr lang="en-US" dirty="0"/>
          </a:p>
        </p:txBody>
      </p:sp>
    </p:spTree>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82" name="Line 2050"/>
          <p:cNvSpPr>
            <a:spLocks noChangeShapeType="1"/>
          </p:cNvSpPr>
          <p:nvPr/>
        </p:nvSpPr>
        <p:spPr bwMode="auto">
          <a:xfrm flipV="1">
            <a:off x="0" y="0"/>
            <a:ext cx="0" cy="5202238"/>
          </a:xfrm>
          <a:prstGeom prst="line">
            <a:avLst/>
          </a:prstGeom>
          <a:noFill/>
          <a:ln w="12700" cap="sq">
            <a:solidFill>
              <a:schemeClr val="tx1"/>
            </a:solidFill>
            <a:round/>
            <a:headEnd type="none" w="sm" len="sm"/>
            <a:tailEnd type="none" w="sm" len="sm"/>
          </a:ln>
          <a:effectLst/>
        </p:spPr>
        <p:txBody>
          <a:bodyPr wrap="none" anchor="ctr"/>
          <a:lstStyle/>
          <a:p>
            <a:endParaRPr lang="en-US"/>
          </a:p>
        </p:txBody>
      </p:sp>
      <p:sp>
        <p:nvSpPr>
          <p:cNvPr id="634883" name="Line 2051"/>
          <p:cNvSpPr>
            <a:spLocks noChangeShapeType="1"/>
          </p:cNvSpPr>
          <p:nvPr/>
        </p:nvSpPr>
        <p:spPr bwMode="auto">
          <a:xfrm flipV="1">
            <a:off x="0" y="2276475"/>
            <a:ext cx="0" cy="5200650"/>
          </a:xfrm>
          <a:prstGeom prst="line">
            <a:avLst/>
          </a:prstGeom>
          <a:noFill/>
          <a:ln w="12700" cap="sq">
            <a:solidFill>
              <a:schemeClr val="tx1"/>
            </a:solidFill>
            <a:round/>
            <a:headEnd type="none" w="sm" len="sm"/>
            <a:tailEnd type="none" w="sm" len="sm"/>
          </a:ln>
          <a:effectLst/>
        </p:spPr>
        <p:txBody>
          <a:bodyPr wrap="none" anchor="ctr"/>
          <a:lstStyle/>
          <a:p>
            <a:endParaRPr lang="en-US"/>
          </a:p>
        </p:txBody>
      </p:sp>
      <p:sp>
        <p:nvSpPr>
          <p:cNvPr id="634884" name="Rectangle 2052"/>
          <p:cNvSpPr>
            <a:spLocks noGrp="1" noChangeArrowheads="1"/>
          </p:cNvSpPr>
          <p:nvPr>
            <p:ph type="title"/>
          </p:nvPr>
        </p:nvSpPr>
        <p:spPr/>
        <p:txBody>
          <a:bodyPr>
            <a:normAutofit fontScale="90000"/>
          </a:bodyPr>
          <a:lstStyle/>
          <a:p>
            <a:r>
              <a:rPr lang="en-US" sz="4300" dirty="0" smtClean="0"/>
              <a:t>Rules for appropriate activity are posted</a:t>
            </a:r>
            <a:endParaRPr lang="en-US" sz="4300" dirty="0"/>
          </a:p>
        </p:txBody>
      </p:sp>
      <p:pic>
        <p:nvPicPr>
          <p:cNvPr id="634894" name="Picture 2062"/>
          <p:cNvPicPr>
            <a:picLocks noChangeAspect="1" noChangeArrowheads="1"/>
          </p:cNvPicPr>
          <p:nvPr/>
        </p:nvPicPr>
        <p:blipFill>
          <a:blip r:embed="rId3" cstate="print"/>
          <a:srcRect/>
          <a:stretch>
            <a:fillRect/>
          </a:stretch>
        </p:blipFill>
        <p:spPr bwMode="auto">
          <a:xfrm>
            <a:off x="198438" y="2362200"/>
            <a:ext cx="9677400" cy="3919538"/>
          </a:xfrm>
          <a:prstGeom prst="rect">
            <a:avLst/>
          </a:prstGeom>
          <a:noFill/>
          <a:ln w="12700" cap="sq">
            <a:noFill/>
            <a:miter lim="800000"/>
            <a:headEnd/>
            <a:tailEnd/>
          </a:ln>
          <a:effectLst/>
        </p:spPr>
      </p:pic>
      <p:sp>
        <p:nvSpPr>
          <p:cNvPr id="634886" name="Oval 2054"/>
          <p:cNvSpPr>
            <a:spLocks noChangeArrowheads="1"/>
          </p:cNvSpPr>
          <p:nvPr/>
        </p:nvSpPr>
        <p:spPr bwMode="auto">
          <a:xfrm>
            <a:off x="5410200" y="3200400"/>
            <a:ext cx="4724400" cy="457200"/>
          </a:xfrm>
          <a:prstGeom prst="ellipse">
            <a:avLst/>
          </a:prstGeom>
          <a:noFill/>
          <a:ln w="38100" cap="sq">
            <a:solidFill>
              <a:srgbClr val="FF6600"/>
            </a:solidFill>
            <a:round/>
            <a:headEnd type="none" w="sm" len="sm"/>
            <a:tailEnd type="none" w="sm" len="sm"/>
          </a:ln>
          <a:effectLst/>
        </p:spPr>
        <p:txBody>
          <a:bodyPr wrap="none" anchor="ctr"/>
          <a:lstStyle/>
          <a:p>
            <a:endParaRPr lang="en-US"/>
          </a:p>
        </p:txBody>
      </p:sp>
    </p:spTree>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9188" name="Rectangle 4"/>
          <p:cNvSpPr>
            <a:spLocks noGrp="1" noChangeArrowheads="1"/>
          </p:cNvSpPr>
          <p:nvPr>
            <p:ph type="title"/>
          </p:nvPr>
        </p:nvSpPr>
        <p:spPr>
          <a:xfrm>
            <a:off x="1219200" y="457200"/>
            <a:ext cx="7915275" cy="838200"/>
          </a:xfrm>
        </p:spPr>
        <p:txBody>
          <a:bodyPr>
            <a:normAutofit fontScale="90000"/>
          </a:bodyPr>
          <a:lstStyle/>
          <a:p>
            <a:r>
              <a:rPr lang="en-US" dirty="0"/>
              <a:t>Appropriate Activity Grid</a:t>
            </a:r>
          </a:p>
        </p:txBody>
      </p:sp>
      <p:pic>
        <p:nvPicPr>
          <p:cNvPr id="349189" name="Picture 5"/>
          <p:cNvPicPr>
            <a:picLocks noChangeAspect="1" noChangeArrowheads="1"/>
          </p:cNvPicPr>
          <p:nvPr/>
        </p:nvPicPr>
        <p:blipFill>
          <a:blip r:embed="rId3" cstate="print"/>
          <a:srcRect t="-4250" b="-6226"/>
          <a:stretch>
            <a:fillRect/>
          </a:stretch>
        </p:blipFill>
        <p:spPr bwMode="auto">
          <a:xfrm>
            <a:off x="144463" y="1066800"/>
            <a:ext cx="9580562" cy="5943600"/>
          </a:xfrm>
          <a:prstGeom prst="rect">
            <a:avLst/>
          </a:prstGeom>
          <a:noFill/>
          <a:ln w="12700" cap="sq">
            <a:noFill/>
            <a:miter lim="800000"/>
            <a:headEnd/>
            <a:tailEnd/>
          </a:ln>
          <a:effectLst/>
        </p:spPr>
      </p:pic>
    </p:spTree>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ChangeArrowheads="1"/>
          </p:cNvSpPr>
          <p:nvPr>
            <p:ph type="title"/>
          </p:nvPr>
        </p:nvSpPr>
        <p:spPr>
          <a:xfrm>
            <a:off x="1219200" y="325438"/>
            <a:ext cx="8062913" cy="1219200"/>
          </a:xfrm>
        </p:spPr>
        <p:txBody>
          <a:bodyPr/>
          <a:lstStyle/>
          <a:p>
            <a:r>
              <a:rPr lang="en-US"/>
              <a:t>Activity Categories</a:t>
            </a:r>
          </a:p>
        </p:txBody>
      </p:sp>
      <p:sp>
        <p:nvSpPr>
          <p:cNvPr id="312323" name="Rectangle 3"/>
          <p:cNvSpPr>
            <a:spLocks noChangeArrowheads="1"/>
          </p:cNvSpPr>
          <p:nvPr/>
        </p:nvSpPr>
        <p:spPr bwMode="auto">
          <a:xfrm>
            <a:off x="4800600" y="1752600"/>
            <a:ext cx="5075238" cy="4284663"/>
          </a:xfrm>
          <a:prstGeom prst="rect">
            <a:avLst/>
          </a:prstGeom>
          <a:noFill/>
          <a:ln w="12700" cap="sq">
            <a:noFill/>
            <a:miter lim="800000"/>
            <a:headEnd type="none" w="sm" len="sm"/>
            <a:tailEnd type="none" w="sm" len="sm"/>
          </a:ln>
          <a:effectLst/>
        </p:spPr>
        <p:txBody>
          <a:bodyPr lIns="98234" tIns="49117" rIns="98234" bIns="49117">
            <a:spAutoFit/>
          </a:bodyPr>
          <a:lstStyle/>
          <a:p>
            <a:pPr defTabSz="982663" eaLnBrk="0" hangingPunct="0">
              <a:lnSpc>
                <a:spcPct val="90000"/>
              </a:lnSpc>
            </a:pPr>
            <a:r>
              <a:rPr lang="en-US" sz="3400" b="1" u="sng" dirty="0">
                <a:latin typeface="Garamond" pitchFamily="18" charset="0"/>
              </a:rPr>
              <a:t>Other Activities</a:t>
            </a:r>
            <a:endParaRPr lang="en-US" sz="3400" u="sng" dirty="0">
              <a:latin typeface="Garamond" pitchFamily="18" charset="0"/>
            </a:endParaRPr>
          </a:p>
          <a:p>
            <a:pPr defTabSz="982663" eaLnBrk="0" hangingPunct="0">
              <a:lnSpc>
                <a:spcPct val="90000"/>
              </a:lnSpc>
            </a:pPr>
            <a:r>
              <a:rPr lang="en-US" sz="3400" dirty="0">
                <a:latin typeface="Garamond" pitchFamily="18" charset="0"/>
              </a:rPr>
              <a:t>Departmental Research </a:t>
            </a:r>
          </a:p>
          <a:p>
            <a:pPr defTabSz="982663" eaLnBrk="0" hangingPunct="0">
              <a:lnSpc>
                <a:spcPct val="90000"/>
              </a:lnSpc>
            </a:pPr>
            <a:r>
              <a:rPr lang="en-US" sz="3400" dirty="0">
                <a:latin typeface="Garamond" pitchFamily="18" charset="0"/>
              </a:rPr>
              <a:t>Organized Research </a:t>
            </a:r>
          </a:p>
          <a:p>
            <a:pPr defTabSz="982663" eaLnBrk="0" hangingPunct="0">
              <a:lnSpc>
                <a:spcPct val="90000"/>
              </a:lnSpc>
            </a:pPr>
            <a:r>
              <a:rPr lang="en-US" sz="3400" dirty="0">
                <a:latin typeface="Garamond" pitchFamily="18" charset="0"/>
              </a:rPr>
              <a:t>Admin/Library/Technical</a:t>
            </a:r>
          </a:p>
          <a:p>
            <a:pPr defTabSz="982663" eaLnBrk="0" hangingPunct="0">
              <a:lnSpc>
                <a:spcPct val="90000"/>
              </a:lnSpc>
            </a:pPr>
            <a:r>
              <a:rPr lang="en-US" sz="3400" dirty="0">
                <a:latin typeface="Garamond" pitchFamily="18" charset="0"/>
              </a:rPr>
              <a:t>Paid Leave</a:t>
            </a:r>
          </a:p>
          <a:p>
            <a:pPr defTabSz="982663" eaLnBrk="0" hangingPunct="0">
              <a:lnSpc>
                <a:spcPct val="90000"/>
              </a:lnSpc>
            </a:pPr>
            <a:r>
              <a:rPr lang="en-US" sz="3400" dirty="0">
                <a:latin typeface="Garamond" pitchFamily="18" charset="0"/>
              </a:rPr>
              <a:t>Extension/Public Service </a:t>
            </a:r>
          </a:p>
          <a:p>
            <a:pPr defTabSz="982663" eaLnBrk="0" hangingPunct="0">
              <a:lnSpc>
                <a:spcPct val="90000"/>
              </a:lnSpc>
            </a:pPr>
            <a:r>
              <a:rPr lang="en-US" sz="3400" dirty="0">
                <a:latin typeface="Garamond" pitchFamily="18" charset="0"/>
              </a:rPr>
              <a:t>Alumni, Development,</a:t>
            </a:r>
          </a:p>
          <a:p>
            <a:pPr defTabSz="982663" eaLnBrk="0" hangingPunct="0">
              <a:lnSpc>
                <a:spcPct val="90000"/>
              </a:lnSpc>
            </a:pPr>
            <a:r>
              <a:rPr lang="en-US" sz="3400" dirty="0">
                <a:latin typeface="Garamond" pitchFamily="18" charset="0"/>
              </a:rPr>
              <a:t>	Community Relations </a:t>
            </a:r>
          </a:p>
          <a:p>
            <a:pPr defTabSz="982663" eaLnBrk="0" hangingPunct="0">
              <a:lnSpc>
                <a:spcPct val="90000"/>
              </a:lnSpc>
            </a:pPr>
            <a:r>
              <a:rPr lang="en-US" sz="3400" dirty="0">
                <a:latin typeface="Garamond" pitchFamily="18" charset="0"/>
              </a:rPr>
              <a:t>General &amp; Specialized Svc</a:t>
            </a:r>
          </a:p>
        </p:txBody>
      </p:sp>
      <p:sp>
        <p:nvSpPr>
          <p:cNvPr id="312325" name="Rectangle 5"/>
          <p:cNvSpPr>
            <a:spLocks noChangeArrowheads="1"/>
          </p:cNvSpPr>
          <p:nvPr/>
        </p:nvSpPr>
        <p:spPr bwMode="auto">
          <a:xfrm>
            <a:off x="228600" y="1752600"/>
            <a:ext cx="4495800" cy="2889250"/>
          </a:xfrm>
          <a:prstGeom prst="rect">
            <a:avLst/>
          </a:prstGeom>
          <a:noFill/>
          <a:ln w="12700" cap="sq">
            <a:noFill/>
            <a:miter lim="800000"/>
            <a:headEnd type="none" w="sm" len="sm"/>
            <a:tailEnd type="none" w="sm" len="sm"/>
          </a:ln>
          <a:effectLst/>
        </p:spPr>
        <p:txBody>
          <a:bodyPr lIns="98234" tIns="49117" rIns="98234" bIns="49117">
            <a:spAutoFit/>
          </a:bodyPr>
          <a:lstStyle/>
          <a:p>
            <a:pPr defTabSz="982663" eaLnBrk="0" hangingPunct="0">
              <a:lnSpc>
                <a:spcPct val="90000"/>
              </a:lnSpc>
            </a:pPr>
            <a:r>
              <a:rPr lang="en-US" sz="3400" b="1" u="sng" dirty="0">
                <a:latin typeface="Garamond" pitchFamily="18" charset="0"/>
              </a:rPr>
              <a:t>Instructional Activities</a:t>
            </a:r>
            <a:endParaRPr lang="en-US" sz="3400" u="sng" dirty="0">
              <a:latin typeface="Garamond" pitchFamily="18" charset="0"/>
            </a:endParaRPr>
          </a:p>
          <a:p>
            <a:pPr defTabSz="982663" eaLnBrk="0" hangingPunct="0">
              <a:lnSpc>
                <a:spcPct val="90000"/>
              </a:lnSpc>
            </a:pPr>
            <a:r>
              <a:rPr lang="en-US" sz="3400" dirty="0">
                <a:latin typeface="Garamond" pitchFamily="18" charset="0"/>
              </a:rPr>
              <a:t>Classroom Instruction </a:t>
            </a:r>
          </a:p>
          <a:p>
            <a:pPr defTabSz="982663" eaLnBrk="0" hangingPunct="0">
              <a:lnSpc>
                <a:spcPct val="90000"/>
              </a:lnSpc>
            </a:pPr>
            <a:r>
              <a:rPr lang="en-US" sz="3400" dirty="0">
                <a:latin typeface="Garamond" pitchFamily="18" charset="0"/>
              </a:rPr>
              <a:t>Independent Study</a:t>
            </a:r>
          </a:p>
          <a:p>
            <a:pPr defTabSz="982663" eaLnBrk="0" hangingPunct="0">
              <a:lnSpc>
                <a:spcPct val="90000"/>
              </a:lnSpc>
            </a:pPr>
            <a:r>
              <a:rPr lang="en-US" sz="3400" dirty="0">
                <a:latin typeface="Garamond" pitchFamily="18" charset="0"/>
              </a:rPr>
              <a:t>Online Instruction</a:t>
            </a:r>
          </a:p>
          <a:p>
            <a:pPr defTabSz="982663" eaLnBrk="0" hangingPunct="0">
              <a:lnSpc>
                <a:spcPct val="90000"/>
              </a:lnSpc>
            </a:pPr>
            <a:r>
              <a:rPr lang="en-US" sz="3400" dirty="0">
                <a:latin typeface="Garamond" pitchFamily="18" charset="0"/>
              </a:rPr>
              <a:t>Thesis Supervision </a:t>
            </a:r>
          </a:p>
          <a:p>
            <a:pPr defTabSz="982663" eaLnBrk="0" hangingPunct="0">
              <a:lnSpc>
                <a:spcPct val="90000"/>
              </a:lnSpc>
            </a:pPr>
            <a:r>
              <a:rPr lang="en-US" sz="3400" dirty="0">
                <a:latin typeface="Garamond" pitchFamily="18" charset="0"/>
              </a:rPr>
              <a:t>Indirect Instruction </a:t>
            </a:r>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23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23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23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232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232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1232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2323">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2323">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2323">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12323">
                                            <p:txEl>
                                              <p:pRg st="3" end="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12323">
                                            <p:txEl>
                                              <p:pRg st="4" end="4"/>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2323">
                                            <p:txEl>
                                              <p:pRg st="5" end="5"/>
                                            </p:txEl>
                                          </p:spTgt>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12323">
                                            <p:txEl>
                                              <p:pRg st="6" end="6"/>
                                            </p:tx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12323">
                                            <p:txEl>
                                              <p:pRg st="7" end="7"/>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1232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2323" grpId="0" uiExpand="1" build="p"/>
      <p:bldP spid="31232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8987" name="Picture 11"/>
          <p:cNvPicPr>
            <a:picLocks noChangeAspect="1" noChangeArrowheads="1"/>
          </p:cNvPicPr>
          <p:nvPr/>
        </p:nvPicPr>
        <p:blipFill>
          <a:blip r:embed="rId3" cstate="print"/>
          <a:srcRect/>
          <a:stretch>
            <a:fillRect/>
          </a:stretch>
        </p:blipFill>
        <p:spPr bwMode="auto">
          <a:xfrm>
            <a:off x="290513" y="1371600"/>
            <a:ext cx="9288462" cy="4262438"/>
          </a:xfrm>
          <a:prstGeom prst="rect">
            <a:avLst/>
          </a:prstGeom>
          <a:noFill/>
          <a:ln w="12700" cap="sq">
            <a:noFill/>
            <a:miter lim="800000"/>
            <a:headEnd/>
            <a:tailEnd/>
          </a:ln>
          <a:effectLst/>
        </p:spPr>
      </p:pic>
      <p:sp>
        <p:nvSpPr>
          <p:cNvPr id="638978" name="Text Box 2"/>
          <p:cNvSpPr txBox="1">
            <a:spLocks noChangeArrowheads="1"/>
          </p:cNvSpPr>
          <p:nvPr/>
        </p:nvSpPr>
        <p:spPr bwMode="auto">
          <a:xfrm>
            <a:off x="914400" y="5943600"/>
            <a:ext cx="8001000" cy="1193800"/>
          </a:xfrm>
          <a:prstGeom prst="rect">
            <a:avLst/>
          </a:prstGeom>
          <a:noFill/>
          <a:ln w="12700" cap="sq">
            <a:noFill/>
            <a:miter lim="800000"/>
            <a:headEnd type="none" w="sm" len="sm"/>
            <a:tailEnd type="none" w="sm" len="sm"/>
          </a:ln>
          <a:effectLst/>
        </p:spPr>
        <p:txBody>
          <a:bodyPr lIns="98234" tIns="49117" rIns="98234" bIns="49117">
            <a:spAutoFit/>
          </a:bodyPr>
          <a:lstStyle/>
          <a:p>
            <a:pPr defTabSz="982663" eaLnBrk="0" hangingPunct="0">
              <a:lnSpc>
                <a:spcPct val="80000"/>
              </a:lnSpc>
              <a:spcBef>
                <a:spcPct val="50000"/>
              </a:spcBef>
            </a:pPr>
            <a:r>
              <a:rPr lang="en-US" sz="3000">
                <a:latin typeface="Garamond" pitchFamily="18" charset="0"/>
              </a:rPr>
              <a:t>Instructional activities are checked against the instructor’s courses; the SOF for each course must match the SOF for the activity</a:t>
            </a:r>
          </a:p>
        </p:txBody>
      </p:sp>
      <p:sp>
        <p:nvSpPr>
          <p:cNvPr id="638979" name="Rectangle 3"/>
          <p:cNvSpPr>
            <a:spLocks noGrp="1" noChangeArrowheads="1"/>
          </p:cNvSpPr>
          <p:nvPr>
            <p:ph type="title"/>
          </p:nvPr>
        </p:nvSpPr>
        <p:spPr>
          <a:xfrm>
            <a:off x="1143000" y="304800"/>
            <a:ext cx="7991475" cy="1066800"/>
          </a:xfrm>
        </p:spPr>
        <p:txBody>
          <a:bodyPr/>
          <a:lstStyle/>
          <a:p>
            <a:r>
              <a:rPr lang="en-US" sz="3800"/>
              <a:t>Entering Activity for Courses Taught</a:t>
            </a:r>
          </a:p>
        </p:txBody>
      </p:sp>
      <p:sp>
        <p:nvSpPr>
          <p:cNvPr id="638985" name="Oval 9"/>
          <p:cNvSpPr>
            <a:spLocks noChangeArrowheads="1"/>
          </p:cNvSpPr>
          <p:nvPr/>
        </p:nvSpPr>
        <p:spPr bwMode="auto">
          <a:xfrm>
            <a:off x="0" y="2667000"/>
            <a:ext cx="3429000" cy="609600"/>
          </a:xfrm>
          <a:prstGeom prst="ellipse">
            <a:avLst/>
          </a:prstGeom>
          <a:noFill/>
          <a:ln w="38100" cap="sq">
            <a:solidFill>
              <a:srgbClr val="FF0000"/>
            </a:solidFill>
            <a:round/>
            <a:headEnd/>
            <a:tailEnd/>
          </a:ln>
          <a:effectLst/>
        </p:spPr>
        <p:txBody>
          <a:bodyPr wrap="none" anchor="ctr"/>
          <a:lstStyle/>
          <a:p>
            <a:endParaRPr lang="en-US"/>
          </a:p>
        </p:txBody>
      </p:sp>
      <p:sp>
        <p:nvSpPr>
          <p:cNvPr id="638986" name="Oval 10"/>
          <p:cNvSpPr>
            <a:spLocks noChangeArrowheads="1"/>
          </p:cNvSpPr>
          <p:nvPr/>
        </p:nvSpPr>
        <p:spPr bwMode="auto">
          <a:xfrm>
            <a:off x="0" y="4724400"/>
            <a:ext cx="5791200" cy="1219200"/>
          </a:xfrm>
          <a:prstGeom prst="ellipse">
            <a:avLst/>
          </a:prstGeom>
          <a:noFill/>
          <a:ln w="38100" cap="sq">
            <a:solidFill>
              <a:srgbClr val="FF0000"/>
            </a:solidFill>
            <a:round/>
            <a:headEnd/>
            <a:tailEnd/>
          </a:ln>
          <a:effectLst/>
        </p:spPr>
        <p:txBody>
          <a:bodyPr wrap="none" anchor="ctr"/>
          <a:lstStyle/>
          <a:p>
            <a:endParaRPr lang="en-US"/>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38986"/>
                                        </p:tgtEl>
                                        <p:attrNameLst>
                                          <p:attrName>style.visibility</p:attrName>
                                        </p:attrNameLst>
                                      </p:cBhvr>
                                      <p:to>
                                        <p:strVal val="visible"/>
                                      </p:to>
                                    </p:set>
                                    <p:anim calcmode="lin" valueType="num">
                                      <p:cBhvr additive="base">
                                        <p:cTn id="7" dur="500" fill="hold"/>
                                        <p:tgtEl>
                                          <p:spTgt spid="638986"/>
                                        </p:tgtEl>
                                        <p:attrNameLst>
                                          <p:attrName>ppt_x</p:attrName>
                                        </p:attrNameLst>
                                      </p:cBhvr>
                                      <p:tavLst>
                                        <p:tav tm="0">
                                          <p:val>
                                            <p:strVal val="#ppt_x"/>
                                          </p:val>
                                        </p:tav>
                                        <p:tav tm="100000">
                                          <p:val>
                                            <p:strVal val="#ppt_x"/>
                                          </p:val>
                                        </p:tav>
                                      </p:tavLst>
                                    </p:anim>
                                    <p:anim calcmode="lin" valueType="num">
                                      <p:cBhvr additive="base">
                                        <p:cTn id="8" dur="500" fill="hold"/>
                                        <p:tgtEl>
                                          <p:spTgt spid="6389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38985"/>
                                        </p:tgtEl>
                                        <p:attrNameLst>
                                          <p:attrName>style.visibility</p:attrName>
                                        </p:attrNameLst>
                                      </p:cBhvr>
                                      <p:to>
                                        <p:strVal val="visible"/>
                                      </p:to>
                                    </p:set>
                                    <p:anim calcmode="lin" valueType="num">
                                      <p:cBhvr additive="base">
                                        <p:cTn id="13" dur="500" fill="hold"/>
                                        <p:tgtEl>
                                          <p:spTgt spid="638985"/>
                                        </p:tgtEl>
                                        <p:attrNameLst>
                                          <p:attrName>ppt_x</p:attrName>
                                        </p:attrNameLst>
                                      </p:cBhvr>
                                      <p:tavLst>
                                        <p:tav tm="0">
                                          <p:val>
                                            <p:strVal val="0-#ppt_w/2"/>
                                          </p:val>
                                        </p:tav>
                                        <p:tav tm="100000">
                                          <p:val>
                                            <p:strVal val="#ppt_x"/>
                                          </p:val>
                                        </p:tav>
                                      </p:tavLst>
                                    </p:anim>
                                    <p:anim calcmode="lin" valueType="num">
                                      <p:cBhvr additive="base">
                                        <p:cTn id="14" dur="500" fill="hold"/>
                                        <p:tgtEl>
                                          <p:spTgt spid="6389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8985" grpId="0" animBg="1"/>
      <p:bldP spid="63898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is ARS Course Info used?</a:t>
            </a:r>
            <a:endParaRPr lang="en-US" dirty="0"/>
          </a:p>
        </p:txBody>
      </p:sp>
      <p:sp>
        <p:nvSpPr>
          <p:cNvPr id="3" name="Rectangle 2"/>
          <p:cNvSpPr/>
          <p:nvPr/>
        </p:nvSpPr>
        <p:spPr>
          <a:xfrm>
            <a:off x="594519" y="2209800"/>
            <a:ext cx="8534400" cy="5016758"/>
          </a:xfrm>
          <a:prstGeom prst="rect">
            <a:avLst/>
          </a:prstGeom>
        </p:spPr>
        <p:txBody>
          <a:bodyPr wrap="square">
            <a:spAutoFit/>
          </a:bodyPr>
          <a:lstStyle/>
          <a:p>
            <a:pPr>
              <a:buNone/>
            </a:pPr>
            <a:r>
              <a:rPr lang="en-US" sz="3200" dirty="0" smtClean="0"/>
              <a:t>IUs (credit hours) for each section are assigned to the unit paying the instructor, not to the unit “owning” the course. </a:t>
            </a:r>
            <a:endParaRPr lang="en-US" sz="3200" dirty="0" smtClean="0"/>
          </a:p>
          <a:p>
            <a:pPr>
              <a:buNone/>
            </a:pPr>
            <a:endParaRPr lang="en-US" sz="3200" dirty="0" smtClean="0"/>
          </a:p>
          <a:p>
            <a:pPr>
              <a:buNone/>
            </a:pPr>
            <a:r>
              <a:rPr lang="en-US" sz="3200" dirty="0" smtClean="0"/>
              <a:t>Paying department for any section can be changed in ARS  </a:t>
            </a:r>
            <a:endParaRPr lang="en-US" sz="3200" dirty="0" smtClean="0"/>
          </a:p>
          <a:p>
            <a:pPr>
              <a:buNone/>
            </a:pPr>
            <a:endParaRPr lang="en-US" sz="3200" dirty="0" smtClean="0"/>
          </a:p>
          <a:p>
            <a:pPr>
              <a:buNone/>
            </a:pPr>
            <a:r>
              <a:rPr lang="en-US" sz="3200" dirty="0" smtClean="0"/>
              <a:t>These IUs are used by the Provost’s office to distribute approximately $70 million dollars of tuition income among the colleges.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4"/>
          <p:cNvPicPr>
            <a:picLocks noChangeAspect="1" noChangeArrowheads="1"/>
          </p:cNvPicPr>
          <p:nvPr/>
        </p:nvPicPr>
        <p:blipFill>
          <a:blip r:embed="rId3" cstate="print"/>
          <a:srcRect l="9550"/>
          <a:stretch>
            <a:fillRect/>
          </a:stretch>
        </p:blipFill>
        <p:spPr bwMode="auto">
          <a:xfrm>
            <a:off x="289719" y="1143000"/>
            <a:ext cx="9086387" cy="4876800"/>
          </a:xfrm>
          <a:prstGeom prst="rect">
            <a:avLst/>
          </a:prstGeom>
          <a:noFill/>
          <a:ln w="9525">
            <a:noFill/>
            <a:miter lim="800000"/>
            <a:headEnd/>
            <a:tailEnd/>
          </a:ln>
          <a:effectLst/>
        </p:spPr>
      </p:pic>
      <p:sp>
        <p:nvSpPr>
          <p:cNvPr id="142344" name="Text Box 8"/>
          <p:cNvSpPr txBox="1">
            <a:spLocks noChangeArrowheads="1"/>
          </p:cNvSpPr>
          <p:nvPr/>
        </p:nvSpPr>
        <p:spPr bwMode="auto">
          <a:xfrm>
            <a:off x="0" y="6096000"/>
            <a:ext cx="9875838" cy="776302"/>
          </a:xfrm>
          <a:prstGeom prst="rect">
            <a:avLst/>
          </a:prstGeom>
          <a:noFill/>
          <a:ln w="12700" cap="sq">
            <a:noFill/>
            <a:miter lim="800000"/>
            <a:headEnd type="none" w="sm" len="sm"/>
            <a:tailEnd type="none" w="sm" len="sm"/>
          </a:ln>
          <a:effectLst/>
        </p:spPr>
        <p:txBody>
          <a:bodyPr wrap="square" lIns="98234" tIns="49117" rIns="98234" bIns="49117">
            <a:spAutoFit/>
          </a:bodyPr>
          <a:lstStyle/>
          <a:p>
            <a:pPr defTabSz="982663" eaLnBrk="0" hangingPunct="0">
              <a:spcBef>
                <a:spcPct val="50000"/>
              </a:spcBef>
            </a:pPr>
            <a:r>
              <a:rPr lang="en-US" sz="2200" dirty="0">
                <a:latin typeface="Garamond" pitchFamily="18" charset="0"/>
              </a:rPr>
              <a:t>All sections taught by this instructor </a:t>
            </a:r>
            <a:r>
              <a:rPr lang="en-US" sz="2200" dirty="0" smtClean="0">
                <a:latin typeface="Garamond" pitchFamily="18" charset="0"/>
              </a:rPr>
              <a:t>are displayed, </a:t>
            </a:r>
            <a:r>
              <a:rPr lang="en-US" sz="2200" dirty="0">
                <a:latin typeface="Garamond" pitchFamily="18" charset="0"/>
              </a:rPr>
              <a:t>even if not funded by your </a:t>
            </a:r>
            <a:r>
              <a:rPr lang="en-US" sz="2200" dirty="0" smtClean="0">
                <a:latin typeface="Garamond" pitchFamily="18" charset="0"/>
              </a:rPr>
              <a:t>department.   Updaters </a:t>
            </a:r>
            <a:r>
              <a:rPr lang="en-US" sz="2200" dirty="0">
                <a:latin typeface="Garamond" pitchFamily="18" charset="0"/>
              </a:rPr>
              <a:t>may change the SOF for a course.</a:t>
            </a:r>
          </a:p>
        </p:txBody>
      </p:sp>
      <p:sp>
        <p:nvSpPr>
          <p:cNvPr id="142349" name="Rectangle 13"/>
          <p:cNvSpPr>
            <a:spLocks noGrp="1" noChangeArrowheads="1"/>
          </p:cNvSpPr>
          <p:nvPr>
            <p:ph type="title"/>
          </p:nvPr>
        </p:nvSpPr>
        <p:spPr>
          <a:xfrm>
            <a:off x="1219200" y="161925"/>
            <a:ext cx="7915275" cy="1057275"/>
          </a:xfrm>
        </p:spPr>
        <p:txBody>
          <a:bodyPr/>
          <a:lstStyle/>
          <a:p>
            <a:r>
              <a:rPr lang="en-US" sz="4300"/>
              <a:t>View Sections for an Instructor</a:t>
            </a:r>
          </a:p>
        </p:txBody>
      </p:sp>
      <p:sp>
        <p:nvSpPr>
          <p:cNvPr id="142352" name="Oval 16"/>
          <p:cNvSpPr>
            <a:spLocks noChangeArrowheads="1"/>
          </p:cNvSpPr>
          <p:nvPr/>
        </p:nvSpPr>
        <p:spPr bwMode="auto">
          <a:xfrm>
            <a:off x="6157119" y="4191000"/>
            <a:ext cx="2362200" cy="2286000"/>
          </a:xfrm>
          <a:prstGeom prst="ellipse">
            <a:avLst/>
          </a:prstGeom>
          <a:noFill/>
          <a:ln w="38100" cap="sq">
            <a:solidFill>
              <a:srgbClr val="FF6600"/>
            </a:solidFill>
            <a:round/>
            <a:headEnd type="none" w="sm" len="sm"/>
            <a:tailEnd type="none" w="sm" len="sm"/>
          </a:ln>
          <a:effectLst/>
        </p:spPr>
        <p:txBody>
          <a:bodyPr wrap="none" anchor="ctr"/>
          <a:lstStyle/>
          <a:p>
            <a:endParaRPr lang="en-US"/>
          </a:p>
        </p:txBody>
      </p:sp>
    </p:spTree>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3874" name="Rectangle 2050"/>
          <p:cNvSpPr>
            <a:spLocks noGrp="1" noChangeArrowheads="1"/>
          </p:cNvSpPr>
          <p:nvPr>
            <p:ph type="title"/>
          </p:nvPr>
        </p:nvSpPr>
        <p:spPr>
          <a:xfrm>
            <a:off x="442119" y="457200"/>
            <a:ext cx="9105106" cy="685800"/>
          </a:xfrm>
        </p:spPr>
        <p:txBody>
          <a:bodyPr>
            <a:noAutofit/>
          </a:bodyPr>
          <a:lstStyle/>
          <a:p>
            <a:r>
              <a:rPr lang="en-US" sz="3200" dirty="0"/>
              <a:t>ARS Error Report </a:t>
            </a:r>
            <a:r>
              <a:rPr lang="en-US" sz="3200" dirty="0" smtClean="0"/>
              <a:t>– Line- &amp; Person-level </a:t>
            </a:r>
            <a:r>
              <a:rPr lang="en-US" sz="3200" dirty="0"/>
              <a:t>Errors</a:t>
            </a:r>
            <a:endParaRPr lang="en-US" sz="3600" dirty="0"/>
          </a:p>
        </p:txBody>
      </p:sp>
      <p:sp>
        <p:nvSpPr>
          <p:cNvPr id="463880" name="Text Box 2056"/>
          <p:cNvSpPr txBox="1">
            <a:spLocks noChangeArrowheads="1"/>
          </p:cNvSpPr>
          <p:nvPr/>
        </p:nvSpPr>
        <p:spPr bwMode="auto">
          <a:xfrm>
            <a:off x="247650" y="6320984"/>
            <a:ext cx="9628188" cy="499303"/>
          </a:xfrm>
          <a:prstGeom prst="rect">
            <a:avLst/>
          </a:prstGeom>
          <a:noFill/>
          <a:ln w="12700" cap="sq">
            <a:noFill/>
            <a:miter lim="800000"/>
            <a:headEnd type="none" w="sm" len="sm"/>
            <a:tailEnd type="none" w="sm" len="sm"/>
          </a:ln>
          <a:effectLst/>
        </p:spPr>
        <p:txBody>
          <a:bodyPr wrap="square" lIns="98234" tIns="49117" rIns="98234" bIns="49117">
            <a:spAutoFit/>
          </a:bodyPr>
          <a:lstStyle/>
          <a:p>
            <a:pPr defTabSz="982663" eaLnBrk="0" hangingPunct="0">
              <a:spcBef>
                <a:spcPct val="50000"/>
              </a:spcBef>
            </a:pPr>
            <a:r>
              <a:rPr lang="en-US" sz="2600" b="1" dirty="0">
                <a:latin typeface="Garamond" pitchFamily="18" charset="0"/>
              </a:rPr>
              <a:t>Line errors are shown with the line generating the error</a:t>
            </a:r>
            <a:r>
              <a:rPr lang="en-US" sz="2600" b="1" dirty="0" smtClean="0">
                <a:latin typeface="Garamond" pitchFamily="18" charset="0"/>
              </a:rPr>
              <a:t>.</a:t>
            </a:r>
            <a:endParaRPr lang="en-US" sz="2600" b="1" dirty="0">
              <a:latin typeface="Garamond" pitchFamily="18" charset="0"/>
            </a:endParaRPr>
          </a:p>
        </p:txBody>
      </p:sp>
      <p:pic>
        <p:nvPicPr>
          <p:cNvPr id="5" name="Picture 8"/>
          <p:cNvPicPr>
            <a:picLocks noChangeAspect="1" noChangeArrowheads="1"/>
          </p:cNvPicPr>
          <p:nvPr/>
        </p:nvPicPr>
        <p:blipFill>
          <a:blip r:embed="rId3" cstate="print"/>
          <a:srcRect r="2542" b="33124"/>
          <a:stretch>
            <a:fillRect/>
          </a:stretch>
        </p:blipFill>
        <p:spPr bwMode="auto">
          <a:xfrm>
            <a:off x="518319" y="4267200"/>
            <a:ext cx="8763000" cy="3048000"/>
          </a:xfrm>
          <a:prstGeom prst="rect">
            <a:avLst/>
          </a:prstGeom>
          <a:noFill/>
          <a:ln w="12700" cap="sq">
            <a:noFill/>
            <a:miter lim="800000"/>
            <a:headEnd/>
            <a:tailEnd/>
          </a:ln>
          <a:effectLst/>
        </p:spPr>
      </p:pic>
      <p:pic>
        <p:nvPicPr>
          <p:cNvPr id="1026" name="Picture 2"/>
          <p:cNvPicPr>
            <a:picLocks noChangeAspect="1" noChangeArrowheads="1"/>
          </p:cNvPicPr>
          <p:nvPr/>
        </p:nvPicPr>
        <p:blipFill>
          <a:blip r:embed="rId4" cstate="print"/>
          <a:srcRect/>
          <a:stretch>
            <a:fillRect/>
          </a:stretch>
        </p:blipFill>
        <p:spPr bwMode="auto">
          <a:xfrm>
            <a:off x="518319" y="1371600"/>
            <a:ext cx="8820150" cy="2876550"/>
          </a:xfrm>
          <a:prstGeom prst="rect">
            <a:avLst/>
          </a:prstGeom>
          <a:noFill/>
          <a:ln w="9525">
            <a:noFill/>
            <a:miter lim="800000"/>
            <a:headEnd/>
            <a:tailEnd/>
          </a:ln>
        </p:spPr>
      </p:pic>
    </p:spTree>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1219200" y="568325"/>
            <a:ext cx="8080375" cy="955675"/>
          </a:xfrm>
        </p:spPr>
        <p:txBody>
          <a:bodyPr>
            <a:normAutofit/>
          </a:bodyPr>
          <a:lstStyle/>
          <a:p>
            <a:r>
              <a:rPr lang="en-US" dirty="0" smtClean="0"/>
              <a:t>Presenter</a:t>
            </a:r>
            <a:endParaRPr lang="en-US" dirty="0"/>
          </a:p>
        </p:txBody>
      </p:sp>
      <p:sp>
        <p:nvSpPr>
          <p:cNvPr id="60419" name="Rectangle 3"/>
          <p:cNvSpPr>
            <a:spLocks noGrp="1" noChangeArrowheads="1"/>
          </p:cNvSpPr>
          <p:nvPr>
            <p:ph idx="1"/>
          </p:nvPr>
        </p:nvSpPr>
        <p:spPr>
          <a:xfrm>
            <a:off x="365919" y="1600200"/>
            <a:ext cx="8610600" cy="5029200"/>
          </a:xfrm>
        </p:spPr>
        <p:txBody>
          <a:bodyPr>
            <a:normAutofit/>
          </a:bodyPr>
          <a:lstStyle/>
          <a:p>
            <a:pPr>
              <a:lnSpc>
                <a:spcPct val="90000"/>
              </a:lnSpc>
            </a:pPr>
            <a:endParaRPr lang="en-US" sz="4000" dirty="0" smtClean="0">
              <a:solidFill>
                <a:srgbClr val="002060"/>
              </a:solidFill>
            </a:endParaRPr>
          </a:p>
          <a:p>
            <a:pPr lvl="1">
              <a:lnSpc>
                <a:spcPct val="90000"/>
              </a:lnSpc>
              <a:buNone/>
            </a:pPr>
            <a:r>
              <a:rPr lang="en-US" sz="3800" b="1" dirty="0" smtClean="0"/>
              <a:t>Carol Livingstone</a:t>
            </a:r>
            <a:r>
              <a:rPr lang="en-US" sz="3800" dirty="0" smtClean="0">
                <a:solidFill>
                  <a:srgbClr val="002060"/>
                </a:solidFill>
              </a:rPr>
              <a:t/>
            </a:r>
            <a:br>
              <a:rPr lang="en-US" sz="3800" dirty="0" smtClean="0">
                <a:solidFill>
                  <a:srgbClr val="002060"/>
                </a:solidFill>
              </a:rPr>
            </a:br>
            <a:r>
              <a:rPr lang="en-US" sz="2800" dirty="0" smtClean="0"/>
              <a:t>Associate Provost for </a:t>
            </a:r>
            <a:r>
              <a:rPr lang="en-US" sz="2800" dirty="0" smtClean="0"/>
              <a:t>Management Information</a:t>
            </a:r>
          </a:p>
          <a:p>
            <a:pPr lvl="1">
              <a:lnSpc>
                <a:spcPct val="90000"/>
              </a:lnSpc>
              <a:buNone/>
            </a:pPr>
            <a:endParaRPr lang="en-US" sz="2800" dirty="0" smtClean="0"/>
          </a:p>
          <a:p>
            <a:pPr lvl="1">
              <a:lnSpc>
                <a:spcPct val="90000"/>
              </a:lnSpc>
              <a:buNone/>
            </a:pPr>
            <a:r>
              <a:rPr lang="en-US" sz="2800" dirty="0" smtClean="0"/>
              <a:t>	Provost’s Office and the </a:t>
            </a:r>
            <a:endParaRPr lang="en-US" sz="2800" dirty="0" smtClean="0"/>
          </a:p>
          <a:p>
            <a:pPr lvl="2">
              <a:lnSpc>
                <a:spcPct val="90000"/>
              </a:lnSpc>
              <a:buNone/>
            </a:pPr>
            <a:r>
              <a:rPr lang="en-US" sz="2800" dirty="0" smtClean="0"/>
              <a:t>Division </a:t>
            </a:r>
            <a:r>
              <a:rPr lang="en-US" sz="2800" dirty="0" smtClean="0"/>
              <a:t>of Management </a:t>
            </a:r>
            <a:r>
              <a:rPr lang="en-US" sz="2800" dirty="0" smtClean="0"/>
              <a:t>Information</a:t>
            </a:r>
            <a:endParaRPr lang="en-US" sz="2500" dirty="0" smtClean="0"/>
          </a:p>
          <a:p>
            <a:pPr lvl="1">
              <a:lnSpc>
                <a:spcPct val="90000"/>
              </a:lnSpc>
              <a:buNone/>
            </a:pPr>
            <a:endParaRPr lang="en-US" sz="2500" i="1" dirty="0" smtClean="0"/>
          </a:p>
          <a:p>
            <a:pPr lvl="1">
              <a:lnSpc>
                <a:spcPct val="90000"/>
              </a:lnSpc>
              <a:buNone/>
            </a:pPr>
            <a:r>
              <a:rPr lang="en-US" sz="2800" i="1" dirty="0" smtClean="0"/>
              <a:t>	livngstn@illinois.edu</a:t>
            </a:r>
            <a:endParaRPr lang="en-US" sz="3200" b="1" dirty="0"/>
          </a:p>
          <a:p>
            <a:pPr>
              <a:buFont typeface="Wingdings" pitchFamily="2" charset="2"/>
              <a:buNone/>
            </a:pPr>
            <a:endParaRPr lang="en-US" sz="3800" b="1" dirty="0"/>
          </a:p>
        </p:txBody>
      </p:sp>
    </p:spTree>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Flowchart: Magnetic Disk 36"/>
          <p:cNvSpPr/>
          <p:nvPr/>
        </p:nvSpPr>
        <p:spPr>
          <a:xfrm>
            <a:off x="3261519" y="3124200"/>
            <a:ext cx="1447800" cy="1295400"/>
          </a:xfrm>
          <a:prstGeom prst="flowChartMagneticDis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937919" y="1676400"/>
            <a:ext cx="1219200" cy="1371600"/>
          </a:xfrm>
          <a:solidFill>
            <a:schemeClr val="accent3">
              <a:lumMod val="40000"/>
              <a:lumOff val="60000"/>
            </a:schemeClr>
          </a:solidFill>
          <a:ln>
            <a:solidFill>
              <a:schemeClr val="bg2">
                <a:lumMod val="50000"/>
              </a:schemeClr>
            </a:solidFill>
          </a:ln>
        </p:spPr>
        <p:txBody>
          <a:bodyPr>
            <a:normAutofit/>
          </a:bodyPr>
          <a:lstStyle/>
          <a:p>
            <a:pPr algn="ctr"/>
            <a:r>
              <a:rPr lang="en-US" sz="2800" dirty="0" smtClean="0"/>
              <a:t>IBHE Cost Study</a:t>
            </a:r>
            <a:endParaRPr lang="en-US" dirty="0"/>
          </a:p>
        </p:txBody>
      </p:sp>
      <p:sp>
        <p:nvSpPr>
          <p:cNvPr id="4" name="TextBox 3"/>
          <p:cNvSpPr txBox="1"/>
          <p:nvPr/>
        </p:nvSpPr>
        <p:spPr>
          <a:xfrm>
            <a:off x="289719" y="3276600"/>
            <a:ext cx="2286000" cy="1384995"/>
          </a:xfrm>
          <a:prstGeom prst="rect">
            <a:avLst/>
          </a:prstGeom>
          <a:noFill/>
          <a:ln>
            <a:solidFill>
              <a:schemeClr val="bg2">
                <a:lumMod val="50000"/>
              </a:schemeClr>
            </a:solidFill>
          </a:ln>
        </p:spPr>
        <p:txBody>
          <a:bodyPr wrap="square" rtlCol="0">
            <a:spAutoFit/>
          </a:bodyPr>
          <a:lstStyle/>
          <a:p>
            <a:r>
              <a:rPr lang="en-US" dirty="0" smtClean="0"/>
              <a:t>Course data </a:t>
            </a:r>
          </a:p>
          <a:p>
            <a:pPr>
              <a:buFont typeface="Arial" pitchFamily="34" charset="0"/>
              <a:buChar char="•"/>
            </a:pPr>
            <a:r>
              <a:rPr lang="en-US" sz="2000" dirty="0" smtClean="0"/>
              <a:t>Instructor</a:t>
            </a:r>
          </a:p>
          <a:p>
            <a:pPr>
              <a:buFont typeface="Arial" pitchFamily="34" charset="0"/>
              <a:buChar char="•"/>
            </a:pPr>
            <a:r>
              <a:rPr lang="en-US" sz="2000" dirty="0" smtClean="0"/>
              <a:t>Students enrolled</a:t>
            </a:r>
          </a:p>
          <a:p>
            <a:pPr>
              <a:buFont typeface="Arial" pitchFamily="34" charset="0"/>
              <a:buChar char="•"/>
            </a:pPr>
            <a:r>
              <a:rPr lang="en-US" sz="2000" dirty="0" smtClean="0"/>
              <a:t>Credit hours</a:t>
            </a:r>
            <a:endParaRPr lang="en-US" dirty="0"/>
          </a:p>
        </p:txBody>
      </p:sp>
      <p:sp>
        <p:nvSpPr>
          <p:cNvPr id="5" name="TextBox 4"/>
          <p:cNvSpPr txBox="1"/>
          <p:nvPr/>
        </p:nvSpPr>
        <p:spPr>
          <a:xfrm>
            <a:off x="289719" y="1447800"/>
            <a:ext cx="2895600" cy="1200329"/>
          </a:xfrm>
          <a:prstGeom prst="rect">
            <a:avLst/>
          </a:prstGeom>
          <a:noFill/>
          <a:ln>
            <a:solidFill>
              <a:schemeClr val="bg2">
                <a:lumMod val="50000"/>
              </a:schemeClr>
            </a:solidFill>
          </a:ln>
        </p:spPr>
        <p:txBody>
          <a:bodyPr wrap="square" rtlCol="0">
            <a:spAutoFit/>
          </a:bodyPr>
          <a:lstStyle/>
          <a:p>
            <a:r>
              <a:rPr lang="en-US" dirty="0" smtClean="0"/>
              <a:t>Payroll data </a:t>
            </a:r>
          </a:p>
          <a:p>
            <a:r>
              <a:rPr lang="en-US" dirty="0" smtClean="0"/>
              <a:t>($ &amp; FTE</a:t>
            </a:r>
            <a:r>
              <a:rPr lang="en-US" dirty="0" smtClean="0"/>
              <a:t>)  </a:t>
            </a:r>
            <a:r>
              <a:rPr lang="en-US" dirty="0" smtClean="0"/>
              <a:t>by </a:t>
            </a:r>
            <a:r>
              <a:rPr lang="en-US" dirty="0" smtClean="0"/>
              <a:t>person and C-FOAP</a:t>
            </a:r>
            <a:endParaRPr lang="en-US" dirty="0"/>
          </a:p>
        </p:txBody>
      </p:sp>
      <p:sp>
        <p:nvSpPr>
          <p:cNvPr id="6" name="TextBox 5"/>
          <p:cNvSpPr txBox="1"/>
          <p:nvPr/>
        </p:nvSpPr>
        <p:spPr>
          <a:xfrm>
            <a:off x="213519" y="6096000"/>
            <a:ext cx="2514600" cy="830997"/>
          </a:xfrm>
          <a:prstGeom prst="rect">
            <a:avLst/>
          </a:prstGeom>
          <a:noFill/>
          <a:ln>
            <a:solidFill>
              <a:schemeClr val="bg2">
                <a:lumMod val="50000"/>
              </a:schemeClr>
            </a:solidFill>
          </a:ln>
        </p:spPr>
        <p:txBody>
          <a:bodyPr wrap="square" rtlCol="0">
            <a:spAutoFit/>
          </a:bodyPr>
          <a:lstStyle/>
          <a:p>
            <a:r>
              <a:rPr lang="en-US" dirty="0" smtClean="0"/>
              <a:t>Activities reported for each salary line</a:t>
            </a:r>
            <a:endParaRPr lang="en-US" dirty="0"/>
          </a:p>
        </p:txBody>
      </p:sp>
      <p:cxnSp>
        <p:nvCxnSpPr>
          <p:cNvPr id="8" name="Straight Arrow Connector 7"/>
          <p:cNvCxnSpPr>
            <a:stCxn id="6" idx="3"/>
          </p:cNvCxnSpPr>
          <p:nvPr/>
        </p:nvCxnSpPr>
        <p:spPr>
          <a:xfrm flipV="1">
            <a:off x="2728119" y="4343403"/>
            <a:ext cx="609600" cy="2168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3"/>
          </p:cNvCxnSpPr>
          <p:nvPr/>
        </p:nvCxnSpPr>
        <p:spPr>
          <a:xfrm flipV="1">
            <a:off x="2575719" y="3811588"/>
            <a:ext cx="609600" cy="1575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2"/>
          </p:cNvCxnSpPr>
          <p:nvPr/>
        </p:nvCxnSpPr>
        <p:spPr>
          <a:xfrm rot="16200000" flipH="1">
            <a:off x="2185284" y="2200364"/>
            <a:ext cx="628471" cy="1524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6766719" y="1371600"/>
            <a:ext cx="2667000" cy="461665"/>
          </a:xfrm>
          <a:prstGeom prst="rect">
            <a:avLst/>
          </a:prstGeom>
          <a:noFill/>
          <a:ln>
            <a:solidFill>
              <a:schemeClr val="bg2">
                <a:lumMod val="50000"/>
              </a:schemeClr>
            </a:solidFill>
          </a:ln>
        </p:spPr>
        <p:txBody>
          <a:bodyPr wrap="square" rtlCol="0">
            <a:spAutoFit/>
          </a:bodyPr>
          <a:lstStyle/>
          <a:p>
            <a:r>
              <a:rPr lang="en-US" dirty="0" smtClean="0"/>
              <a:t>Unit cost study</a:t>
            </a:r>
          </a:p>
        </p:txBody>
      </p:sp>
      <p:sp>
        <p:nvSpPr>
          <p:cNvPr id="19" name="TextBox 18"/>
          <p:cNvSpPr txBox="1"/>
          <p:nvPr/>
        </p:nvSpPr>
        <p:spPr>
          <a:xfrm>
            <a:off x="6766719" y="2057400"/>
            <a:ext cx="2667000" cy="461665"/>
          </a:xfrm>
          <a:prstGeom prst="rect">
            <a:avLst/>
          </a:prstGeom>
          <a:noFill/>
          <a:ln>
            <a:solidFill>
              <a:schemeClr val="bg2">
                <a:lumMod val="50000"/>
              </a:schemeClr>
            </a:solidFill>
          </a:ln>
        </p:spPr>
        <p:txBody>
          <a:bodyPr wrap="square" rtlCol="0">
            <a:spAutoFit/>
          </a:bodyPr>
          <a:lstStyle/>
          <a:p>
            <a:r>
              <a:rPr lang="en-US" dirty="0" smtClean="0"/>
              <a:t>Program cost study</a:t>
            </a:r>
          </a:p>
        </p:txBody>
      </p:sp>
      <p:sp>
        <p:nvSpPr>
          <p:cNvPr id="20" name="TextBox 19"/>
          <p:cNvSpPr txBox="1"/>
          <p:nvPr/>
        </p:nvSpPr>
        <p:spPr>
          <a:xfrm>
            <a:off x="6766719" y="2743200"/>
            <a:ext cx="2667000" cy="830997"/>
          </a:xfrm>
          <a:prstGeom prst="rect">
            <a:avLst/>
          </a:prstGeom>
          <a:noFill/>
          <a:ln>
            <a:solidFill>
              <a:schemeClr val="bg2">
                <a:lumMod val="50000"/>
              </a:schemeClr>
            </a:solidFill>
          </a:ln>
        </p:spPr>
        <p:txBody>
          <a:bodyPr wrap="square" rtlCol="0">
            <a:spAutoFit/>
          </a:bodyPr>
          <a:lstStyle/>
          <a:p>
            <a:r>
              <a:rPr lang="en-US" dirty="0" smtClean="0"/>
              <a:t>Faculty Credit Hour Study</a:t>
            </a:r>
          </a:p>
        </p:txBody>
      </p:sp>
      <p:cxnSp>
        <p:nvCxnSpPr>
          <p:cNvPr id="26" name="Straight Arrow Connector 25"/>
          <p:cNvCxnSpPr>
            <a:stCxn id="2" idx="3"/>
          </p:cNvCxnSpPr>
          <p:nvPr/>
        </p:nvCxnSpPr>
        <p:spPr>
          <a:xfrm flipV="1">
            <a:off x="6157119" y="2286000"/>
            <a:ext cx="533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 idx="3"/>
            <a:endCxn id="18" idx="1"/>
          </p:cNvCxnSpPr>
          <p:nvPr/>
        </p:nvCxnSpPr>
        <p:spPr>
          <a:xfrm flipV="1">
            <a:off x="6157119" y="1602433"/>
            <a:ext cx="609600" cy="7597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 idx="3"/>
            <a:endCxn id="20" idx="1"/>
          </p:cNvCxnSpPr>
          <p:nvPr/>
        </p:nvCxnSpPr>
        <p:spPr>
          <a:xfrm>
            <a:off x="6157119" y="2362200"/>
            <a:ext cx="609600" cy="7964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Title 1"/>
          <p:cNvSpPr txBox="1">
            <a:spLocks/>
          </p:cNvSpPr>
          <p:nvPr/>
        </p:nvSpPr>
        <p:spPr>
          <a:xfrm>
            <a:off x="3337719" y="3429000"/>
            <a:ext cx="1295400" cy="762000"/>
          </a:xfrm>
          <a:prstGeom prst="rect">
            <a:avLst/>
          </a:prstGeom>
          <a:ln>
            <a:noFill/>
          </a:ln>
        </p:spPr>
        <p:txBody>
          <a:bodyPr vert="horz" lIns="0" tIns="49117" rIns="0" bIns="0" anchor="b">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400" b="0" i="0" u="none" strike="noStrike" kern="1200" cap="none" spc="0" normalizeH="0" baseline="0" noProof="0" dirty="0" smtClean="0">
                <a:ln>
                  <a:noFill/>
                </a:ln>
                <a:solidFill>
                  <a:schemeClr val="bg1"/>
                </a:solidFill>
                <a:effectLst/>
                <a:uLnTx/>
                <a:uFillTx/>
                <a:latin typeface="+mj-lt"/>
                <a:ea typeface="+mj-ea"/>
                <a:cs typeface="+mj-cs"/>
              </a:rPr>
              <a:t>ARS</a:t>
            </a:r>
            <a:endParaRPr kumimoji="0" lang="en-US" sz="5400" b="0" i="0" u="none" strike="noStrike" kern="1200" cap="none" spc="0" normalizeH="0" baseline="0" noProof="0" dirty="0">
              <a:ln>
                <a:noFill/>
              </a:ln>
              <a:solidFill>
                <a:schemeClr val="bg1"/>
              </a:solidFill>
              <a:effectLst/>
              <a:uLnTx/>
              <a:uFillTx/>
              <a:latin typeface="+mj-lt"/>
              <a:ea typeface="+mj-ea"/>
              <a:cs typeface="+mj-cs"/>
            </a:endParaRPr>
          </a:p>
        </p:txBody>
      </p:sp>
      <p:cxnSp>
        <p:nvCxnSpPr>
          <p:cNvPr id="48" name="Straight Arrow Connector 47"/>
          <p:cNvCxnSpPr>
            <a:endCxn id="2" idx="1"/>
          </p:cNvCxnSpPr>
          <p:nvPr/>
        </p:nvCxnSpPr>
        <p:spPr>
          <a:xfrm rot="5400000" flipH="1" flipV="1">
            <a:off x="4328319" y="2590800"/>
            <a:ext cx="838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3" name="Title 1"/>
          <p:cNvSpPr txBox="1">
            <a:spLocks/>
          </p:cNvSpPr>
          <p:nvPr/>
        </p:nvSpPr>
        <p:spPr>
          <a:xfrm>
            <a:off x="6766719" y="3810000"/>
            <a:ext cx="1981200" cy="1066800"/>
          </a:xfrm>
          <a:prstGeom prst="rect">
            <a:avLst/>
          </a:prstGeom>
          <a:solidFill>
            <a:schemeClr val="accent3">
              <a:lumMod val="40000"/>
              <a:lumOff val="60000"/>
            </a:schemeClr>
          </a:solidFill>
          <a:ln>
            <a:solidFill>
              <a:schemeClr val="bg2">
                <a:lumMod val="50000"/>
              </a:schemeClr>
            </a:solidFill>
          </a:ln>
        </p:spPr>
        <p:txBody>
          <a:bodyPr vert="horz" lIns="0" tIns="49117"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solidFill>
                <a:effectLst/>
                <a:uLnTx/>
                <a:uFillTx/>
                <a:latin typeface="+mj-lt"/>
                <a:ea typeface="+mj-ea"/>
                <a:cs typeface="+mj-cs"/>
              </a:rPr>
              <a:t>A-21 F&amp;A calculation</a:t>
            </a:r>
            <a:endParaRPr kumimoji="0" lang="en-US" sz="4000" b="0" i="0" u="none" strike="noStrike" kern="1200" cap="none" spc="0" normalizeH="0" baseline="0" noProof="0" dirty="0">
              <a:ln>
                <a:noFill/>
              </a:ln>
              <a:solidFill>
                <a:schemeClr val="tx2"/>
              </a:solidFill>
              <a:effectLst/>
              <a:uLnTx/>
              <a:uFillTx/>
              <a:latin typeface="+mj-lt"/>
              <a:ea typeface="+mj-ea"/>
              <a:cs typeface="+mj-cs"/>
            </a:endParaRPr>
          </a:p>
        </p:txBody>
      </p:sp>
      <p:sp>
        <p:nvSpPr>
          <p:cNvPr id="67" name="Title 1"/>
          <p:cNvSpPr txBox="1">
            <a:spLocks/>
          </p:cNvSpPr>
          <p:nvPr/>
        </p:nvSpPr>
        <p:spPr>
          <a:xfrm>
            <a:off x="6309519" y="5181600"/>
            <a:ext cx="2133600" cy="914400"/>
          </a:xfrm>
          <a:prstGeom prst="rect">
            <a:avLst/>
          </a:prstGeom>
          <a:solidFill>
            <a:schemeClr val="accent3">
              <a:lumMod val="40000"/>
              <a:lumOff val="60000"/>
            </a:schemeClr>
          </a:solidFill>
          <a:ln>
            <a:solidFill>
              <a:schemeClr val="bg2">
                <a:lumMod val="50000"/>
              </a:schemeClr>
            </a:solidFill>
          </a:ln>
        </p:spPr>
        <p:txBody>
          <a:bodyPr vert="horz" lIns="0" tIns="49117"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0" i="0" u="none" strike="noStrike" kern="1200" cap="none" spc="0" normalizeH="0" baseline="0" noProof="0" dirty="0" smtClean="0">
                <a:ln>
                  <a:noFill/>
                </a:ln>
                <a:solidFill>
                  <a:schemeClr val="tx2"/>
                </a:solidFill>
                <a:effectLst/>
                <a:uLnTx/>
                <a:uFillTx/>
                <a:latin typeface="+mj-lt"/>
                <a:ea typeface="+mj-ea"/>
                <a:cs typeface="+mj-cs"/>
              </a:rPr>
              <a:t>Cost sharing reporting</a:t>
            </a:r>
            <a:endParaRPr kumimoji="0" lang="en-US" sz="4000" b="0" i="0" u="none" strike="noStrike" kern="1200" cap="none" spc="0" normalizeH="0" baseline="0" noProof="0" dirty="0">
              <a:ln>
                <a:noFill/>
              </a:ln>
              <a:solidFill>
                <a:schemeClr val="tx2"/>
              </a:solidFill>
              <a:effectLst/>
              <a:uLnTx/>
              <a:uFillTx/>
              <a:latin typeface="+mj-lt"/>
              <a:ea typeface="+mj-ea"/>
              <a:cs typeface="+mj-cs"/>
            </a:endParaRPr>
          </a:p>
        </p:txBody>
      </p:sp>
      <p:cxnSp>
        <p:nvCxnSpPr>
          <p:cNvPr id="69" name="Straight Arrow Connector 68"/>
          <p:cNvCxnSpPr>
            <a:stCxn id="37" idx="4"/>
            <a:endCxn id="63" idx="1"/>
          </p:cNvCxnSpPr>
          <p:nvPr/>
        </p:nvCxnSpPr>
        <p:spPr>
          <a:xfrm>
            <a:off x="4709319" y="3771900"/>
            <a:ext cx="2057400" cy="571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a:off x="4633119" y="4267200"/>
            <a:ext cx="16002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2" name="Title 1"/>
          <p:cNvSpPr txBox="1">
            <a:spLocks/>
          </p:cNvSpPr>
          <p:nvPr/>
        </p:nvSpPr>
        <p:spPr>
          <a:xfrm>
            <a:off x="2956719" y="6629400"/>
            <a:ext cx="6096000" cy="457200"/>
          </a:xfrm>
          <a:prstGeom prst="rect">
            <a:avLst/>
          </a:prstGeom>
          <a:solidFill>
            <a:schemeClr val="accent3">
              <a:lumMod val="40000"/>
              <a:lumOff val="60000"/>
            </a:schemeClr>
          </a:solidFill>
          <a:ln>
            <a:solidFill>
              <a:schemeClr val="bg2">
                <a:lumMod val="50000"/>
              </a:schemeClr>
            </a:solidFill>
          </a:ln>
        </p:spPr>
        <p:txBody>
          <a:bodyPr vert="horz" lIns="0" tIns="49117"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chemeClr val="tx2"/>
                </a:solidFill>
                <a:latin typeface="+mj-lt"/>
                <a:ea typeface="+mj-ea"/>
                <a:cs typeface="+mj-cs"/>
              </a:rPr>
              <a:t>Internal </a:t>
            </a:r>
            <a:r>
              <a:rPr kumimoji="0" lang="en-US" sz="2800" b="0" i="0" u="none" strike="noStrike" kern="1200" cap="none" spc="0" normalizeH="0" noProof="0" dirty="0" smtClean="0">
                <a:ln>
                  <a:noFill/>
                </a:ln>
                <a:solidFill>
                  <a:schemeClr val="tx2"/>
                </a:solidFill>
                <a:effectLst/>
                <a:uLnTx/>
                <a:uFillTx/>
                <a:latin typeface="+mj-lt"/>
                <a:ea typeface="+mj-ea"/>
                <a:cs typeface="+mj-cs"/>
              </a:rPr>
              <a:t>mgmt </a:t>
            </a:r>
            <a:r>
              <a:rPr lang="en-US" sz="2800" dirty="0" smtClean="0">
                <a:solidFill>
                  <a:schemeClr val="tx2"/>
                </a:solidFill>
                <a:latin typeface="+mj-lt"/>
                <a:ea typeface="+mj-ea"/>
                <a:cs typeface="+mj-cs"/>
              </a:rPr>
              <a:t>reports/budget </a:t>
            </a:r>
            <a:r>
              <a:rPr lang="en-US" sz="2800" dirty="0" err="1" smtClean="0">
                <a:solidFill>
                  <a:schemeClr val="tx2"/>
                </a:solidFill>
                <a:latin typeface="+mj-lt"/>
                <a:ea typeface="+mj-ea"/>
                <a:cs typeface="+mj-cs"/>
              </a:rPr>
              <a:t>calcs</a:t>
            </a:r>
            <a:endParaRPr kumimoji="0" lang="en-US" sz="3600" b="0" i="0" u="none" strike="noStrike" kern="1200" cap="none" spc="0" normalizeH="0" baseline="0" noProof="0" dirty="0">
              <a:ln>
                <a:noFill/>
              </a:ln>
              <a:solidFill>
                <a:schemeClr val="tx2"/>
              </a:solidFill>
              <a:effectLst/>
              <a:uLnTx/>
              <a:uFillTx/>
              <a:latin typeface="+mj-lt"/>
              <a:ea typeface="+mj-ea"/>
              <a:cs typeface="+mj-cs"/>
            </a:endParaRPr>
          </a:p>
        </p:txBody>
      </p:sp>
      <p:cxnSp>
        <p:nvCxnSpPr>
          <p:cNvPr id="93" name="Straight Arrow Connector 92"/>
          <p:cNvCxnSpPr>
            <a:endCxn id="92" idx="0"/>
          </p:cNvCxnSpPr>
          <p:nvPr/>
        </p:nvCxnSpPr>
        <p:spPr>
          <a:xfrm rot="16200000" flipH="1">
            <a:off x="4061619" y="4686300"/>
            <a:ext cx="2286000"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7" name="Rectangle 3"/>
          <p:cNvSpPr txBox="1">
            <a:spLocks noChangeArrowheads="1"/>
          </p:cNvSpPr>
          <p:nvPr/>
        </p:nvSpPr>
        <p:spPr>
          <a:xfrm>
            <a:off x="1813719" y="457200"/>
            <a:ext cx="7320756" cy="838200"/>
          </a:xfrm>
          <a:prstGeom prst="rect">
            <a:avLst/>
          </a:prstGeom>
        </p:spPr>
        <p:txBody>
          <a:bodyPr vert="horz" lIns="0" tIns="49117" rIns="0" bIns="0" anchor="b">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900" b="0" i="0" u="none" strike="noStrike" kern="1200" cap="none" spc="0" normalizeH="0" baseline="0" noProof="0" dirty="0" smtClean="0">
                <a:ln>
                  <a:noFill/>
                </a:ln>
                <a:solidFill>
                  <a:schemeClr val="tx2"/>
                </a:solidFill>
                <a:effectLst/>
                <a:uLnTx/>
                <a:uFillTx/>
                <a:latin typeface="+mj-lt"/>
                <a:ea typeface="+mj-ea"/>
                <a:cs typeface="+mj-cs"/>
              </a:rPr>
              <a:t>ARS</a:t>
            </a:r>
            <a:r>
              <a:rPr kumimoji="0" lang="en-US" sz="3900" b="0" i="0" u="none" strike="noStrike" kern="1200" cap="none" spc="0" normalizeH="0" baseline="0" noProof="0" dirty="0" smtClean="0">
                <a:ln>
                  <a:noFill/>
                </a:ln>
                <a:solidFill>
                  <a:schemeClr val="tx2"/>
                </a:solidFill>
                <a:effectLst/>
                <a:uLnTx/>
                <a:uFillTx/>
                <a:latin typeface="+mj-lt"/>
                <a:ea typeface="+mj-ea"/>
                <a:cs typeface="+mj-cs"/>
              </a:rPr>
              <a:t> Inputs and Outputs</a:t>
            </a:r>
            <a:endParaRPr kumimoji="0" lang="en-US" sz="2600" b="0" i="0" u="none" strike="noStrike" kern="1200" cap="none" spc="0" normalizeH="0" baseline="0" noProof="0" dirty="0">
              <a:ln>
                <a:noFill/>
              </a:ln>
              <a:solidFill>
                <a:schemeClr val="tx2"/>
              </a:solidFill>
              <a:effectLst/>
              <a:uLnTx/>
              <a:uFillTx/>
              <a:latin typeface="+mj-lt"/>
              <a:ea typeface="+mj-ea"/>
              <a:cs typeface="+mj-cs"/>
            </a:endParaRPr>
          </a:p>
        </p:txBody>
      </p:sp>
      <p:sp>
        <p:nvSpPr>
          <p:cNvPr id="29" name="TextBox 28"/>
          <p:cNvSpPr txBox="1"/>
          <p:nvPr/>
        </p:nvSpPr>
        <p:spPr>
          <a:xfrm>
            <a:off x="213519" y="5029200"/>
            <a:ext cx="2224881" cy="824607"/>
          </a:xfrm>
          <a:prstGeom prst="rect">
            <a:avLst/>
          </a:prstGeom>
          <a:noFill/>
          <a:ln>
            <a:solidFill>
              <a:schemeClr val="bg2">
                <a:lumMod val="50000"/>
              </a:schemeClr>
            </a:solidFill>
          </a:ln>
        </p:spPr>
        <p:txBody>
          <a:bodyPr wrap="square" lIns="85112" tIns="42556" rIns="85112" bIns="42556" rtlCol="0">
            <a:spAutoFit/>
          </a:bodyPr>
          <a:lstStyle/>
          <a:p>
            <a:r>
              <a:rPr lang="en-US" sz="2400" b="1" dirty="0" smtClean="0"/>
              <a:t>SOF </a:t>
            </a:r>
            <a:r>
              <a:rPr lang="en-US" sz="2400" dirty="0" smtClean="0"/>
              <a:t>for each section taught</a:t>
            </a:r>
            <a:endParaRPr lang="en-US" dirty="0"/>
          </a:p>
        </p:txBody>
      </p:sp>
      <p:cxnSp>
        <p:nvCxnSpPr>
          <p:cNvPr id="45" name="Straight Arrow Connector 44"/>
          <p:cNvCxnSpPr>
            <a:stCxn id="29" idx="3"/>
          </p:cNvCxnSpPr>
          <p:nvPr/>
        </p:nvCxnSpPr>
        <p:spPr>
          <a:xfrm flipV="1">
            <a:off x="2438400" y="4038600"/>
            <a:ext cx="746919" cy="14029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792" y="751027"/>
            <a:ext cx="8888254" cy="925373"/>
          </a:xfrm>
        </p:spPr>
        <p:txBody>
          <a:bodyPr>
            <a:normAutofit fontScale="90000"/>
          </a:bodyPr>
          <a:lstStyle/>
          <a:p>
            <a:r>
              <a:rPr lang="en-US" dirty="0" smtClean="0"/>
              <a:t>ARS Outputs: IBHE Cost Study</a:t>
            </a:r>
            <a:endParaRPr lang="en-US" dirty="0"/>
          </a:p>
        </p:txBody>
      </p:sp>
      <p:sp>
        <p:nvSpPr>
          <p:cNvPr id="3" name="Content Placeholder 2"/>
          <p:cNvSpPr>
            <a:spLocks noGrp="1"/>
          </p:cNvSpPr>
          <p:nvPr>
            <p:ph idx="1"/>
          </p:nvPr>
        </p:nvSpPr>
        <p:spPr>
          <a:xfrm>
            <a:off x="365919" y="1828800"/>
            <a:ext cx="9296400" cy="5257800"/>
          </a:xfrm>
        </p:spPr>
        <p:txBody>
          <a:bodyPr>
            <a:normAutofit fontScale="92500" lnSpcReduction="20000"/>
          </a:bodyPr>
          <a:lstStyle/>
          <a:p>
            <a:pPr>
              <a:buNone/>
            </a:pPr>
            <a:r>
              <a:rPr lang="en-US" dirty="0" smtClean="0"/>
              <a:t>The Illinois Board of Higher Education requires universities to report the costs and FTE associated with three functions:</a:t>
            </a:r>
          </a:p>
          <a:p>
            <a:pPr>
              <a:buNone/>
            </a:pPr>
            <a:endParaRPr lang="en-US" dirty="0" smtClean="0"/>
          </a:p>
          <a:p>
            <a:pPr>
              <a:buNone/>
            </a:pPr>
            <a:endParaRPr lang="en-US" dirty="0" smtClean="0"/>
          </a:p>
          <a:p>
            <a:pPr>
              <a:buNone/>
            </a:pPr>
            <a:endParaRPr lang="en-US" dirty="0" smtClean="0"/>
          </a:p>
          <a:p>
            <a:pPr>
              <a:buNone/>
            </a:pPr>
            <a:r>
              <a:rPr lang="en-US" dirty="0" smtClean="0"/>
              <a:t>State personnel costs are divided among these functions based on activities reported by each paying department</a:t>
            </a:r>
          </a:p>
          <a:p>
            <a:pPr>
              <a:buNone/>
            </a:pPr>
            <a:endParaRPr lang="en-US" dirty="0" smtClean="0"/>
          </a:p>
          <a:p>
            <a:pPr>
              <a:buNone/>
            </a:pPr>
            <a:r>
              <a:rPr lang="en-US" dirty="0" smtClean="0"/>
              <a:t>Other state expenditures are prorated based on the direct salaries allocated to each </a:t>
            </a:r>
            <a:r>
              <a:rPr lang="en-US" dirty="0" smtClean="0"/>
              <a:t>function</a:t>
            </a:r>
          </a:p>
          <a:p>
            <a:pPr>
              <a:buNone/>
            </a:pPr>
            <a:endParaRPr lang="en-US" dirty="0" smtClean="0"/>
          </a:p>
          <a:p>
            <a:pPr>
              <a:buNone/>
            </a:pPr>
            <a:r>
              <a:rPr lang="en-US" dirty="0" smtClean="0"/>
              <a:t>Output is Cost for each function, and </a:t>
            </a:r>
          </a:p>
          <a:p>
            <a:pPr>
              <a:buNone/>
            </a:pPr>
            <a:r>
              <a:rPr lang="en-US" dirty="0" smtClean="0"/>
              <a:t> </a:t>
            </a:r>
            <a:r>
              <a:rPr lang="en-US" dirty="0" smtClean="0"/>
              <a:t>   Cost per Credit hour by Level for instructional function </a:t>
            </a:r>
            <a:endParaRPr lang="en-US" dirty="0" smtClean="0"/>
          </a:p>
          <a:p>
            <a:pPr>
              <a:buNone/>
            </a:pPr>
            <a:endParaRPr lang="en-US" dirty="0" smtClean="0"/>
          </a:p>
          <a:p>
            <a:pPr>
              <a:buNone/>
            </a:pPr>
            <a:endParaRPr lang="en-US" dirty="0" smtClean="0"/>
          </a:p>
        </p:txBody>
      </p:sp>
      <p:sp>
        <p:nvSpPr>
          <p:cNvPr id="5" name="Rounded Rectangle 4"/>
          <p:cNvSpPr/>
          <p:nvPr/>
        </p:nvSpPr>
        <p:spPr>
          <a:xfrm>
            <a:off x="3261519" y="2819400"/>
            <a:ext cx="2209800" cy="5334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r>
              <a:rPr lang="en-US" b="1" dirty="0" smtClean="0">
                <a:solidFill>
                  <a:srgbClr val="7030A0"/>
                </a:solidFill>
                <a:effectLst>
                  <a:outerShdw blurRad="38100" dist="38100" dir="2700000" algn="tl">
                    <a:srgbClr val="000000">
                      <a:alpha val="43137"/>
                    </a:srgbClr>
                  </a:outerShdw>
                </a:effectLst>
              </a:rPr>
              <a:t>Research</a:t>
            </a:r>
            <a:endParaRPr lang="en-US" b="1" dirty="0">
              <a:solidFill>
                <a:srgbClr val="7030A0"/>
              </a:solidFill>
              <a:effectLst>
                <a:outerShdw blurRad="38100" dist="38100" dir="2700000" algn="tl">
                  <a:srgbClr val="000000">
                    <a:alpha val="43137"/>
                  </a:srgbClr>
                </a:outerShdw>
              </a:effectLst>
            </a:endParaRPr>
          </a:p>
        </p:txBody>
      </p:sp>
      <p:sp>
        <p:nvSpPr>
          <p:cNvPr id="6" name="Rounded Rectangle 5"/>
          <p:cNvSpPr/>
          <p:nvPr/>
        </p:nvSpPr>
        <p:spPr>
          <a:xfrm>
            <a:off x="5776119" y="2819400"/>
            <a:ext cx="2590800" cy="5334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7030A0"/>
                </a:solidFill>
                <a:effectLst>
                  <a:outerShdw blurRad="38100" dist="38100" dir="2700000" algn="tl">
                    <a:srgbClr val="000000">
                      <a:alpha val="43137"/>
                    </a:srgbClr>
                  </a:outerShdw>
                </a:effectLst>
              </a:rPr>
              <a:t>Public Service</a:t>
            </a:r>
            <a:endParaRPr lang="en-US" b="1" dirty="0">
              <a:solidFill>
                <a:srgbClr val="7030A0"/>
              </a:solidFill>
              <a:effectLst>
                <a:outerShdw blurRad="38100" dist="38100" dir="2700000" algn="tl">
                  <a:srgbClr val="000000">
                    <a:alpha val="43137"/>
                  </a:srgbClr>
                </a:outerShdw>
              </a:effectLst>
            </a:endParaRPr>
          </a:p>
        </p:txBody>
      </p:sp>
      <p:sp>
        <p:nvSpPr>
          <p:cNvPr id="7" name="Rounded Rectangle 6"/>
          <p:cNvSpPr/>
          <p:nvPr/>
        </p:nvSpPr>
        <p:spPr>
          <a:xfrm>
            <a:off x="746919" y="2819400"/>
            <a:ext cx="2209800" cy="533400"/>
          </a:xfrm>
          <a:prstGeom prst="round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effectLst>
                  <a:outerShdw blurRad="38100" dist="38100" dir="2700000" algn="tl">
                    <a:srgbClr val="000000">
                      <a:alpha val="43137"/>
                    </a:srgbClr>
                  </a:outerShdw>
                </a:effectLst>
              </a:rPr>
              <a:t> </a:t>
            </a:r>
            <a:r>
              <a:rPr lang="en-US" b="1" dirty="0" smtClean="0">
                <a:solidFill>
                  <a:srgbClr val="7030A0"/>
                </a:solidFill>
                <a:effectLst>
                  <a:outerShdw blurRad="38100" dist="38100" dir="2700000" algn="tl">
                    <a:srgbClr val="000000">
                      <a:alpha val="43137"/>
                    </a:srgbClr>
                  </a:outerShdw>
                </a:effectLst>
              </a:rPr>
              <a:t>Instruction</a:t>
            </a:r>
            <a:endParaRPr lang="en-US" b="1" dirty="0">
              <a:solidFill>
                <a:srgbClr val="7030A0"/>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1"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3118" y="751027"/>
            <a:ext cx="8558927" cy="1219200"/>
          </a:xfrm>
        </p:spPr>
        <p:txBody>
          <a:bodyPr/>
          <a:lstStyle/>
          <a:p>
            <a:r>
              <a:rPr lang="en-US" sz="4800" dirty="0" smtClean="0"/>
              <a:t>IBHE Cost Study - Example</a:t>
            </a:r>
            <a:endParaRPr lang="en-US" dirty="0"/>
          </a:p>
        </p:txBody>
      </p:sp>
      <p:sp>
        <p:nvSpPr>
          <p:cNvPr id="3" name="Content Placeholder 2"/>
          <p:cNvSpPr>
            <a:spLocks noGrp="1"/>
          </p:cNvSpPr>
          <p:nvPr>
            <p:ph idx="1"/>
          </p:nvPr>
        </p:nvSpPr>
        <p:spPr>
          <a:xfrm>
            <a:off x="899319" y="2286000"/>
            <a:ext cx="7620000" cy="4495800"/>
          </a:xfrm>
        </p:spPr>
        <p:txBody>
          <a:bodyPr>
            <a:normAutofit/>
          </a:bodyPr>
          <a:lstStyle/>
          <a:p>
            <a:pPr>
              <a:buNone/>
            </a:pPr>
            <a:r>
              <a:rPr lang="en-US" dirty="0" smtClean="0"/>
              <a:t>Prof. Sampson teaches two on-campus courses, one online  course, and one thesis course.  </a:t>
            </a:r>
          </a:p>
          <a:p>
            <a:pPr>
              <a:buNone/>
            </a:pPr>
            <a:endParaRPr lang="en-US" dirty="0" smtClean="0"/>
          </a:p>
          <a:p>
            <a:pPr>
              <a:buNone/>
            </a:pPr>
            <a:r>
              <a:rPr lang="en-US" dirty="0" smtClean="0"/>
              <a:t>She has a research grant and serves on the departmental P&amp;T committee.</a:t>
            </a:r>
          </a:p>
          <a:p>
            <a:pPr>
              <a:buNone/>
            </a:pPr>
            <a:endParaRPr lang="en-US" dirty="0" smtClean="0"/>
          </a:p>
          <a:p>
            <a:pPr>
              <a:buNone/>
            </a:pPr>
            <a:r>
              <a:rPr lang="en-US" dirty="0" smtClean="0"/>
              <a:t>She is paid $100,000 for 9 months on a state NACUBO 1000 (instruction) line. </a:t>
            </a:r>
          </a:p>
          <a:p>
            <a:pPr>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6918" y="751027"/>
            <a:ext cx="8635127" cy="696773"/>
          </a:xfrm>
        </p:spPr>
        <p:txBody>
          <a:bodyPr>
            <a:normAutofit fontScale="90000"/>
          </a:bodyPr>
          <a:lstStyle/>
          <a:p>
            <a:r>
              <a:rPr lang="en-US" dirty="0" smtClean="0"/>
              <a:t>IBHE Cost Study - Example</a:t>
            </a:r>
            <a:endParaRPr lang="en-US" dirty="0"/>
          </a:p>
        </p:txBody>
      </p:sp>
      <p:sp>
        <p:nvSpPr>
          <p:cNvPr id="3" name="Content Placeholder 2"/>
          <p:cNvSpPr>
            <a:spLocks noGrp="1"/>
          </p:cNvSpPr>
          <p:nvPr>
            <p:ph idx="1"/>
          </p:nvPr>
        </p:nvSpPr>
        <p:spPr>
          <a:xfrm>
            <a:off x="670719" y="1524000"/>
            <a:ext cx="8138319" cy="685800"/>
          </a:xfrm>
        </p:spPr>
        <p:txBody>
          <a:bodyPr>
            <a:normAutofit fontScale="85000" lnSpcReduction="20000"/>
          </a:bodyPr>
          <a:lstStyle/>
          <a:p>
            <a:pPr>
              <a:buNone/>
            </a:pPr>
            <a:r>
              <a:rPr lang="en-US" dirty="0" smtClean="0"/>
              <a:t>Her  activities  as submitted by the department and the salaries and FTE attributed to them are:</a:t>
            </a:r>
          </a:p>
        </p:txBody>
      </p:sp>
      <p:graphicFrame>
        <p:nvGraphicFramePr>
          <p:cNvPr id="4" name="Table 3"/>
          <p:cNvGraphicFramePr>
            <a:graphicFrameLocks noGrp="1"/>
          </p:cNvGraphicFramePr>
          <p:nvPr/>
        </p:nvGraphicFramePr>
        <p:xfrm>
          <a:off x="594519" y="2285999"/>
          <a:ext cx="8077200" cy="4921673"/>
        </p:xfrm>
        <a:graphic>
          <a:graphicData uri="http://schemas.openxmlformats.org/drawingml/2006/table">
            <a:tbl>
              <a:tblPr firstRow="1" bandRow="1">
                <a:tableStyleId>{5C22544A-7EE6-4342-B048-85BDC9FD1C3A}</a:tableStyleId>
              </a:tblPr>
              <a:tblGrid>
                <a:gridCol w="2286000"/>
                <a:gridCol w="1752600"/>
                <a:gridCol w="2019300"/>
                <a:gridCol w="2019300"/>
              </a:tblGrid>
              <a:tr h="595206">
                <a:tc>
                  <a:txBody>
                    <a:bodyPr/>
                    <a:lstStyle/>
                    <a:p>
                      <a:r>
                        <a:rPr lang="en-US" dirty="0" smtClean="0"/>
                        <a:t>Activity category</a:t>
                      </a:r>
                      <a:endParaRPr lang="en-US" dirty="0"/>
                    </a:p>
                  </a:txBody>
                  <a:tcPr/>
                </a:tc>
                <a:tc>
                  <a:txBody>
                    <a:bodyPr/>
                    <a:lstStyle/>
                    <a:p>
                      <a:pPr algn="ctr"/>
                      <a:r>
                        <a:rPr lang="en-US" dirty="0" smtClean="0"/>
                        <a:t>Activity %</a:t>
                      </a:r>
                      <a:endParaRPr lang="en-US" dirty="0"/>
                    </a:p>
                  </a:txBody>
                  <a:tcPr/>
                </a:tc>
                <a:tc>
                  <a:txBody>
                    <a:bodyPr/>
                    <a:lstStyle/>
                    <a:p>
                      <a:pPr algn="ctr"/>
                      <a:r>
                        <a:rPr lang="en-US" dirty="0" smtClean="0"/>
                        <a:t>FTE</a:t>
                      </a:r>
                      <a:endParaRPr lang="en-US" dirty="0"/>
                    </a:p>
                  </a:txBody>
                  <a:tcPr/>
                </a:tc>
                <a:tc>
                  <a:txBody>
                    <a:bodyPr/>
                    <a:lstStyle/>
                    <a:p>
                      <a:pPr algn="ctr"/>
                      <a:r>
                        <a:rPr lang="en-US" dirty="0" smtClean="0"/>
                        <a:t>Salary</a:t>
                      </a:r>
                      <a:endParaRPr lang="en-US" dirty="0"/>
                    </a:p>
                  </a:txBody>
                  <a:tcPr/>
                </a:tc>
              </a:tr>
              <a:tr h="527316">
                <a:tc>
                  <a:txBody>
                    <a:bodyPr/>
                    <a:lstStyle/>
                    <a:p>
                      <a:pPr algn="r"/>
                      <a:r>
                        <a:rPr lang="en-US" dirty="0" smtClean="0"/>
                        <a:t>Total</a:t>
                      </a:r>
                      <a:endParaRPr lang="en-US" dirty="0"/>
                    </a:p>
                  </a:txBody>
                  <a:tcPr>
                    <a:solidFill>
                      <a:schemeClr val="accent1">
                        <a:lumMod val="40000"/>
                        <a:lumOff val="60000"/>
                      </a:schemeClr>
                    </a:solidFill>
                  </a:tcPr>
                </a:tc>
                <a:tc>
                  <a:txBody>
                    <a:bodyPr/>
                    <a:lstStyle/>
                    <a:p>
                      <a:pPr algn="ctr"/>
                      <a:r>
                        <a:rPr lang="en-US" dirty="0" smtClean="0"/>
                        <a:t>100%</a:t>
                      </a:r>
                      <a:endParaRPr lang="en-US" dirty="0"/>
                    </a:p>
                  </a:txBody>
                  <a:tcPr>
                    <a:solidFill>
                      <a:schemeClr val="accent1">
                        <a:lumMod val="40000"/>
                        <a:lumOff val="60000"/>
                      </a:schemeClr>
                    </a:solidFill>
                  </a:tcPr>
                </a:tc>
                <a:tc>
                  <a:txBody>
                    <a:bodyPr/>
                    <a:lstStyle/>
                    <a:p>
                      <a:pPr algn="ctr"/>
                      <a:r>
                        <a:rPr lang="en-US" dirty="0" smtClean="0"/>
                        <a:t>.750</a:t>
                      </a:r>
                      <a:endParaRPr lang="en-US" dirty="0"/>
                    </a:p>
                  </a:txBody>
                  <a:tcPr>
                    <a:solidFill>
                      <a:schemeClr val="accent1">
                        <a:lumMod val="40000"/>
                        <a:lumOff val="60000"/>
                      </a:schemeClr>
                    </a:solidFill>
                  </a:tcPr>
                </a:tc>
                <a:tc>
                  <a:txBody>
                    <a:bodyPr/>
                    <a:lstStyle/>
                    <a:p>
                      <a:pPr algn="ctr"/>
                      <a:r>
                        <a:rPr lang="en-US" dirty="0" smtClean="0"/>
                        <a:t>$100,000</a:t>
                      </a:r>
                      <a:endParaRPr lang="en-US" dirty="0"/>
                    </a:p>
                  </a:txBody>
                  <a:tcPr>
                    <a:solidFill>
                      <a:schemeClr val="accent1">
                        <a:lumMod val="40000"/>
                        <a:lumOff val="60000"/>
                      </a:schemeClr>
                    </a:solidFill>
                  </a:tcPr>
                </a:tc>
              </a:tr>
              <a:tr h="595206">
                <a:tc>
                  <a:txBody>
                    <a:bodyPr/>
                    <a:lstStyle/>
                    <a:p>
                      <a:pPr algn="r"/>
                      <a:r>
                        <a:rPr lang="en-US" dirty="0" smtClean="0"/>
                        <a:t>Classroom instruction</a:t>
                      </a:r>
                      <a:endParaRPr lang="en-US" dirty="0"/>
                    </a:p>
                  </a:txBody>
                  <a:tcPr/>
                </a:tc>
                <a:tc>
                  <a:txBody>
                    <a:bodyPr/>
                    <a:lstStyle/>
                    <a:p>
                      <a:pPr algn="ctr"/>
                      <a:r>
                        <a:rPr lang="en-US" dirty="0" smtClean="0"/>
                        <a:t>30%</a:t>
                      </a:r>
                      <a:endParaRPr lang="en-US" dirty="0"/>
                    </a:p>
                  </a:txBody>
                  <a:tcPr/>
                </a:tc>
                <a:tc>
                  <a:txBody>
                    <a:bodyPr/>
                    <a:lstStyle/>
                    <a:p>
                      <a:pPr algn="ctr"/>
                      <a:r>
                        <a:rPr lang="en-US" dirty="0" smtClean="0"/>
                        <a:t>.225</a:t>
                      </a:r>
                      <a:endParaRPr lang="en-US" dirty="0"/>
                    </a:p>
                  </a:txBody>
                  <a:tcPr/>
                </a:tc>
                <a:tc>
                  <a:txBody>
                    <a:bodyPr/>
                    <a:lstStyle/>
                    <a:p>
                      <a:pPr algn="ctr"/>
                      <a:r>
                        <a:rPr lang="en-US" dirty="0" smtClean="0"/>
                        <a:t>$30,000</a:t>
                      </a:r>
                      <a:endParaRPr lang="en-US" dirty="0"/>
                    </a:p>
                  </a:txBody>
                  <a:tcPr/>
                </a:tc>
              </a:tr>
              <a:tr h="648925">
                <a:tc>
                  <a:txBody>
                    <a:bodyPr/>
                    <a:lstStyle/>
                    <a:p>
                      <a:pPr algn="r"/>
                      <a:r>
                        <a:rPr lang="en-US" dirty="0" smtClean="0"/>
                        <a:t>Online instruction</a:t>
                      </a:r>
                      <a:endParaRPr lang="en-US" dirty="0"/>
                    </a:p>
                  </a:txBody>
                  <a:tcPr/>
                </a:tc>
                <a:tc>
                  <a:txBody>
                    <a:bodyPr/>
                    <a:lstStyle/>
                    <a:p>
                      <a:pPr algn="ctr"/>
                      <a:r>
                        <a:rPr lang="en-US" dirty="0" smtClean="0"/>
                        <a:t>10%</a:t>
                      </a:r>
                      <a:endParaRPr lang="en-US" dirty="0"/>
                    </a:p>
                  </a:txBody>
                  <a:tcPr/>
                </a:tc>
                <a:tc>
                  <a:txBody>
                    <a:bodyPr/>
                    <a:lstStyle/>
                    <a:p>
                      <a:pPr algn="ctr"/>
                      <a:r>
                        <a:rPr lang="en-US" dirty="0" smtClean="0"/>
                        <a:t>.075</a:t>
                      </a:r>
                      <a:endParaRPr lang="en-US" dirty="0"/>
                    </a:p>
                  </a:txBody>
                  <a:tcPr/>
                </a:tc>
                <a:tc>
                  <a:txBody>
                    <a:bodyPr/>
                    <a:lstStyle/>
                    <a:p>
                      <a:pPr algn="ctr"/>
                      <a:r>
                        <a:rPr lang="en-US" dirty="0" smtClean="0"/>
                        <a:t>$10,000</a:t>
                      </a:r>
                      <a:endParaRPr lang="en-US" dirty="0"/>
                    </a:p>
                  </a:txBody>
                  <a:tcPr/>
                </a:tc>
              </a:tr>
              <a:tr h="595206">
                <a:tc>
                  <a:txBody>
                    <a:bodyPr/>
                    <a:lstStyle/>
                    <a:p>
                      <a:pPr algn="r"/>
                      <a:r>
                        <a:rPr lang="en-US" dirty="0" smtClean="0"/>
                        <a:t>Thesis supervision</a:t>
                      </a:r>
                      <a:endParaRPr lang="en-US" dirty="0"/>
                    </a:p>
                  </a:txBody>
                  <a:tcPr/>
                </a:tc>
                <a:tc>
                  <a:txBody>
                    <a:bodyPr/>
                    <a:lstStyle/>
                    <a:p>
                      <a:pPr algn="ctr"/>
                      <a:r>
                        <a:rPr lang="en-US" dirty="0" smtClean="0"/>
                        <a:t>5%</a:t>
                      </a:r>
                      <a:endParaRPr lang="en-US" dirty="0"/>
                    </a:p>
                  </a:txBody>
                  <a:tcPr/>
                </a:tc>
                <a:tc>
                  <a:txBody>
                    <a:bodyPr/>
                    <a:lstStyle/>
                    <a:p>
                      <a:pPr algn="ctr"/>
                      <a:r>
                        <a:rPr lang="en-US" dirty="0" smtClean="0"/>
                        <a:t>.0375</a:t>
                      </a:r>
                      <a:endParaRPr lang="en-US" dirty="0"/>
                    </a:p>
                  </a:txBody>
                  <a:tcPr/>
                </a:tc>
                <a:tc>
                  <a:txBody>
                    <a:bodyPr/>
                    <a:lstStyle/>
                    <a:p>
                      <a:pPr algn="ctr"/>
                      <a:r>
                        <a:rPr lang="en-US" dirty="0" smtClean="0"/>
                        <a:t>$5,000</a:t>
                      </a:r>
                      <a:endParaRPr lang="en-US" dirty="0"/>
                    </a:p>
                  </a:txBody>
                  <a:tcPr/>
                </a:tc>
              </a:tr>
              <a:tr h="595206">
                <a:tc>
                  <a:txBody>
                    <a:bodyPr/>
                    <a:lstStyle/>
                    <a:p>
                      <a:pPr algn="r"/>
                      <a:r>
                        <a:rPr lang="en-US" dirty="0" smtClean="0"/>
                        <a:t>Indirect Instruction</a:t>
                      </a:r>
                      <a:endParaRPr lang="en-US" dirty="0"/>
                    </a:p>
                  </a:txBody>
                  <a:tcPr/>
                </a:tc>
                <a:tc>
                  <a:txBody>
                    <a:bodyPr/>
                    <a:lstStyle/>
                    <a:p>
                      <a:pPr algn="ctr"/>
                      <a:r>
                        <a:rPr lang="en-US" dirty="0" smtClean="0"/>
                        <a:t>5%</a:t>
                      </a:r>
                      <a:endParaRPr lang="en-US" dirty="0"/>
                    </a:p>
                  </a:txBody>
                  <a:tcPr/>
                </a:tc>
                <a:tc>
                  <a:txBody>
                    <a:bodyPr/>
                    <a:lstStyle/>
                    <a:p>
                      <a:pPr algn="ctr"/>
                      <a:r>
                        <a:rPr lang="en-US" dirty="0" smtClean="0"/>
                        <a:t>.0375</a:t>
                      </a:r>
                      <a:endParaRPr lang="en-US" dirty="0"/>
                    </a:p>
                  </a:txBody>
                  <a:tcPr/>
                </a:tc>
                <a:tc>
                  <a:txBody>
                    <a:bodyPr/>
                    <a:lstStyle/>
                    <a:p>
                      <a:pPr algn="ctr"/>
                      <a:r>
                        <a:rPr lang="en-US" dirty="0" smtClean="0"/>
                        <a:t>$5,000</a:t>
                      </a:r>
                      <a:endParaRPr lang="en-US" dirty="0"/>
                    </a:p>
                  </a:txBody>
                  <a:tcPr/>
                </a:tc>
              </a:tr>
              <a:tr h="469439">
                <a:tc>
                  <a:txBody>
                    <a:bodyPr/>
                    <a:lstStyle/>
                    <a:p>
                      <a:pPr algn="r"/>
                      <a:r>
                        <a:rPr lang="en-US" dirty="0" smtClean="0"/>
                        <a:t>Dept research</a:t>
                      </a:r>
                    </a:p>
                  </a:txBody>
                  <a:tcPr/>
                </a:tc>
                <a:tc>
                  <a:txBody>
                    <a:bodyPr/>
                    <a:lstStyle/>
                    <a:p>
                      <a:pPr algn="ctr"/>
                      <a:r>
                        <a:rPr lang="en-US" dirty="0" smtClean="0"/>
                        <a:t>40%</a:t>
                      </a:r>
                    </a:p>
                  </a:txBody>
                  <a:tcPr/>
                </a:tc>
                <a:tc>
                  <a:txBody>
                    <a:bodyPr/>
                    <a:lstStyle/>
                    <a:p>
                      <a:pPr algn="ctr"/>
                      <a:r>
                        <a:rPr lang="en-US" dirty="0" smtClean="0"/>
                        <a:t>.300</a:t>
                      </a:r>
                      <a:endParaRPr lang="en-US" dirty="0"/>
                    </a:p>
                  </a:txBody>
                  <a:tcPr/>
                </a:tc>
                <a:tc>
                  <a:txBody>
                    <a:bodyPr/>
                    <a:lstStyle/>
                    <a:p>
                      <a:pPr algn="ctr"/>
                      <a:r>
                        <a:rPr lang="en-US" dirty="0" smtClean="0"/>
                        <a:t>$40,000</a:t>
                      </a:r>
                      <a:endParaRPr lang="en-US" dirty="0"/>
                    </a:p>
                  </a:txBody>
                  <a:tcPr/>
                </a:tc>
              </a:tr>
              <a:tr h="850295">
                <a:tc>
                  <a:txBody>
                    <a:bodyPr/>
                    <a:lstStyle/>
                    <a:p>
                      <a:pPr algn="r"/>
                      <a:r>
                        <a:rPr lang="en-US" dirty="0" smtClean="0"/>
                        <a:t>Administration/ Library/ Technical</a:t>
                      </a:r>
                    </a:p>
                  </a:txBody>
                  <a:tcPr/>
                </a:tc>
                <a:tc>
                  <a:txBody>
                    <a:bodyPr/>
                    <a:lstStyle/>
                    <a:p>
                      <a:pPr algn="ctr"/>
                      <a:r>
                        <a:rPr lang="en-US" dirty="0" smtClean="0"/>
                        <a:t>10%</a:t>
                      </a:r>
                    </a:p>
                  </a:txBody>
                  <a:tcPr/>
                </a:tc>
                <a:tc>
                  <a:txBody>
                    <a:bodyPr/>
                    <a:lstStyle/>
                    <a:p>
                      <a:pPr algn="ctr"/>
                      <a:r>
                        <a:rPr lang="en-US" dirty="0" smtClean="0"/>
                        <a:t>.075</a:t>
                      </a:r>
                      <a:endParaRPr lang="en-US" dirty="0"/>
                    </a:p>
                  </a:txBody>
                  <a:tcPr/>
                </a:tc>
                <a:tc>
                  <a:txBody>
                    <a:bodyPr/>
                    <a:lstStyle/>
                    <a:p>
                      <a:pPr algn="ctr"/>
                      <a:r>
                        <a:rPr lang="en-US" dirty="0" smtClean="0"/>
                        <a:t>$10,000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719" y="751027"/>
            <a:ext cx="9092326" cy="696773"/>
          </a:xfrm>
        </p:spPr>
        <p:txBody>
          <a:bodyPr>
            <a:noAutofit/>
          </a:bodyPr>
          <a:lstStyle/>
          <a:p>
            <a:r>
              <a:rPr lang="en-US" sz="3600" dirty="0" smtClean="0"/>
              <a:t>IBHE Cost Study – </a:t>
            </a:r>
            <a:r>
              <a:rPr lang="en-US" sz="2800" dirty="0" smtClean="0"/>
              <a:t>Prorating Instruction FTE &amp; $</a:t>
            </a:r>
            <a:endParaRPr lang="en-US" sz="3600" dirty="0"/>
          </a:p>
        </p:txBody>
      </p:sp>
      <p:sp>
        <p:nvSpPr>
          <p:cNvPr id="3" name="Content Placeholder 2"/>
          <p:cNvSpPr>
            <a:spLocks noGrp="1"/>
          </p:cNvSpPr>
          <p:nvPr>
            <p:ph idx="1"/>
          </p:nvPr>
        </p:nvSpPr>
        <p:spPr>
          <a:xfrm>
            <a:off x="0" y="1600200"/>
            <a:ext cx="9586119" cy="1371600"/>
          </a:xfrm>
        </p:spPr>
        <p:txBody>
          <a:bodyPr>
            <a:noAutofit/>
          </a:bodyPr>
          <a:lstStyle/>
          <a:p>
            <a:pPr>
              <a:buNone/>
            </a:pPr>
            <a:r>
              <a:rPr lang="en-US" dirty="0" smtClean="0"/>
              <a:t>The  .225 FTE and $30,000 for on-campus instruction is further divided between her two classes based on the </a:t>
            </a:r>
            <a:r>
              <a:rPr lang="en-US" b="1" dirty="0" smtClean="0"/>
              <a:t>contact hours </a:t>
            </a:r>
            <a:r>
              <a:rPr lang="en-US" dirty="0" smtClean="0"/>
              <a:t>for each class. </a:t>
            </a:r>
          </a:p>
          <a:p>
            <a:pPr>
              <a:buNone/>
            </a:pPr>
            <a:endParaRPr lang="en-US" sz="1800" dirty="0" smtClean="0"/>
          </a:p>
          <a:p>
            <a:pPr>
              <a:buNone/>
            </a:pPr>
            <a:r>
              <a:rPr lang="en-US" dirty="0" smtClean="0"/>
              <a:t>And within each class, the FTE and dollars are divided up among the students enrolled based on:</a:t>
            </a:r>
          </a:p>
          <a:p>
            <a:r>
              <a:rPr lang="en-US" dirty="0" smtClean="0"/>
              <a:t>student level</a:t>
            </a:r>
          </a:p>
          <a:p>
            <a:pPr lvl="2"/>
            <a:r>
              <a:rPr lang="en-US" dirty="0" smtClean="0"/>
              <a:t>lower division undergraduate (</a:t>
            </a:r>
            <a:r>
              <a:rPr lang="en-US" dirty="0" err="1" smtClean="0"/>
              <a:t>nondegree</a:t>
            </a:r>
            <a:r>
              <a:rPr lang="en-US" dirty="0" smtClean="0"/>
              <a:t> </a:t>
            </a:r>
            <a:r>
              <a:rPr lang="en-US" dirty="0" err="1" smtClean="0"/>
              <a:t>ugrad</a:t>
            </a:r>
            <a:r>
              <a:rPr lang="en-US" dirty="0" smtClean="0"/>
              <a:t>, frosh, </a:t>
            </a:r>
            <a:r>
              <a:rPr lang="en-US" dirty="0" err="1" smtClean="0"/>
              <a:t>sophs</a:t>
            </a:r>
            <a:r>
              <a:rPr lang="en-US" dirty="0" smtClean="0"/>
              <a:t>)</a:t>
            </a:r>
          </a:p>
          <a:p>
            <a:pPr lvl="2"/>
            <a:r>
              <a:rPr lang="en-US" dirty="0" smtClean="0"/>
              <a:t>upper division undergraduate (junior, senior)</a:t>
            </a:r>
          </a:p>
          <a:p>
            <a:pPr lvl="2"/>
            <a:r>
              <a:rPr lang="en-US" dirty="0" smtClean="0"/>
              <a:t>grad 1 (</a:t>
            </a:r>
            <a:r>
              <a:rPr lang="en-US" dirty="0" err="1" smtClean="0"/>
              <a:t>nondegree</a:t>
            </a:r>
            <a:r>
              <a:rPr lang="en-US" dirty="0" smtClean="0"/>
              <a:t> grad, masters and professional students)</a:t>
            </a:r>
          </a:p>
          <a:p>
            <a:pPr lvl="2"/>
            <a:r>
              <a:rPr lang="en-US" dirty="0" smtClean="0"/>
              <a:t>grad 2 (doctoral students)</a:t>
            </a:r>
          </a:p>
          <a:p>
            <a:r>
              <a:rPr lang="en-US" dirty="0" smtClean="0"/>
              <a:t>student major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0" y="1600201"/>
          <a:ext cx="9875838" cy="5609537"/>
        </p:xfrm>
        <a:graphic>
          <a:graphicData uri="http://schemas.openxmlformats.org/drawingml/2006/table">
            <a:tbl>
              <a:tblPr firstRow="1" bandRow="1">
                <a:tableStyleId>{5C22544A-7EE6-4342-B048-85BDC9FD1C3A}</a:tableStyleId>
              </a:tblPr>
              <a:tblGrid>
                <a:gridCol w="2575719"/>
                <a:gridCol w="609600"/>
                <a:gridCol w="609600"/>
                <a:gridCol w="838200"/>
                <a:gridCol w="838200"/>
                <a:gridCol w="990600"/>
                <a:gridCol w="1219200"/>
                <a:gridCol w="1066800"/>
                <a:gridCol w="1127919"/>
              </a:tblGrid>
              <a:tr h="376027">
                <a:tc rowSpan="2">
                  <a:txBody>
                    <a:bodyPr/>
                    <a:lstStyle/>
                    <a:p>
                      <a:r>
                        <a:rPr lang="en-US" dirty="0" smtClean="0"/>
                        <a:t>Cost type</a:t>
                      </a:r>
                      <a:endParaRPr lang="en-US" dirty="0"/>
                    </a:p>
                  </a:txBody>
                  <a:tcPr anchor="b">
                    <a:solidFill>
                      <a:schemeClr val="accent2"/>
                    </a:solidFill>
                  </a:tcPr>
                </a:tc>
                <a:tc gridSpan="5">
                  <a:txBody>
                    <a:bodyPr/>
                    <a:lstStyle/>
                    <a:p>
                      <a:pPr algn="ctr"/>
                      <a:r>
                        <a:rPr lang="en-US" dirty="0" smtClean="0"/>
                        <a:t>Instruction</a:t>
                      </a:r>
                      <a:endParaRPr lang="en-US" dirty="0"/>
                    </a:p>
                  </a:txBody>
                  <a:tcPr>
                    <a:solidFill>
                      <a:schemeClr val="accent2"/>
                    </a:solidFill>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tc>
                <a:tc hMerge="1">
                  <a:txBody>
                    <a:bodyPr/>
                    <a:lstStyle/>
                    <a:p>
                      <a:pPr algn="ctr"/>
                      <a:endParaRPr lang="en-US" dirty="0"/>
                    </a:p>
                  </a:txBody>
                  <a:tcPr>
                    <a:solidFill>
                      <a:schemeClr val="accent2"/>
                    </a:solidFill>
                  </a:tcPr>
                </a:tc>
                <a:tc rowSpan="2">
                  <a:txBody>
                    <a:bodyPr/>
                    <a:lstStyle/>
                    <a:p>
                      <a:pPr algn="ctr"/>
                      <a:r>
                        <a:rPr lang="en-US" sz="1600" dirty="0" smtClean="0"/>
                        <a:t>Research</a:t>
                      </a:r>
                      <a:endParaRPr lang="en-US" sz="1600" dirty="0"/>
                    </a:p>
                  </a:txBody>
                  <a:tcPr anchor="b">
                    <a:solidFill>
                      <a:schemeClr val="accent2"/>
                    </a:solidFill>
                  </a:tcPr>
                </a:tc>
                <a:tc rowSpan="2">
                  <a:txBody>
                    <a:bodyPr/>
                    <a:lstStyle/>
                    <a:p>
                      <a:pPr algn="ctr"/>
                      <a:r>
                        <a:rPr lang="en-US" sz="1600" dirty="0" smtClean="0"/>
                        <a:t>Public Service</a:t>
                      </a:r>
                      <a:endParaRPr lang="en-US" sz="1600" dirty="0"/>
                    </a:p>
                  </a:txBody>
                  <a:tcPr anchor="b">
                    <a:solidFill>
                      <a:schemeClr val="accent2"/>
                    </a:solidFill>
                  </a:tcPr>
                </a:tc>
                <a:tc rowSpan="2">
                  <a:txBody>
                    <a:bodyPr/>
                    <a:lstStyle/>
                    <a:p>
                      <a:pPr algn="ctr"/>
                      <a:r>
                        <a:rPr lang="en-US" sz="1600" dirty="0" smtClean="0"/>
                        <a:t>Total</a:t>
                      </a:r>
                      <a:endParaRPr lang="en-US" sz="1600" dirty="0"/>
                    </a:p>
                  </a:txBody>
                  <a:tcPr anchor="b">
                    <a:solidFill>
                      <a:schemeClr val="accent2"/>
                    </a:solidFill>
                  </a:tcPr>
                </a:tc>
              </a:tr>
              <a:tr h="322692">
                <a:tc vMerge="1">
                  <a:txBody>
                    <a:bodyPr/>
                    <a:lstStyle/>
                    <a:p>
                      <a:endParaRPr lang="en-US"/>
                    </a:p>
                  </a:txBody>
                  <a:tcPr/>
                </a:tc>
                <a:tc>
                  <a:txBody>
                    <a:bodyPr/>
                    <a:lstStyle/>
                    <a:p>
                      <a:pPr algn="ctr"/>
                      <a:r>
                        <a:rPr lang="en-US" dirty="0" smtClean="0">
                          <a:solidFill>
                            <a:schemeClr val="bg1"/>
                          </a:solidFill>
                        </a:rPr>
                        <a:t>LD</a:t>
                      </a:r>
                      <a:endParaRPr lang="en-US" dirty="0">
                        <a:solidFill>
                          <a:schemeClr val="bg1"/>
                        </a:solidFill>
                      </a:endParaRPr>
                    </a:p>
                  </a:txBody>
                  <a:tcPr>
                    <a:solidFill>
                      <a:schemeClr val="accent2"/>
                    </a:solidFill>
                  </a:tcPr>
                </a:tc>
                <a:tc>
                  <a:txBody>
                    <a:bodyPr/>
                    <a:lstStyle/>
                    <a:p>
                      <a:pPr algn="ctr"/>
                      <a:r>
                        <a:rPr lang="en-US" dirty="0" smtClean="0">
                          <a:solidFill>
                            <a:schemeClr val="bg1"/>
                          </a:solidFill>
                        </a:rPr>
                        <a:t>UD</a:t>
                      </a:r>
                      <a:endParaRPr lang="en-US" dirty="0">
                        <a:solidFill>
                          <a:schemeClr val="bg1"/>
                        </a:solidFill>
                      </a:endParaRPr>
                    </a:p>
                  </a:txBody>
                  <a:tcPr>
                    <a:solidFill>
                      <a:schemeClr val="accent2"/>
                    </a:solidFill>
                  </a:tcPr>
                </a:tc>
                <a:tc>
                  <a:txBody>
                    <a:bodyPr/>
                    <a:lstStyle/>
                    <a:p>
                      <a:pPr algn="ctr"/>
                      <a:r>
                        <a:rPr lang="en-US" dirty="0" smtClean="0">
                          <a:solidFill>
                            <a:schemeClr val="bg1"/>
                          </a:solidFill>
                        </a:rPr>
                        <a:t>Grad1</a:t>
                      </a:r>
                      <a:endParaRPr lang="en-US" dirty="0">
                        <a:solidFill>
                          <a:schemeClr val="bg1"/>
                        </a:solidFill>
                      </a:endParaRPr>
                    </a:p>
                  </a:txBody>
                  <a:tcPr>
                    <a:solidFill>
                      <a:schemeClr val="accent2"/>
                    </a:solidFill>
                  </a:tcPr>
                </a:tc>
                <a:tc>
                  <a:txBody>
                    <a:bodyPr/>
                    <a:lstStyle/>
                    <a:p>
                      <a:pPr algn="ctr"/>
                      <a:r>
                        <a:rPr lang="en-US" dirty="0" smtClean="0">
                          <a:solidFill>
                            <a:schemeClr val="bg1"/>
                          </a:solidFill>
                        </a:rPr>
                        <a:t>Grad2</a:t>
                      </a:r>
                      <a:endParaRPr lang="en-US" dirty="0">
                        <a:solidFill>
                          <a:schemeClr val="bg1"/>
                        </a:solidFill>
                      </a:endParaRPr>
                    </a:p>
                  </a:txBody>
                  <a:tcPr>
                    <a:solidFill>
                      <a:schemeClr val="accent2"/>
                    </a:solidFill>
                  </a:tcPr>
                </a:tc>
                <a:tc>
                  <a:txBody>
                    <a:bodyPr/>
                    <a:lstStyle/>
                    <a:p>
                      <a:pPr algn="ctr"/>
                      <a:r>
                        <a:rPr lang="en-US" dirty="0" smtClean="0">
                          <a:solidFill>
                            <a:schemeClr val="bg1"/>
                          </a:solidFill>
                        </a:rPr>
                        <a:t>Total</a:t>
                      </a:r>
                      <a:endParaRPr lang="en-US" dirty="0">
                        <a:solidFill>
                          <a:schemeClr val="bg1"/>
                        </a:solidFill>
                      </a:endParaRPr>
                    </a:p>
                  </a:txBody>
                  <a:tcPr>
                    <a:solidFill>
                      <a:schemeClr val="accent2"/>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384189">
                <a:tc>
                  <a:txBody>
                    <a:bodyPr/>
                    <a:lstStyle/>
                    <a:p>
                      <a:r>
                        <a:rPr lang="en-US" dirty="0" smtClean="0"/>
                        <a:t>Direct salary</a:t>
                      </a:r>
                      <a:endParaRPr lang="en-US" dirty="0"/>
                    </a:p>
                  </a:txBody>
                  <a:tcPr/>
                </a:tc>
                <a:tc>
                  <a:txBody>
                    <a:bodyPr/>
                    <a:lstStyle/>
                    <a:p>
                      <a:endParaRPr lang="en-US" dirty="0"/>
                    </a:p>
                  </a:txBody>
                  <a:tcPr>
                    <a:solidFill>
                      <a:srgbClr val="F5DBEF"/>
                    </a:solidFill>
                  </a:tcPr>
                </a:tc>
                <a:tc>
                  <a:txBody>
                    <a:bodyPr/>
                    <a:lstStyle/>
                    <a:p>
                      <a:endParaRPr lang="en-US" dirty="0"/>
                    </a:p>
                  </a:txBody>
                  <a:tcPr>
                    <a:solidFill>
                      <a:srgbClr val="F5DBEF"/>
                    </a:solidFill>
                  </a:tcPr>
                </a:tc>
                <a:tc>
                  <a:txBody>
                    <a:bodyPr/>
                    <a:lstStyle/>
                    <a:p>
                      <a:endParaRPr lang="en-US" dirty="0"/>
                    </a:p>
                  </a:txBody>
                  <a:tcPr>
                    <a:solidFill>
                      <a:srgbClr val="F5DBEF"/>
                    </a:solidFill>
                  </a:tcPr>
                </a:tc>
                <a:tc>
                  <a:txBody>
                    <a:bodyPr/>
                    <a:lstStyle/>
                    <a:p>
                      <a:endParaRPr lang="en-US" dirty="0"/>
                    </a:p>
                  </a:txBody>
                  <a:tcPr>
                    <a:solidFill>
                      <a:srgbClr val="F5DBEF"/>
                    </a:solidFill>
                  </a:tcPr>
                </a:tc>
                <a:tc>
                  <a:txBody>
                    <a:bodyPr/>
                    <a:lstStyle/>
                    <a:p>
                      <a:endParaRPr lang="en-US" dirty="0"/>
                    </a:p>
                  </a:txBody>
                  <a:tcPr>
                    <a:solidFill>
                      <a:srgbClr val="F5DBEF"/>
                    </a:solidFill>
                  </a:tcPr>
                </a:tc>
                <a:tc>
                  <a:txBody>
                    <a:bodyPr/>
                    <a:lstStyle/>
                    <a:p>
                      <a:endParaRPr lang="en-US" dirty="0"/>
                    </a:p>
                  </a:txBody>
                  <a:tcPr/>
                </a:tc>
                <a:tc>
                  <a:txBody>
                    <a:bodyPr/>
                    <a:lstStyle/>
                    <a:p>
                      <a:endParaRPr lang="en-US"/>
                    </a:p>
                  </a:txBody>
                  <a:tcPr/>
                </a:tc>
                <a:tc>
                  <a:txBody>
                    <a:bodyPr/>
                    <a:lstStyle/>
                    <a:p>
                      <a:endParaRPr lang="en-US" dirty="0"/>
                    </a:p>
                  </a:txBody>
                  <a:tcPr/>
                </a:tc>
              </a:tr>
              <a:tr h="384189">
                <a:tc>
                  <a:txBody>
                    <a:bodyPr/>
                    <a:lstStyle/>
                    <a:p>
                      <a:r>
                        <a:rPr lang="en-US" dirty="0" smtClean="0"/>
                        <a:t>Indirect Instruction</a:t>
                      </a:r>
                      <a:endParaRPr lang="en-US" dirty="0"/>
                    </a:p>
                  </a:txBody>
                  <a:tcPr/>
                </a:tc>
                <a:tc>
                  <a:txBody>
                    <a:bodyPr/>
                    <a:lstStyle/>
                    <a:p>
                      <a:endParaRPr lang="en-US" dirty="0"/>
                    </a:p>
                  </a:txBody>
                  <a:tcPr>
                    <a:solidFill>
                      <a:srgbClr val="EFC7E6"/>
                    </a:solidFill>
                  </a:tcPr>
                </a:tc>
                <a:tc>
                  <a:txBody>
                    <a:bodyPr/>
                    <a:lstStyle/>
                    <a:p>
                      <a:endParaRPr lang="en-US" dirty="0"/>
                    </a:p>
                  </a:txBody>
                  <a:tcPr>
                    <a:solidFill>
                      <a:srgbClr val="EFC7E6"/>
                    </a:solidFill>
                  </a:tcPr>
                </a:tc>
                <a:tc>
                  <a:txBody>
                    <a:bodyPr/>
                    <a:lstStyle/>
                    <a:p>
                      <a:endParaRPr lang="en-US" dirty="0"/>
                    </a:p>
                  </a:txBody>
                  <a:tcPr>
                    <a:solidFill>
                      <a:srgbClr val="EFC7E6"/>
                    </a:solidFill>
                  </a:tcPr>
                </a:tc>
                <a:tc>
                  <a:txBody>
                    <a:bodyPr/>
                    <a:lstStyle/>
                    <a:p>
                      <a:endParaRPr lang="en-US" dirty="0"/>
                    </a:p>
                  </a:txBody>
                  <a:tcPr>
                    <a:solidFill>
                      <a:srgbClr val="EFC7E6"/>
                    </a:solidFill>
                  </a:tcPr>
                </a:tc>
                <a:tc>
                  <a:txBody>
                    <a:bodyPr/>
                    <a:lstStyle/>
                    <a:p>
                      <a:endParaRPr lang="en-US" dirty="0"/>
                    </a:p>
                  </a:txBody>
                  <a:tcPr>
                    <a:solidFill>
                      <a:srgbClr val="EFC7E6"/>
                    </a:solidFill>
                  </a:tcPr>
                </a:tc>
                <a:tc>
                  <a:txBody>
                    <a:bodyPr/>
                    <a:lstStyle/>
                    <a:p>
                      <a:pPr algn="r"/>
                      <a:r>
                        <a:rPr lang="en-US" b="0" dirty="0" smtClean="0">
                          <a:latin typeface="Arial" pitchFamily="34" charset="0"/>
                          <a:cs typeface="Arial" pitchFamily="34" charset="0"/>
                        </a:rPr>
                        <a:t>0</a:t>
                      </a:r>
                      <a:endParaRPr lang="en-US" b="0" dirty="0">
                        <a:latin typeface="Arial" pitchFamily="34" charset="0"/>
                        <a:cs typeface="Arial" pitchFamily="34" charset="0"/>
                      </a:endParaRPr>
                    </a:p>
                  </a:txBody>
                  <a:tcPr>
                    <a:solidFill>
                      <a:srgbClr val="CCD5EA"/>
                    </a:solidFill>
                  </a:tcPr>
                </a:tc>
                <a:tc>
                  <a:txBody>
                    <a:bodyPr/>
                    <a:lstStyle/>
                    <a:p>
                      <a:pPr algn="r"/>
                      <a:r>
                        <a:rPr lang="en-US" b="0" dirty="0" smtClean="0">
                          <a:latin typeface="Arial" pitchFamily="34" charset="0"/>
                          <a:cs typeface="Arial" pitchFamily="34" charset="0"/>
                        </a:rPr>
                        <a:t>0</a:t>
                      </a: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r>
              <a:tr h="384189">
                <a:tc>
                  <a:txBody>
                    <a:bodyPr/>
                    <a:lstStyle/>
                    <a:p>
                      <a:r>
                        <a:rPr lang="en-US" dirty="0" smtClean="0"/>
                        <a:t>Department research</a:t>
                      </a:r>
                      <a:endParaRPr lang="en-US" dirty="0"/>
                    </a:p>
                  </a:txBody>
                  <a:tcPr/>
                </a:tc>
                <a:tc>
                  <a:txBody>
                    <a:bodyPr/>
                    <a:lstStyle/>
                    <a:p>
                      <a:endParaRPr lang="en-US" dirty="0"/>
                    </a:p>
                  </a:txBody>
                  <a:tcPr>
                    <a:solidFill>
                      <a:srgbClr val="F5DBEF"/>
                    </a:solidFill>
                  </a:tcPr>
                </a:tc>
                <a:tc>
                  <a:txBody>
                    <a:bodyPr/>
                    <a:lstStyle/>
                    <a:p>
                      <a:endParaRPr lang="en-US" dirty="0"/>
                    </a:p>
                  </a:txBody>
                  <a:tcPr>
                    <a:solidFill>
                      <a:srgbClr val="F5DBEF"/>
                    </a:solidFill>
                  </a:tcPr>
                </a:tc>
                <a:tc>
                  <a:txBody>
                    <a:bodyPr/>
                    <a:lstStyle/>
                    <a:p>
                      <a:endParaRPr lang="en-US" dirty="0"/>
                    </a:p>
                  </a:txBody>
                  <a:tcPr>
                    <a:solidFill>
                      <a:srgbClr val="F5DBEF"/>
                    </a:solidFill>
                  </a:tcPr>
                </a:tc>
                <a:tc>
                  <a:txBody>
                    <a:bodyPr/>
                    <a:lstStyle/>
                    <a:p>
                      <a:endParaRPr lang="en-US" dirty="0"/>
                    </a:p>
                  </a:txBody>
                  <a:tcPr>
                    <a:solidFill>
                      <a:srgbClr val="F5DBEF"/>
                    </a:solidFill>
                  </a:tcPr>
                </a:tc>
                <a:tc>
                  <a:txBody>
                    <a:bodyPr/>
                    <a:lstStyle/>
                    <a:p>
                      <a:endParaRPr lang="en-US" dirty="0"/>
                    </a:p>
                  </a:txBody>
                  <a:tcPr>
                    <a:solidFill>
                      <a:srgbClr val="F5DBEF"/>
                    </a:solidFill>
                  </a:tcPr>
                </a:tc>
                <a:tc>
                  <a:txBody>
                    <a:bodyPr/>
                    <a:lstStyle/>
                    <a:p>
                      <a:pPr algn="r"/>
                      <a:r>
                        <a:rPr lang="en-US" b="0" dirty="0" smtClean="0">
                          <a:latin typeface="Arial" pitchFamily="34" charset="0"/>
                          <a:cs typeface="Arial" pitchFamily="34" charset="0"/>
                        </a:rPr>
                        <a:t>0</a:t>
                      </a:r>
                      <a:endParaRPr lang="en-US" b="0" dirty="0">
                        <a:latin typeface="Arial" pitchFamily="34" charset="0"/>
                        <a:cs typeface="Arial" pitchFamily="34" charset="0"/>
                      </a:endParaRPr>
                    </a:p>
                  </a:txBody>
                  <a:tcPr/>
                </a:tc>
                <a:tc>
                  <a:txBody>
                    <a:bodyPr/>
                    <a:lstStyle/>
                    <a:p>
                      <a:pPr algn="r"/>
                      <a:r>
                        <a:rPr lang="en-US" b="0" dirty="0" smtClean="0">
                          <a:latin typeface="Arial" pitchFamily="34" charset="0"/>
                          <a:cs typeface="Arial" pitchFamily="34" charset="0"/>
                        </a:rPr>
                        <a:t>0</a:t>
                      </a: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r>
              <a:tr h="384189">
                <a:tc>
                  <a:txBody>
                    <a:bodyPr/>
                    <a:lstStyle/>
                    <a:p>
                      <a:r>
                        <a:rPr lang="en-US" dirty="0" smtClean="0"/>
                        <a:t>Department</a:t>
                      </a:r>
                      <a:r>
                        <a:rPr lang="en-US" baseline="0" dirty="0" smtClean="0"/>
                        <a:t> </a:t>
                      </a:r>
                      <a:r>
                        <a:rPr lang="en-US" dirty="0" smtClean="0"/>
                        <a:t>overhead</a:t>
                      </a:r>
                      <a:endParaRPr lang="en-US" dirty="0"/>
                    </a:p>
                  </a:txBody>
                  <a:tcPr/>
                </a:tc>
                <a:tc>
                  <a:txBody>
                    <a:bodyPr/>
                    <a:lstStyle/>
                    <a:p>
                      <a:endParaRPr lang="en-US" dirty="0"/>
                    </a:p>
                  </a:txBody>
                  <a:tcPr>
                    <a:solidFill>
                      <a:srgbClr val="EFC7E6"/>
                    </a:solidFill>
                  </a:tcPr>
                </a:tc>
                <a:tc>
                  <a:txBody>
                    <a:bodyPr/>
                    <a:lstStyle/>
                    <a:p>
                      <a:endParaRPr lang="en-US" dirty="0"/>
                    </a:p>
                  </a:txBody>
                  <a:tcPr>
                    <a:solidFill>
                      <a:srgbClr val="EFC7E6"/>
                    </a:solidFill>
                  </a:tcPr>
                </a:tc>
                <a:tc>
                  <a:txBody>
                    <a:bodyPr/>
                    <a:lstStyle/>
                    <a:p>
                      <a:endParaRPr lang="en-US" dirty="0"/>
                    </a:p>
                  </a:txBody>
                  <a:tcPr>
                    <a:solidFill>
                      <a:srgbClr val="EFC7E6"/>
                    </a:solidFill>
                  </a:tcPr>
                </a:tc>
                <a:tc>
                  <a:txBody>
                    <a:bodyPr/>
                    <a:lstStyle/>
                    <a:p>
                      <a:endParaRPr lang="en-US" dirty="0"/>
                    </a:p>
                  </a:txBody>
                  <a:tcPr>
                    <a:solidFill>
                      <a:srgbClr val="EFC7E6"/>
                    </a:solidFill>
                  </a:tcPr>
                </a:tc>
                <a:tc>
                  <a:txBody>
                    <a:bodyPr/>
                    <a:lstStyle/>
                    <a:p>
                      <a:endParaRPr lang="en-US" dirty="0"/>
                    </a:p>
                  </a:txBody>
                  <a:tcPr>
                    <a:solidFill>
                      <a:srgbClr val="EFC7E6"/>
                    </a:solidFill>
                  </a:tcPr>
                </a:tc>
                <a:tc>
                  <a:txBody>
                    <a:bodyPr/>
                    <a:lstStyle/>
                    <a:p>
                      <a:pPr algn="r"/>
                      <a:endParaRPr lang="en-US" b="0" dirty="0">
                        <a:latin typeface="Arial" pitchFamily="34" charset="0"/>
                        <a:cs typeface="Arial" pitchFamily="34" charset="0"/>
                      </a:endParaRPr>
                    </a:p>
                  </a:txBody>
                  <a:tcPr>
                    <a:solidFill>
                      <a:srgbClr val="CCD5EA"/>
                    </a:solidFill>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r>
              <a:tr h="384189">
                <a:tc>
                  <a:txBody>
                    <a:bodyPr/>
                    <a:lstStyle/>
                    <a:p>
                      <a:r>
                        <a:rPr lang="en-US" dirty="0" smtClean="0"/>
                        <a:t>College overhead</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r>
              <a:tr h="384189">
                <a:tc gridSpan="5">
                  <a:txBody>
                    <a:bodyPr/>
                    <a:lstStyle/>
                    <a:p>
                      <a:r>
                        <a:rPr lang="en-US" dirty="0" smtClean="0"/>
                        <a:t>Subtotal – College and Dept state expenditures</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r>
              <a:tr h="38578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Overhead unique to function</a:t>
                      </a:r>
                      <a:endParaRPr lang="en-US" dirty="0"/>
                    </a:p>
                  </a:txBody>
                  <a:tcPr/>
                </a:tc>
                <a:tc hMerge="1">
                  <a:txBody>
                    <a:bodyPr/>
                    <a:lstStyle/>
                    <a:p>
                      <a:endParaRPr lang="en-US" dirty="0"/>
                    </a:p>
                  </a:txBody>
                  <a:tcPr/>
                </a:tc>
                <a:tc hMerge="1">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r>
              <a:tr h="384189">
                <a:tc>
                  <a:txBody>
                    <a:bodyPr/>
                    <a:lstStyle/>
                    <a:p>
                      <a:r>
                        <a:rPr lang="en-US" dirty="0" smtClean="0"/>
                        <a:t>Academic</a:t>
                      </a:r>
                      <a:r>
                        <a:rPr lang="en-US" baseline="0" dirty="0" smtClean="0"/>
                        <a:t> Support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c>
                  <a:txBody>
                    <a:bodyPr/>
                    <a:lstStyle/>
                    <a:p>
                      <a:pPr algn="r"/>
                      <a:endParaRPr lang="en-US" b="0" dirty="0">
                        <a:latin typeface="Arial" pitchFamily="34" charset="0"/>
                        <a:cs typeface="Arial" pitchFamily="34" charset="0"/>
                      </a:endParaRPr>
                    </a:p>
                  </a:txBody>
                  <a:tcPr/>
                </a:tc>
              </a:tr>
              <a:tr h="384189">
                <a:tc>
                  <a:txBody>
                    <a:bodyPr/>
                    <a:lstStyle/>
                    <a:p>
                      <a:r>
                        <a:rPr lang="en-US" dirty="0" smtClean="0"/>
                        <a:t>Student</a:t>
                      </a:r>
                      <a:r>
                        <a:rPr lang="en-US" baseline="0" dirty="0" smtClean="0"/>
                        <a:t> services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b="0" dirty="0" smtClean="0">
                          <a:latin typeface="Arial" pitchFamily="34" charset="0"/>
                          <a:cs typeface="Arial" pitchFamily="34" charset="0"/>
                        </a:rPr>
                        <a:t>0</a:t>
                      </a:r>
                    </a:p>
                  </a:txBody>
                  <a:tcPr>
                    <a:solidFill>
                      <a:srgbClr val="E7EBF5"/>
                    </a:solidFill>
                  </a:tcPr>
                </a:tc>
                <a:tc>
                  <a:txBody>
                    <a:bodyPr/>
                    <a:lstStyle/>
                    <a:p>
                      <a:pPr algn="r"/>
                      <a:r>
                        <a:rPr lang="en-US" b="0" dirty="0" smtClean="0">
                          <a:latin typeface="Arial" pitchFamily="34" charset="0"/>
                          <a:cs typeface="Arial" pitchFamily="34" charset="0"/>
                        </a:rPr>
                        <a:t>0</a:t>
                      </a:r>
                      <a:endParaRPr lang="en-US" b="0" dirty="0">
                        <a:latin typeface="Arial" pitchFamily="34" charset="0"/>
                        <a:cs typeface="Arial" pitchFamily="34" charset="0"/>
                      </a:endParaRPr>
                    </a:p>
                  </a:txBody>
                  <a:tcPr>
                    <a:solidFill>
                      <a:srgbClr val="E7EBF5"/>
                    </a:solidFill>
                  </a:tcPr>
                </a:tc>
                <a:tc>
                  <a:txBody>
                    <a:bodyPr/>
                    <a:lstStyle/>
                    <a:p>
                      <a:pPr algn="r"/>
                      <a:endParaRPr lang="en-US" b="0" dirty="0">
                        <a:latin typeface="Arial" pitchFamily="34" charset="0"/>
                        <a:cs typeface="Arial" pitchFamily="34" charset="0"/>
                      </a:endParaRPr>
                    </a:p>
                  </a:txBody>
                  <a:tcPr/>
                </a:tc>
              </a:tr>
              <a:tr h="560014">
                <a:tc>
                  <a:txBody>
                    <a:bodyPr/>
                    <a:lstStyle/>
                    <a:p>
                      <a:r>
                        <a:rPr lang="en-US" dirty="0" smtClean="0"/>
                        <a:t>Independent operations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384189">
                <a:tc>
                  <a:txBody>
                    <a:bodyPr/>
                    <a:lstStyle/>
                    <a:p>
                      <a:r>
                        <a:rPr lang="en-US" dirty="0" smtClean="0"/>
                        <a:t>Institutional Support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84189">
                <a:tc>
                  <a:txBody>
                    <a:bodyPr/>
                    <a:lstStyle/>
                    <a:p>
                      <a:r>
                        <a:rPr lang="en-US" dirty="0" smtClean="0"/>
                        <a:t>O&amp;M of Physical Plant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8" name="Rectangle 2"/>
          <p:cNvSpPr>
            <a:spLocks noGrp="1" noChangeArrowheads="1"/>
          </p:cNvSpPr>
          <p:nvPr>
            <p:ph type="title"/>
          </p:nvPr>
        </p:nvSpPr>
        <p:spPr>
          <a:xfrm>
            <a:off x="518320" y="685800"/>
            <a:ext cx="8686799" cy="762000"/>
          </a:xfrm>
        </p:spPr>
        <p:txBody>
          <a:bodyPr>
            <a:noAutofit/>
          </a:bodyPr>
          <a:lstStyle/>
          <a:p>
            <a:pPr algn="ctr"/>
            <a:r>
              <a:rPr lang="en-US" sz="3200" dirty="0" smtClean="0"/>
              <a:t>Unit Cost Study: $ and $/CH By Academic Dept</a:t>
            </a:r>
            <a:r>
              <a:rPr lang="en-US" sz="4000" dirty="0" smtClean="0"/>
              <a:t/>
            </a:r>
            <a:br>
              <a:rPr lang="en-US" sz="4000" dirty="0" smtClean="0"/>
            </a:br>
            <a:r>
              <a:rPr lang="en-US" sz="1800" dirty="0" smtClean="0"/>
              <a:t>State Expenditures Only</a:t>
            </a:r>
            <a:endParaRPr lang="en-US" sz="4000" dirty="0"/>
          </a:p>
        </p:txBody>
      </p:sp>
      <p:sp>
        <p:nvSpPr>
          <p:cNvPr id="12" name="Right Brace 11"/>
          <p:cNvSpPr/>
          <p:nvPr/>
        </p:nvSpPr>
        <p:spPr>
          <a:xfrm>
            <a:off x="2651919" y="5181600"/>
            <a:ext cx="533400" cy="1905000"/>
          </a:xfrm>
          <a:prstGeom prst="rightBrace">
            <a:avLst>
              <a:gd name="adj1" fmla="val 46428"/>
              <a:gd name="adj2" fmla="val 50000"/>
            </a:avLst>
          </a:prstGeom>
          <a:ln w="38100">
            <a:solidFill>
              <a:srgbClr val="B250E8"/>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2"/>
          <p:cNvSpPr txBox="1"/>
          <p:nvPr/>
        </p:nvSpPr>
        <p:spPr>
          <a:xfrm>
            <a:off x="3261519" y="6019800"/>
            <a:ext cx="5486400" cy="461665"/>
          </a:xfrm>
          <a:prstGeom prst="rect">
            <a:avLst/>
          </a:prstGeom>
          <a:noFill/>
        </p:spPr>
        <p:txBody>
          <a:bodyPr wrap="square" rtlCol="0">
            <a:spAutoFit/>
          </a:bodyPr>
          <a:lstStyle/>
          <a:p>
            <a:r>
              <a:rPr lang="en-US" b="1" dirty="0" smtClean="0">
                <a:solidFill>
                  <a:srgbClr val="B250E8"/>
                </a:solidFill>
              </a:rPr>
              <a:t>Based on expenditure NACUBO</a:t>
            </a:r>
            <a:endParaRPr lang="en-US" b="1" dirty="0">
              <a:solidFill>
                <a:srgbClr val="B250E8"/>
              </a:solidFill>
            </a:endParaRPr>
          </a:p>
        </p:txBody>
      </p:sp>
    </p:spTree>
  </p:cSld>
  <p:clrMapOvr>
    <a:masterClrMapping/>
  </p:clrMapOvr>
  <p:transition>
    <p:split orient="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213520" y="1475212"/>
          <a:ext cx="9296399" cy="5659776"/>
        </p:xfrm>
        <a:graphic>
          <a:graphicData uri="http://schemas.openxmlformats.org/drawingml/2006/table">
            <a:tbl>
              <a:tblPr firstRow="1" bandRow="1">
                <a:tableStyleId>{5C22544A-7EE6-4342-B048-85BDC9FD1C3A}</a:tableStyleId>
              </a:tblPr>
              <a:tblGrid>
                <a:gridCol w="3038451"/>
                <a:gridCol w="4581548"/>
                <a:gridCol w="1676400"/>
              </a:tblGrid>
              <a:tr h="612263">
                <a:tc>
                  <a:txBody>
                    <a:bodyPr/>
                    <a:lstStyle/>
                    <a:p>
                      <a:r>
                        <a:rPr lang="en-US" dirty="0" smtClean="0"/>
                        <a:t>Cost type</a:t>
                      </a:r>
                      <a:endParaRPr lang="en-US" dirty="0"/>
                    </a:p>
                  </a:txBody>
                  <a:tcPr anchor="b"/>
                </a:tc>
                <a:tc>
                  <a:txBody>
                    <a:bodyPr/>
                    <a:lstStyle/>
                    <a:p>
                      <a:pPr algn="ctr"/>
                      <a:r>
                        <a:rPr lang="en-US" dirty="0" smtClean="0"/>
                        <a:t> LD             UD         Grad</a:t>
                      </a:r>
                      <a:r>
                        <a:rPr lang="en-US" baseline="0" dirty="0" smtClean="0"/>
                        <a:t> 1          Grad 2</a:t>
                      </a:r>
                      <a:endParaRPr lang="en-US" dirty="0"/>
                    </a:p>
                  </a:txBody>
                  <a:tcPr/>
                </a:tc>
                <a:tc>
                  <a:txBody>
                    <a:bodyPr/>
                    <a:lstStyle/>
                    <a:p>
                      <a:pPr algn="ctr"/>
                      <a:r>
                        <a:rPr lang="en-US" dirty="0" smtClean="0"/>
                        <a:t>Total</a:t>
                      </a:r>
                      <a:endParaRPr lang="en-US" dirty="0"/>
                    </a:p>
                  </a:txBody>
                  <a:tcPr/>
                </a:tc>
              </a:tr>
              <a:tr h="439117">
                <a:tc>
                  <a:txBody>
                    <a:bodyPr/>
                    <a:lstStyle/>
                    <a:p>
                      <a:r>
                        <a:rPr lang="en-US" dirty="0" smtClean="0"/>
                        <a:t>Direct salary</a:t>
                      </a:r>
                      <a:endParaRPr lang="en-US" dirty="0"/>
                    </a:p>
                  </a:txBody>
                  <a:tcPr/>
                </a:tc>
                <a:tc>
                  <a:txBody>
                    <a:bodyPr/>
                    <a:lstStyle/>
                    <a:p>
                      <a:endParaRPr lang="en-US" dirty="0"/>
                    </a:p>
                  </a:txBody>
                  <a:tcPr/>
                </a:tc>
                <a:tc>
                  <a:txBody>
                    <a:bodyPr/>
                    <a:lstStyle/>
                    <a:p>
                      <a:endParaRPr lang="en-US" dirty="0"/>
                    </a:p>
                  </a:txBody>
                  <a:tcPr/>
                </a:tc>
              </a:tr>
              <a:tr h="439117">
                <a:tc>
                  <a:txBody>
                    <a:bodyPr/>
                    <a:lstStyle/>
                    <a:p>
                      <a:r>
                        <a:rPr lang="en-US" dirty="0" smtClean="0"/>
                        <a:t>Indirect Instruction</a:t>
                      </a:r>
                      <a:endParaRPr lang="en-US" dirty="0"/>
                    </a:p>
                  </a:txBody>
                  <a:tcPr/>
                </a:tc>
                <a:tc>
                  <a:txBody>
                    <a:bodyPr/>
                    <a:lstStyle/>
                    <a:p>
                      <a:endParaRPr lang="en-US"/>
                    </a:p>
                  </a:txBody>
                  <a:tcPr/>
                </a:tc>
                <a:tc>
                  <a:txBody>
                    <a:bodyPr/>
                    <a:lstStyle/>
                    <a:p>
                      <a:endParaRPr lang="en-US"/>
                    </a:p>
                  </a:txBody>
                  <a:tcPr/>
                </a:tc>
              </a:tr>
              <a:tr h="439117">
                <a:tc>
                  <a:txBody>
                    <a:bodyPr/>
                    <a:lstStyle/>
                    <a:p>
                      <a:r>
                        <a:rPr lang="en-US" dirty="0" smtClean="0"/>
                        <a:t>Department research</a:t>
                      </a:r>
                      <a:endParaRPr lang="en-US" dirty="0"/>
                    </a:p>
                  </a:txBody>
                  <a:tcPr/>
                </a:tc>
                <a:tc>
                  <a:txBody>
                    <a:bodyPr/>
                    <a:lstStyle/>
                    <a:p>
                      <a:endParaRPr lang="en-US" dirty="0"/>
                    </a:p>
                  </a:txBody>
                  <a:tcPr/>
                </a:tc>
                <a:tc>
                  <a:txBody>
                    <a:bodyPr/>
                    <a:lstStyle/>
                    <a:p>
                      <a:endParaRPr lang="en-US" dirty="0"/>
                    </a:p>
                  </a:txBody>
                  <a:tcPr/>
                </a:tc>
              </a:tr>
              <a:tr h="439117">
                <a:tc>
                  <a:txBody>
                    <a:bodyPr/>
                    <a:lstStyle/>
                    <a:p>
                      <a:r>
                        <a:rPr lang="en-US" dirty="0" smtClean="0"/>
                        <a:t>Department</a:t>
                      </a:r>
                      <a:r>
                        <a:rPr lang="en-US" baseline="0" dirty="0" smtClean="0"/>
                        <a:t> </a:t>
                      </a:r>
                      <a:r>
                        <a:rPr lang="en-US" dirty="0" smtClean="0"/>
                        <a:t>overhead</a:t>
                      </a:r>
                      <a:endParaRPr lang="en-US" dirty="0"/>
                    </a:p>
                  </a:txBody>
                  <a:tcPr/>
                </a:tc>
                <a:tc>
                  <a:txBody>
                    <a:bodyPr/>
                    <a:lstStyle/>
                    <a:p>
                      <a:endParaRPr lang="en-US"/>
                    </a:p>
                  </a:txBody>
                  <a:tcPr/>
                </a:tc>
                <a:tc>
                  <a:txBody>
                    <a:bodyPr/>
                    <a:lstStyle/>
                    <a:p>
                      <a:endParaRPr lang="en-US"/>
                    </a:p>
                  </a:txBody>
                  <a:tcPr/>
                </a:tc>
              </a:tr>
              <a:tr h="439117">
                <a:tc>
                  <a:txBody>
                    <a:bodyPr/>
                    <a:lstStyle/>
                    <a:p>
                      <a:r>
                        <a:rPr lang="en-US" dirty="0" smtClean="0"/>
                        <a:t>College overhead</a:t>
                      </a:r>
                      <a:endParaRPr lang="en-US" dirty="0"/>
                    </a:p>
                  </a:txBody>
                  <a:tcPr/>
                </a:tc>
                <a:tc>
                  <a:txBody>
                    <a:bodyPr/>
                    <a:lstStyle/>
                    <a:p>
                      <a:endParaRPr lang="en-US"/>
                    </a:p>
                  </a:txBody>
                  <a:tcPr/>
                </a:tc>
                <a:tc>
                  <a:txBody>
                    <a:bodyPr/>
                    <a:lstStyle/>
                    <a:p>
                      <a:endParaRPr lang="en-US"/>
                    </a:p>
                  </a:txBody>
                  <a:tcPr/>
                </a:tc>
              </a:tr>
              <a:tr h="4413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Overhead unique to function</a:t>
                      </a:r>
                      <a:endParaRPr lang="en-US" dirty="0"/>
                    </a:p>
                  </a:txBody>
                  <a:tcPr/>
                </a:tc>
                <a:tc>
                  <a:txBody>
                    <a:bodyPr/>
                    <a:lstStyle/>
                    <a:p>
                      <a:endParaRPr lang="en-US"/>
                    </a:p>
                  </a:txBody>
                  <a:tcPr/>
                </a:tc>
                <a:tc>
                  <a:txBody>
                    <a:bodyPr/>
                    <a:lstStyle/>
                    <a:p>
                      <a:endParaRPr lang="en-US"/>
                    </a:p>
                  </a:txBody>
                  <a:tcPr/>
                </a:tc>
              </a:tr>
              <a:tr h="439117">
                <a:tc>
                  <a:txBody>
                    <a:bodyPr/>
                    <a:lstStyle/>
                    <a:p>
                      <a:r>
                        <a:rPr lang="en-US" dirty="0" smtClean="0"/>
                        <a:t>Academic</a:t>
                      </a:r>
                      <a:r>
                        <a:rPr lang="en-US" baseline="0" dirty="0" smtClean="0"/>
                        <a:t> Support</a:t>
                      </a:r>
                      <a:endParaRPr lang="en-US" dirty="0"/>
                    </a:p>
                  </a:txBody>
                  <a:tcPr/>
                </a:tc>
                <a:tc>
                  <a:txBody>
                    <a:bodyPr/>
                    <a:lstStyle/>
                    <a:p>
                      <a:endParaRPr lang="en-US" dirty="0"/>
                    </a:p>
                  </a:txBody>
                  <a:tcPr/>
                </a:tc>
                <a:tc>
                  <a:txBody>
                    <a:bodyPr/>
                    <a:lstStyle/>
                    <a:p>
                      <a:endParaRPr lang="en-US" dirty="0"/>
                    </a:p>
                  </a:txBody>
                  <a:tcPr/>
                </a:tc>
              </a:tr>
              <a:tr h="439117">
                <a:tc>
                  <a:txBody>
                    <a:bodyPr/>
                    <a:lstStyle/>
                    <a:p>
                      <a:r>
                        <a:rPr lang="en-US" dirty="0" smtClean="0"/>
                        <a:t>Student</a:t>
                      </a:r>
                      <a:r>
                        <a:rPr lang="en-US" baseline="0" dirty="0" smtClean="0"/>
                        <a:t> services</a:t>
                      </a:r>
                      <a:endParaRPr lang="en-US" dirty="0"/>
                    </a:p>
                  </a:txBody>
                  <a:tcPr/>
                </a:tc>
                <a:tc>
                  <a:txBody>
                    <a:bodyPr/>
                    <a:lstStyle/>
                    <a:p>
                      <a:endParaRPr lang="en-US"/>
                    </a:p>
                  </a:txBody>
                  <a:tcPr/>
                </a:tc>
                <a:tc>
                  <a:txBody>
                    <a:bodyPr/>
                    <a:lstStyle/>
                    <a:p>
                      <a:endParaRPr lang="en-US"/>
                    </a:p>
                  </a:txBody>
                  <a:tcPr/>
                </a:tc>
              </a:tr>
              <a:tr h="455380">
                <a:tc>
                  <a:txBody>
                    <a:bodyPr/>
                    <a:lstStyle/>
                    <a:p>
                      <a:r>
                        <a:rPr lang="en-US" dirty="0" smtClean="0"/>
                        <a:t>Independent operations</a:t>
                      </a:r>
                      <a:endParaRPr lang="en-US" dirty="0"/>
                    </a:p>
                  </a:txBody>
                  <a:tcPr/>
                </a:tc>
                <a:tc>
                  <a:txBody>
                    <a:bodyPr/>
                    <a:lstStyle/>
                    <a:p>
                      <a:endParaRPr lang="en-US" dirty="0"/>
                    </a:p>
                  </a:txBody>
                  <a:tcPr/>
                </a:tc>
                <a:tc>
                  <a:txBody>
                    <a:bodyPr/>
                    <a:lstStyle/>
                    <a:p>
                      <a:endParaRPr lang="en-US" dirty="0"/>
                    </a:p>
                  </a:txBody>
                  <a:tcPr/>
                </a:tc>
              </a:tr>
              <a:tr h="439117">
                <a:tc>
                  <a:txBody>
                    <a:bodyPr/>
                    <a:lstStyle/>
                    <a:p>
                      <a:r>
                        <a:rPr lang="en-US" dirty="0" smtClean="0"/>
                        <a:t>Institutional Support</a:t>
                      </a:r>
                      <a:endParaRPr lang="en-US" dirty="0"/>
                    </a:p>
                  </a:txBody>
                  <a:tcPr/>
                </a:tc>
                <a:tc>
                  <a:txBody>
                    <a:bodyPr/>
                    <a:lstStyle/>
                    <a:p>
                      <a:endParaRPr lang="en-US" dirty="0"/>
                    </a:p>
                  </a:txBody>
                  <a:tcPr/>
                </a:tc>
                <a:tc>
                  <a:txBody>
                    <a:bodyPr/>
                    <a:lstStyle/>
                    <a:p>
                      <a:endParaRPr lang="en-US" dirty="0"/>
                    </a:p>
                  </a:txBody>
                  <a:tcPr/>
                </a:tc>
              </a:tr>
              <a:tr h="439117">
                <a:tc>
                  <a:txBody>
                    <a:bodyPr/>
                    <a:lstStyle/>
                    <a:p>
                      <a:r>
                        <a:rPr lang="en-US" dirty="0" smtClean="0"/>
                        <a:t>O&amp;M of Physical Plant</a:t>
                      </a:r>
                      <a:endParaRPr lang="en-US" dirty="0"/>
                    </a:p>
                  </a:txBody>
                  <a:tcPr/>
                </a:tc>
                <a:tc>
                  <a:txBody>
                    <a:bodyPr/>
                    <a:lstStyle/>
                    <a:p>
                      <a:endParaRPr lang="en-US" dirty="0"/>
                    </a:p>
                  </a:txBody>
                  <a:tcPr/>
                </a:tc>
                <a:tc>
                  <a:txBody>
                    <a:bodyPr/>
                    <a:lstStyle/>
                    <a:p>
                      <a:endParaRPr lang="en-US" dirty="0"/>
                    </a:p>
                  </a:txBody>
                  <a:tcPr/>
                </a:tc>
              </a:tr>
            </a:tbl>
          </a:graphicData>
        </a:graphic>
      </p:graphicFrame>
      <p:sp>
        <p:nvSpPr>
          <p:cNvPr id="8" name="Rectangle 2"/>
          <p:cNvSpPr>
            <a:spLocks noGrp="1" noChangeArrowheads="1"/>
          </p:cNvSpPr>
          <p:nvPr>
            <p:ph type="title"/>
          </p:nvPr>
        </p:nvSpPr>
        <p:spPr>
          <a:xfrm>
            <a:off x="518320" y="568325"/>
            <a:ext cx="8686799" cy="727075"/>
          </a:xfrm>
        </p:spPr>
        <p:txBody>
          <a:bodyPr>
            <a:normAutofit fontScale="90000"/>
          </a:bodyPr>
          <a:lstStyle/>
          <a:p>
            <a:pPr algn="ctr"/>
            <a:r>
              <a:rPr lang="en-US" sz="4900" dirty="0" smtClean="0"/>
              <a:t>Program Cost Study – By Major</a:t>
            </a:r>
            <a:endParaRPr lang="en-US" dirty="0"/>
          </a:p>
        </p:txBody>
      </p:sp>
      <p:cxnSp>
        <p:nvCxnSpPr>
          <p:cNvPr id="10" name="Straight Connector 9"/>
          <p:cNvCxnSpPr/>
          <p:nvPr/>
        </p:nvCxnSpPr>
        <p:spPr>
          <a:xfrm rot="5400000">
            <a:off x="1432719" y="4419600"/>
            <a:ext cx="5791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423319" y="4419600"/>
            <a:ext cx="57912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3642519" y="4419600"/>
            <a:ext cx="57912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490119" y="2286000"/>
            <a:ext cx="4800600" cy="3785652"/>
          </a:xfrm>
          <a:prstGeom prst="rect">
            <a:avLst/>
          </a:prstGeom>
        </p:spPr>
        <p:style>
          <a:lnRef idx="1">
            <a:schemeClr val="accent1"/>
          </a:lnRef>
          <a:fillRef idx="3">
            <a:schemeClr val="accent1"/>
          </a:fillRef>
          <a:effectRef idx="2">
            <a:schemeClr val="accent1"/>
          </a:effectRef>
          <a:fontRef idx="minor">
            <a:schemeClr val="lt1"/>
          </a:fontRef>
        </p:style>
        <p:txBody>
          <a:bodyPr wrap="square" rtlCol="0">
            <a:spAutoFit/>
          </a:bodyPr>
          <a:lstStyle/>
          <a:p>
            <a:endParaRPr lang="en-US" dirty="0" smtClean="0"/>
          </a:p>
          <a:p>
            <a:endParaRPr lang="en-US" dirty="0"/>
          </a:p>
          <a:p>
            <a:pPr algn="ctr"/>
            <a:r>
              <a:rPr lang="en-US" dirty="0" smtClean="0"/>
              <a:t>Instructional costs are show in total dollars and as dollars per credit hour</a:t>
            </a:r>
          </a:p>
          <a:p>
            <a:pPr algn="ctr"/>
            <a:endParaRPr lang="en-US" dirty="0" smtClean="0"/>
          </a:p>
          <a:p>
            <a:endParaRPr lang="en-US" dirty="0"/>
          </a:p>
          <a:p>
            <a:endParaRPr lang="en-US" dirty="0" smtClean="0"/>
          </a:p>
          <a:p>
            <a:endParaRPr lang="en-US" dirty="0"/>
          </a:p>
          <a:p>
            <a:endParaRPr lang="en-US" dirty="0"/>
          </a:p>
        </p:txBody>
      </p:sp>
    </p:spTree>
  </p:cSld>
  <p:clrMapOvr>
    <a:masterClrMapping/>
  </p:clrMapOvr>
  <p:transition>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365919" y="1371600"/>
          <a:ext cx="9296400" cy="5868648"/>
        </p:xfrm>
        <a:graphic>
          <a:graphicData uri="http://schemas.openxmlformats.org/drawingml/2006/table">
            <a:tbl>
              <a:tblPr firstRow="1" bandRow="1">
                <a:tableStyleId>{5C22544A-7EE6-4342-B048-85BDC9FD1C3A}</a:tableStyleId>
              </a:tblPr>
              <a:tblGrid>
                <a:gridCol w="4038599"/>
                <a:gridCol w="1219200"/>
                <a:gridCol w="1219200"/>
                <a:gridCol w="1219200"/>
                <a:gridCol w="1600201"/>
              </a:tblGrid>
              <a:tr h="731520">
                <a:tc rowSpan="2">
                  <a:txBody>
                    <a:bodyPr/>
                    <a:lstStyle/>
                    <a:p>
                      <a:r>
                        <a:rPr lang="en-US" dirty="0" smtClean="0"/>
                        <a:t>Discipline</a:t>
                      </a:r>
                      <a:endParaRPr lang="en-US" dirty="0"/>
                    </a:p>
                  </a:txBody>
                  <a:tcPr anchor="b"/>
                </a:tc>
                <a:tc gridSpan="3">
                  <a:txBody>
                    <a:bodyPr/>
                    <a:lstStyle/>
                    <a:p>
                      <a:pPr algn="ctr"/>
                      <a:r>
                        <a:rPr lang="en-US" dirty="0" smtClean="0"/>
                        <a:t>Faculty Staff Years</a:t>
                      </a:r>
                      <a:endParaRPr lang="en-US" dirty="0"/>
                    </a:p>
                  </a:txBody>
                  <a:tcPr/>
                </a:tc>
                <a:tc hMerge="1">
                  <a:txBody>
                    <a:bodyPr/>
                    <a:lstStyle/>
                    <a:p>
                      <a:pPr algn="ctr"/>
                      <a:endParaRPr lang="en-US" dirty="0"/>
                    </a:p>
                  </a:txBody>
                  <a:tcPr/>
                </a:tc>
                <a:tc hMerge="1">
                  <a:txBody>
                    <a:bodyPr/>
                    <a:lstStyle/>
                    <a:p>
                      <a:pPr algn="ctr"/>
                      <a:endParaRPr lang="en-US" dirty="0"/>
                    </a:p>
                  </a:txBody>
                  <a:tcPr/>
                </a:tc>
                <a:tc rowSpan="2">
                  <a:txBody>
                    <a:bodyPr/>
                    <a:lstStyle/>
                    <a:p>
                      <a:pPr algn="ctr"/>
                      <a:r>
                        <a:rPr lang="en-US" dirty="0" smtClean="0"/>
                        <a:t>Credit hours</a:t>
                      </a:r>
                      <a:r>
                        <a:rPr lang="en-US" baseline="0" dirty="0" smtClean="0"/>
                        <a:t> per Staff Year</a:t>
                      </a:r>
                    </a:p>
                    <a:p>
                      <a:pPr algn="ctr"/>
                      <a:r>
                        <a:rPr lang="en-US" baseline="0" dirty="0" smtClean="0"/>
                        <a:t>(LD, UD, etc)</a:t>
                      </a:r>
                      <a:endParaRPr lang="en-US" dirty="0"/>
                    </a:p>
                  </a:txBody>
                  <a:tcPr anchor="b"/>
                </a:tc>
              </a:tr>
              <a:tr h="731520">
                <a:tc vMerge="1">
                  <a:txBody>
                    <a:bodyPr/>
                    <a:lstStyle/>
                    <a:p>
                      <a:endParaRPr lang="en-US"/>
                    </a:p>
                  </a:txBody>
                  <a:tcPr/>
                </a:tc>
                <a:tc>
                  <a:txBody>
                    <a:bodyPr/>
                    <a:lstStyle/>
                    <a:p>
                      <a:pPr algn="ctr"/>
                      <a:r>
                        <a:rPr lang="en-US" sz="1600" dirty="0" smtClean="0"/>
                        <a:t>Instruction</a:t>
                      </a:r>
                    </a:p>
                    <a:p>
                      <a:pPr algn="ctr"/>
                      <a:r>
                        <a:rPr lang="en-US" sz="1600" dirty="0" smtClean="0"/>
                        <a:t>LD UD</a:t>
                      </a:r>
                    </a:p>
                    <a:p>
                      <a:pPr algn="ctr"/>
                      <a:r>
                        <a:rPr lang="en-US" sz="1600" dirty="0" smtClean="0"/>
                        <a:t> G1 G2</a:t>
                      </a:r>
                      <a:endParaRPr lang="en-US" sz="1600" dirty="0"/>
                    </a:p>
                  </a:txBody>
                  <a:tcPr/>
                </a:tc>
                <a:tc>
                  <a:txBody>
                    <a:bodyPr/>
                    <a:lstStyle/>
                    <a:p>
                      <a:pPr algn="ctr"/>
                      <a:r>
                        <a:rPr lang="en-US" sz="1600" dirty="0" smtClean="0"/>
                        <a:t>Research</a:t>
                      </a:r>
                      <a:endParaRPr lang="en-US" sz="1600" dirty="0"/>
                    </a:p>
                  </a:txBody>
                  <a:tcPr/>
                </a:tc>
                <a:tc>
                  <a:txBody>
                    <a:bodyPr/>
                    <a:lstStyle/>
                    <a:p>
                      <a:pPr algn="ctr"/>
                      <a:r>
                        <a:rPr lang="en-US" sz="1600" dirty="0" smtClean="0"/>
                        <a:t>Public Service</a:t>
                      </a:r>
                      <a:endParaRPr lang="en-US" sz="1600" dirty="0"/>
                    </a:p>
                  </a:txBody>
                  <a:tcPr/>
                </a:tc>
                <a:tc vMerge="1">
                  <a:txBody>
                    <a:bodyPr/>
                    <a:lstStyle/>
                    <a:p>
                      <a:endParaRPr lang="en-US"/>
                    </a:p>
                  </a:txBody>
                  <a:tcPr/>
                </a:tc>
              </a:tr>
              <a:tr h="439117">
                <a:tc>
                  <a:txBody>
                    <a:bodyPr/>
                    <a:lstStyle/>
                    <a:p>
                      <a:pPr lvl="0"/>
                      <a:r>
                        <a:rPr lang="en-US" dirty="0" smtClean="0"/>
                        <a:t>01</a:t>
                      </a:r>
                      <a:r>
                        <a:rPr lang="en-US" baseline="0" dirty="0" smtClean="0"/>
                        <a:t> Agribusiness, </a:t>
                      </a:r>
                      <a:r>
                        <a:rPr lang="en-US" baseline="0" dirty="0" err="1" smtClean="0"/>
                        <a:t>Agr</a:t>
                      </a:r>
                      <a:r>
                        <a:rPr lang="en-US" baseline="0" dirty="0" smtClean="0"/>
                        <a:t> Prod, </a:t>
                      </a:r>
                      <a:r>
                        <a:rPr lang="en-US" baseline="0" dirty="0" err="1" smtClean="0"/>
                        <a:t>Agr</a:t>
                      </a:r>
                      <a:r>
                        <a:rPr lang="en-US" baseline="0" dirty="0" smtClean="0"/>
                        <a:t> Science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539599">
                <a:tc>
                  <a:txBody>
                    <a:bodyPr/>
                    <a:lstStyle/>
                    <a:p>
                      <a:pPr lvl="0"/>
                      <a:r>
                        <a:rPr lang="en-US" dirty="0" smtClean="0"/>
                        <a:t>02 Conservation &amp; Natural Resources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nchor="ctr"/>
                </a:tc>
              </a:tr>
              <a:tr h="439117">
                <a:tc>
                  <a:txBody>
                    <a:bodyPr/>
                    <a:lstStyle/>
                    <a:p>
                      <a:pPr lvl="0"/>
                      <a:r>
                        <a:rPr lang="en-US" dirty="0" smtClean="0"/>
                        <a:t>03 Architecture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nchor="ctr"/>
                </a:tc>
              </a:tr>
              <a:tr h="439117">
                <a:tc>
                  <a:txBody>
                    <a:bodyPr/>
                    <a:lstStyle/>
                    <a:p>
                      <a:pPr lvl="0"/>
                      <a:r>
                        <a:rPr lang="en-US" dirty="0" smtClean="0"/>
                        <a:t>04 Are</a:t>
                      </a:r>
                      <a:r>
                        <a:rPr lang="en-US" baseline="0" dirty="0" smtClean="0"/>
                        <a:t>a Studies</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39117">
                <a:tc>
                  <a:txBody>
                    <a:bodyPr/>
                    <a:lstStyle/>
                    <a:p>
                      <a:pPr lvl="0"/>
                      <a:r>
                        <a:rPr lang="en-US" dirty="0" smtClean="0"/>
                        <a:t>05 Business &amp; Mgmt</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r>
              <a:tr h="4835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06 Accounting</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39117">
                <a:tc>
                  <a:txBody>
                    <a:bodyPr/>
                    <a:lstStyle/>
                    <a:p>
                      <a:pPr lvl="0"/>
                      <a:r>
                        <a:rPr lang="en-US" dirty="0" smtClean="0"/>
                        <a:t>08 Communication </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r>
              <a:tr h="439117">
                <a:tc>
                  <a:txBody>
                    <a:bodyPr/>
                    <a:lstStyle/>
                    <a:p>
                      <a:pPr lvl="0"/>
                      <a:r>
                        <a:rPr lang="en-US" dirty="0" smtClean="0"/>
                        <a:t>09 Computer &amp;</a:t>
                      </a:r>
                      <a:r>
                        <a:rPr lang="en-US" baseline="0" dirty="0" smtClean="0"/>
                        <a:t> Info Science</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pPr algn="ctr"/>
                      <a:endParaRPr lang="en-US" dirty="0"/>
                    </a:p>
                  </a:txBody>
                  <a:tcPr/>
                </a:tc>
              </a:tr>
              <a:tr h="455380">
                <a:tc>
                  <a:txBody>
                    <a:bodyPr/>
                    <a:lstStyle/>
                    <a:p>
                      <a:r>
                        <a:rPr lang="en-US" dirty="0" smtClean="0"/>
                        <a:t>etc.</a:t>
                      </a:r>
                      <a:r>
                        <a:rPr lang="en-US" baseline="0" dirty="0" smtClean="0"/>
                        <a:t> </a:t>
                      </a:r>
                      <a:endParaRPr lang="en-US" dirty="0"/>
                    </a:p>
                  </a:txBody>
                  <a:tcPr/>
                </a:tc>
                <a:tc gridSpan="3">
                  <a:txBody>
                    <a:bodyPr/>
                    <a:lstStyle/>
                    <a:p>
                      <a:endParaRPr lang="en-US" dirty="0"/>
                    </a:p>
                  </a:txBody>
                  <a:tcPr/>
                </a:tc>
                <a:tc hMerge="1">
                  <a:txBody>
                    <a:bodyPr/>
                    <a:lstStyle/>
                    <a:p>
                      <a:endParaRPr lang="en-US"/>
                    </a:p>
                  </a:txBody>
                  <a:tcPr/>
                </a:tc>
                <a:tc hMerge="1">
                  <a:txBody>
                    <a:bodyPr/>
                    <a:lstStyle/>
                    <a:p>
                      <a:endParaRPr lang="en-US"/>
                    </a:p>
                  </a:txBody>
                  <a:tcPr/>
                </a:tc>
                <a:tc>
                  <a:txBody>
                    <a:bodyPr/>
                    <a:lstStyle/>
                    <a:p>
                      <a:endParaRPr lang="en-US" dirty="0"/>
                    </a:p>
                  </a:txBody>
                  <a:tcPr/>
                </a:tc>
              </a:tr>
            </a:tbl>
          </a:graphicData>
        </a:graphic>
      </p:graphicFrame>
      <p:sp>
        <p:nvSpPr>
          <p:cNvPr id="8" name="Rectangle 2"/>
          <p:cNvSpPr>
            <a:spLocks noGrp="1" noChangeArrowheads="1"/>
          </p:cNvSpPr>
          <p:nvPr>
            <p:ph type="title"/>
          </p:nvPr>
        </p:nvSpPr>
        <p:spPr>
          <a:xfrm>
            <a:off x="213520" y="568325"/>
            <a:ext cx="8991600" cy="727075"/>
          </a:xfrm>
        </p:spPr>
        <p:txBody>
          <a:bodyPr>
            <a:normAutofit fontScale="90000"/>
          </a:bodyPr>
          <a:lstStyle/>
          <a:p>
            <a:pPr algn="ctr"/>
            <a:r>
              <a:rPr lang="en-US" sz="4000" dirty="0" smtClean="0"/>
              <a:t>Faculty Credit Hour Study – By Discipline</a:t>
            </a:r>
            <a:endParaRPr lang="en-US" dirty="0"/>
          </a:p>
        </p:txBody>
      </p:sp>
    </p:spTree>
  </p:cSld>
  <p:clrMapOvr>
    <a:masterClrMapping/>
  </p:clrMapOvr>
  <p:transition>
    <p:split orient="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Rectangle 2"/>
          <p:cNvSpPr>
            <a:spLocks noGrp="1" noChangeArrowheads="1"/>
          </p:cNvSpPr>
          <p:nvPr>
            <p:ph type="title"/>
          </p:nvPr>
        </p:nvSpPr>
        <p:spPr/>
        <p:txBody>
          <a:bodyPr>
            <a:noAutofit/>
          </a:bodyPr>
          <a:lstStyle/>
          <a:p>
            <a:r>
              <a:rPr lang="en-US" sz="3600" dirty="0" smtClean="0"/>
              <a:t>ARS Outputs: </a:t>
            </a:r>
            <a:br>
              <a:rPr lang="en-US" sz="3600" dirty="0" smtClean="0"/>
            </a:br>
            <a:r>
              <a:rPr lang="en-US" sz="3600" dirty="0" smtClean="0"/>
              <a:t>F &amp; A Rate Calculation</a:t>
            </a:r>
            <a:endParaRPr lang="en-US" sz="3600" dirty="0"/>
          </a:p>
        </p:txBody>
      </p:sp>
      <p:sp>
        <p:nvSpPr>
          <p:cNvPr id="7" name="TextBox 6"/>
          <p:cNvSpPr txBox="1"/>
          <p:nvPr/>
        </p:nvSpPr>
        <p:spPr>
          <a:xfrm>
            <a:off x="365919" y="2209800"/>
            <a:ext cx="8610600" cy="4154984"/>
          </a:xfrm>
          <a:prstGeom prst="rect">
            <a:avLst/>
          </a:prstGeom>
          <a:noFill/>
        </p:spPr>
        <p:txBody>
          <a:bodyPr wrap="square" rtlCol="0">
            <a:spAutoFit/>
          </a:bodyPr>
          <a:lstStyle/>
          <a:p>
            <a:r>
              <a:rPr lang="en-US" dirty="0" smtClean="0"/>
              <a:t>Federal OMB Circular A-21 </a:t>
            </a:r>
            <a:r>
              <a:rPr lang="en-US" dirty="0" smtClean="0"/>
              <a:t>requires </a:t>
            </a:r>
            <a:r>
              <a:rPr lang="en-US" dirty="0" smtClean="0"/>
              <a:t>each campus to justify its F&amp;A charges (the “overhead rate” charged against a grant) based on a careful cost accounting</a:t>
            </a:r>
          </a:p>
          <a:p>
            <a:endParaRPr lang="en-US" dirty="0" smtClean="0"/>
          </a:p>
          <a:p>
            <a:r>
              <a:rPr lang="en-US" dirty="0" smtClean="0"/>
              <a:t>Defines allowable and unallowable activities to include in the overhead calculation (e.g. sabbatical pay and fund raising may not be included in the calculation of the F&amp;A rate, but library costs may be)</a:t>
            </a:r>
          </a:p>
          <a:p>
            <a:endParaRPr lang="en-US" dirty="0" smtClean="0"/>
          </a:p>
          <a:p>
            <a:r>
              <a:rPr lang="en-US" dirty="0" smtClean="0"/>
              <a:t>Julie Jarvis will discuss A-21 in greater detail later. </a:t>
            </a:r>
          </a:p>
          <a:p>
            <a:endParaRPr lang="en-US" dirty="0"/>
          </a:p>
        </p:txBody>
      </p:sp>
    </p:spTree>
  </p:cSld>
  <p:clrMapOvr>
    <a:masterClrMapping/>
  </p:clrMapOvr>
  <p:transition>
    <p:split orient="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Rectangle 2"/>
          <p:cNvSpPr>
            <a:spLocks noGrp="1" noChangeArrowheads="1"/>
          </p:cNvSpPr>
          <p:nvPr>
            <p:ph type="title"/>
          </p:nvPr>
        </p:nvSpPr>
        <p:spPr>
          <a:xfrm>
            <a:off x="289719" y="990601"/>
            <a:ext cx="9586119" cy="685799"/>
          </a:xfrm>
        </p:spPr>
        <p:txBody>
          <a:bodyPr>
            <a:noAutofit/>
          </a:bodyPr>
          <a:lstStyle/>
          <a:p>
            <a:r>
              <a:rPr lang="en-US" sz="3600" dirty="0" smtClean="0"/>
              <a:t>Some Features of ARS added to support A-21</a:t>
            </a:r>
            <a:endParaRPr lang="en-US" sz="4000" dirty="0"/>
          </a:p>
        </p:txBody>
      </p:sp>
      <p:sp>
        <p:nvSpPr>
          <p:cNvPr id="7" name="TextBox 6"/>
          <p:cNvSpPr txBox="1"/>
          <p:nvPr/>
        </p:nvSpPr>
        <p:spPr>
          <a:xfrm>
            <a:off x="442119" y="1752600"/>
            <a:ext cx="8991600" cy="5558445"/>
          </a:xfrm>
          <a:prstGeom prst="rect">
            <a:avLst/>
          </a:prstGeom>
          <a:noFill/>
        </p:spPr>
        <p:txBody>
          <a:bodyPr wrap="square" rtlCol="0">
            <a:spAutoFit/>
          </a:bodyPr>
          <a:lstStyle/>
          <a:p>
            <a:pPr defTabSz="982663" eaLnBrk="0" hangingPunct="0">
              <a:lnSpc>
                <a:spcPct val="90000"/>
              </a:lnSpc>
              <a:buFont typeface="Arial" pitchFamily="34" charset="0"/>
              <a:buChar char="•"/>
            </a:pPr>
            <a:r>
              <a:rPr lang="en-US" dirty="0" smtClean="0"/>
              <a:t>Certain activity categories were added so they could be excluded from overhead calculation:</a:t>
            </a:r>
          </a:p>
          <a:p>
            <a:pPr lvl="3" defTabSz="982663" eaLnBrk="0" hangingPunct="0">
              <a:lnSpc>
                <a:spcPct val="90000"/>
              </a:lnSpc>
              <a:buFont typeface="Arial" pitchFamily="34" charset="0"/>
              <a:buChar char="•"/>
            </a:pPr>
            <a:r>
              <a:rPr lang="en-US" dirty="0" smtClean="0">
                <a:latin typeface="Garamond" pitchFamily="18" charset="0"/>
              </a:rPr>
              <a:t>Paid Leave</a:t>
            </a:r>
          </a:p>
          <a:p>
            <a:pPr lvl="3" defTabSz="982663" eaLnBrk="0" hangingPunct="0">
              <a:lnSpc>
                <a:spcPct val="90000"/>
              </a:lnSpc>
              <a:buFont typeface="Arial" pitchFamily="34" charset="0"/>
              <a:buChar char="•"/>
            </a:pPr>
            <a:r>
              <a:rPr lang="en-US" dirty="0" smtClean="0">
                <a:latin typeface="Garamond" pitchFamily="18" charset="0"/>
              </a:rPr>
              <a:t>Alumni, Development, Community Relations </a:t>
            </a:r>
          </a:p>
          <a:p>
            <a:pPr lvl="3" defTabSz="982663" eaLnBrk="0" hangingPunct="0">
              <a:lnSpc>
                <a:spcPct val="90000"/>
              </a:lnSpc>
              <a:buFont typeface="Arial" pitchFamily="34" charset="0"/>
              <a:buChar char="•"/>
            </a:pPr>
            <a:r>
              <a:rPr lang="en-US" dirty="0" smtClean="0">
                <a:latin typeface="Garamond" pitchFamily="18" charset="0"/>
              </a:rPr>
              <a:t>General &amp; Specialized Service </a:t>
            </a:r>
          </a:p>
          <a:p>
            <a:pPr lvl="3" defTabSz="982663" eaLnBrk="0" hangingPunct="0">
              <a:lnSpc>
                <a:spcPct val="90000"/>
              </a:lnSpc>
              <a:buFont typeface="Arial" pitchFamily="34" charset="0"/>
              <a:buChar char="•"/>
            </a:pPr>
            <a:endParaRPr lang="en-US" dirty="0" smtClean="0">
              <a:latin typeface="Garamond" pitchFamily="18" charset="0"/>
            </a:endParaRPr>
          </a:p>
          <a:p>
            <a:pPr defTabSz="982663" eaLnBrk="0" hangingPunct="0">
              <a:lnSpc>
                <a:spcPct val="90000"/>
              </a:lnSpc>
              <a:buFont typeface="Arial" pitchFamily="34" charset="0"/>
              <a:buChar char="•"/>
            </a:pPr>
            <a:r>
              <a:rPr lang="en-US" dirty="0" smtClean="0"/>
              <a:t>ARS reports errors if a faculty member on sabbatical is not assigned any “Paid Leave” activity</a:t>
            </a:r>
          </a:p>
          <a:p>
            <a:pPr defTabSz="982663" eaLnBrk="0" hangingPunct="0">
              <a:lnSpc>
                <a:spcPct val="90000"/>
              </a:lnSpc>
              <a:buFont typeface="Arial" pitchFamily="34" charset="0"/>
              <a:buChar char="•"/>
            </a:pPr>
            <a:endParaRPr lang="en-US" dirty="0" smtClean="0"/>
          </a:p>
          <a:p>
            <a:pPr defTabSz="982663" eaLnBrk="0" hangingPunct="0">
              <a:lnSpc>
                <a:spcPct val="90000"/>
              </a:lnSpc>
              <a:buFont typeface="Arial" pitchFamily="34" charset="0"/>
              <a:buChar char="•"/>
            </a:pPr>
            <a:r>
              <a:rPr lang="en-US" dirty="0" smtClean="0"/>
              <a:t> Periodically, we check that all Deans have some activity in Alumni, Development, Community Relations</a:t>
            </a:r>
          </a:p>
          <a:p>
            <a:pPr defTabSz="982663" eaLnBrk="0" hangingPunct="0">
              <a:lnSpc>
                <a:spcPct val="90000"/>
              </a:lnSpc>
              <a:buFont typeface="Arial" pitchFamily="34" charset="0"/>
              <a:buChar char="•"/>
            </a:pPr>
            <a:endParaRPr lang="en-US" dirty="0" smtClean="0"/>
          </a:p>
          <a:p>
            <a:pPr>
              <a:buFont typeface="Arial" pitchFamily="34" charset="0"/>
              <a:buChar char="•"/>
            </a:pPr>
            <a:r>
              <a:rPr lang="en-US" dirty="0" smtClean="0"/>
              <a:t>All zero percent lines are separated out from non-zero percent on the same C-FOP to allow different activities to be reported for administrative appointments </a:t>
            </a:r>
          </a:p>
          <a:p>
            <a:pPr>
              <a:buFont typeface="Arial" pitchFamily="34" charset="0"/>
              <a:buChar char="•"/>
            </a:pPr>
            <a:endParaRPr lang="en-US" dirty="0" smtClean="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899320" y="568325"/>
            <a:ext cx="8400256" cy="1108075"/>
          </a:xfrm>
        </p:spPr>
        <p:txBody>
          <a:bodyPr>
            <a:normAutofit/>
          </a:bodyPr>
          <a:lstStyle/>
          <a:p>
            <a:r>
              <a:rPr lang="en-US" dirty="0" smtClean="0"/>
              <a:t>Why do we have an ARS?</a:t>
            </a:r>
            <a:endParaRPr lang="en-US" dirty="0"/>
          </a:p>
        </p:txBody>
      </p:sp>
      <p:sp>
        <p:nvSpPr>
          <p:cNvPr id="60419" name="Rectangle 3"/>
          <p:cNvSpPr>
            <a:spLocks noGrp="1" noChangeArrowheads="1"/>
          </p:cNvSpPr>
          <p:nvPr>
            <p:ph idx="1"/>
          </p:nvPr>
        </p:nvSpPr>
        <p:spPr>
          <a:xfrm>
            <a:off x="365919" y="2895600"/>
            <a:ext cx="8610600" cy="3489325"/>
          </a:xfrm>
        </p:spPr>
        <p:txBody>
          <a:bodyPr>
            <a:normAutofit fontScale="92500"/>
          </a:bodyPr>
          <a:lstStyle/>
          <a:p>
            <a:pPr>
              <a:buNone/>
            </a:pPr>
            <a:r>
              <a:rPr lang="en-US" sz="3600" dirty="0" smtClean="0"/>
              <a:t>To comply with Federal and State mandates that we track and report what employees do for the money they are paid.</a:t>
            </a:r>
          </a:p>
          <a:p>
            <a:pPr>
              <a:buNone/>
            </a:pPr>
            <a:endParaRPr lang="en-US" sz="3600" dirty="0" smtClean="0"/>
          </a:p>
          <a:p>
            <a:pPr>
              <a:buNone/>
            </a:pPr>
            <a:r>
              <a:rPr lang="en-US" sz="3600" dirty="0" smtClean="0"/>
              <a:t>Fact of life: Money ALWAYS comes</a:t>
            </a:r>
          </a:p>
          <a:p>
            <a:pPr>
              <a:buNone/>
            </a:pPr>
            <a:r>
              <a:rPr lang="en-US" sz="3600" dirty="0" smtClean="0"/>
              <a:t> with strings attached</a:t>
            </a:r>
          </a:p>
          <a:p>
            <a:pPr>
              <a:buFont typeface="Wingdings" pitchFamily="2" charset="2"/>
              <a:buNone/>
            </a:pPr>
            <a:endParaRPr lang="en-US" sz="3800" b="1" dirty="0"/>
          </a:p>
        </p:txBody>
      </p:sp>
      <p:pic>
        <p:nvPicPr>
          <p:cNvPr id="4" name="Picture 2"/>
          <p:cNvPicPr>
            <a:picLocks noChangeAspect="1" noChangeArrowheads="1"/>
          </p:cNvPicPr>
          <p:nvPr/>
        </p:nvPicPr>
        <p:blipFill>
          <a:blip r:embed="rId3" cstate="print"/>
          <a:srcRect/>
          <a:stretch>
            <a:fillRect/>
          </a:stretch>
        </p:blipFill>
        <p:spPr bwMode="auto">
          <a:xfrm>
            <a:off x="8443119" y="3886200"/>
            <a:ext cx="1143000" cy="3166431"/>
          </a:xfrm>
          <a:prstGeom prst="rect">
            <a:avLst/>
          </a:prstGeom>
          <a:noFill/>
          <a:ln w="9525">
            <a:noFill/>
            <a:miter lim="800000"/>
            <a:headEnd/>
            <a:tailEnd/>
          </a:ln>
        </p:spPr>
      </p:pic>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2530" name="Rectangle 2"/>
          <p:cNvSpPr>
            <a:spLocks noGrp="1" noChangeArrowheads="1"/>
          </p:cNvSpPr>
          <p:nvPr>
            <p:ph type="title"/>
          </p:nvPr>
        </p:nvSpPr>
        <p:spPr/>
        <p:txBody>
          <a:bodyPr>
            <a:normAutofit fontScale="90000"/>
          </a:bodyPr>
          <a:lstStyle/>
          <a:p>
            <a:r>
              <a:rPr lang="en-US" sz="4400" dirty="0" smtClean="0"/>
              <a:t>ARS Outputs: </a:t>
            </a:r>
            <a:br>
              <a:rPr lang="en-US" sz="4400" dirty="0" smtClean="0"/>
            </a:br>
            <a:r>
              <a:rPr lang="en-US" sz="4400" dirty="0" smtClean="0"/>
              <a:t>Cost Sharing Commitment Verification</a:t>
            </a:r>
            <a:endParaRPr lang="en-US" dirty="0"/>
          </a:p>
        </p:txBody>
      </p:sp>
      <p:sp>
        <p:nvSpPr>
          <p:cNvPr id="7" name="TextBox 6"/>
          <p:cNvSpPr txBox="1"/>
          <p:nvPr/>
        </p:nvSpPr>
        <p:spPr>
          <a:xfrm>
            <a:off x="670719" y="2209800"/>
            <a:ext cx="8610600" cy="4893647"/>
          </a:xfrm>
          <a:prstGeom prst="rect">
            <a:avLst/>
          </a:prstGeom>
          <a:noFill/>
        </p:spPr>
        <p:txBody>
          <a:bodyPr wrap="square" rtlCol="0">
            <a:spAutoFit/>
          </a:bodyPr>
          <a:lstStyle/>
          <a:p>
            <a:r>
              <a:rPr lang="en-US" dirty="0" smtClean="0"/>
              <a:t>When a research grant proposal commits a given FTE or dollar amount that will be spent on the project from other sources of funds, ARS is used to store the time actually spent.</a:t>
            </a:r>
          </a:p>
          <a:p>
            <a:endParaRPr lang="en-US" dirty="0" smtClean="0"/>
          </a:p>
          <a:p>
            <a:r>
              <a:rPr lang="en-US" dirty="0" smtClean="0"/>
              <a:t>Janis Weaver of G&amp;C is our primary contact for cost sharing and departments are instructed to work with her to resolve CS issues. </a:t>
            </a:r>
          </a:p>
          <a:p>
            <a:endParaRPr lang="en-US" dirty="0" smtClean="0"/>
          </a:p>
          <a:p>
            <a:r>
              <a:rPr lang="en-US" dirty="0" smtClean="0"/>
              <a:t>Janis provides us with preliminary CS files usually around Dec-Jan and then updates them as commitments change.  She monitors the error reports and cost sharing activities reported throughout the year. </a:t>
            </a:r>
          </a:p>
          <a:p>
            <a:endParaRPr lang="en-US" dirty="0" smtClean="0"/>
          </a:p>
          <a:p>
            <a:r>
              <a:rPr lang="en-US" dirty="0" smtClean="0"/>
              <a:t>The CS files contain only agreements that overlap the current academic year in progress.  </a:t>
            </a:r>
            <a:endParaRPr lang="en-US" dirty="0"/>
          </a:p>
        </p:txBody>
      </p:sp>
    </p:spTree>
  </p:cSld>
  <p:clrMapOvr>
    <a:masterClrMapping/>
  </p:clrMapOvr>
  <p:transition>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050"/>
          <p:cNvSpPr>
            <a:spLocks noGrp="1" noChangeArrowheads="1"/>
          </p:cNvSpPr>
          <p:nvPr>
            <p:ph type="title"/>
          </p:nvPr>
        </p:nvSpPr>
        <p:spPr>
          <a:xfrm>
            <a:off x="365919" y="304800"/>
            <a:ext cx="8850313" cy="1295400"/>
          </a:xfrm>
        </p:spPr>
        <p:txBody>
          <a:bodyPr/>
          <a:lstStyle/>
          <a:p>
            <a:r>
              <a:rPr lang="en-US" sz="3900" dirty="0"/>
              <a:t>Cost </a:t>
            </a:r>
            <a:r>
              <a:rPr lang="en-US" sz="3900" dirty="0" smtClean="0"/>
              <a:t>Sharing: What DMI tells Updaters</a:t>
            </a:r>
            <a:endParaRPr lang="en-US" sz="3000" dirty="0"/>
          </a:p>
        </p:txBody>
      </p:sp>
      <p:sp>
        <p:nvSpPr>
          <p:cNvPr id="643089" name="Rectangle 2065"/>
          <p:cNvSpPr>
            <a:spLocks noGrp="1" noChangeArrowheads="1"/>
          </p:cNvSpPr>
          <p:nvPr>
            <p:ph idx="1"/>
          </p:nvPr>
        </p:nvSpPr>
        <p:spPr>
          <a:xfrm>
            <a:off x="741363" y="2209800"/>
            <a:ext cx="8393112" cy="4292600"/>
          </a:xfrm>
        </p:spPr>
        <p:txBody>
          <a:bodyPr/>
          <a:lstStyle/>
          <a:p>
            <a:pPr>
              <a:lnSpc>
                <a:spcPct val="90000"/>
              </a:lnSpc>
            </a:pPr>
            <a:r>
              <a:rPr lang="en-US" dirty="0">
                <a:latin typeface="Garamond" pitchFamily="18" charset="0"/>
              </a:rPr>
              <a:t>Cost sharing is a promise by your department to use departmental resources for a project partially funded by a grant.  </a:t>
            </a:r>
          </a:p>
          <a:p>
            <a:pPr>
              <a:lnSpc>
                <a:spcPct val="90000"/>
              </a:lnSpc>
            </a:pPr>
            <a:r>
              <a:rPr lang="en-US" dirty="0">
                <a:latin typeface="Garamond" pitchFamily="18" charset="0"/>
              </a:rPr>
              <a:t>When cost sharing is defined as a fraction of a person’s FTE over a given time period, ARS is used to record the fulfillment of that commitment.</a:t>
            </a:r>
          </a:p>
          <a:p>
            <a:pPr>
              <a:lnSpc>
                <a:spcPct val="90000"/>
              </a:lnSpc>
            </a:pPr>
            <a:r>
              <a:rPr lang="en-US" dirty="0">
                <a:latin typeface="Garamond" pitchFamily="18" charset="0"/>
              </a:rPr>
              <a:t>Cost sharing activity must be recorded on an ARS pay line with a NACUBO consistent with the grant’s NACUBO. </a:t>
            </a:r>
          </a:p>
          <a:p>
            <a:pPr>
              <a:lnSpc>
                <a:spcPct val="90000"/>
              </a:lnSpc>
              <a:buFont typeface="Wingdings" pitchFamily="2" charset="2"/>
              <a:buNone/>
            </a:pPr>
            <a:endParaRPr lang="en-US" dirty="0">
              <a:latin typeface="Garamond" pitchFamily="18" charset="0"/>
            </a:endParaRPr>
          </a:p>
        </p:txBody>
      </p:sp>
      <p:sp>
        <p:nvSpPr>
          <p:cNvPr id="643076" name="Text Box 2052"/>
          <p:cNvSpPr txBox="1">
            <a:spLocks noChangeArrowheads="1"/>
          </p:cNvSpPr>
          <p:nvPr/>
        </p:nvSpPr>
        <p:spPr bwMode="auto">
          <a:xfrm>
            <a:off x="5532438" y="2430463"/>
            <a:ext cx="2530475" cy="519112"/>
          </a:xfrm>
          <a:prstGeom prst="rect">
            <a:avLst/>
          </a:prstGeom>
          <a:noFill/>
          <a:ln w="12700" cap="sq" algn="ctr">
            <a:noFill/>
            <a:miter lim="800000"/>
            <a:headEnd/>
            <a:tailEnd/>
          </a:ln>
          <a:effectLst/>
        </p:spPr>
        <p:txBody>
          <a:bodyPr>
            <a:spAutoFit/>
          </a:bodyPr>
          <a:lstStyle/>
          <a:p>
            <a:pPr algn="ctr" eaLnBrk="0" hangingPunct="0">
              <a:spcBef>
                <a:spcPct val="50000"/>
              </a:spcBef>
            </a:pPr>
            <a:endParaRPr lang="en-US" sz="2800" b="1">
              <a:latin typeface="Garamond" pitchFamily="18" charset="0"/>
            </a:endParaRPr>
          </a:p>
        </p:txBody>
      </p:sp>
      <p:sp>
        <p:nvSpPr>
          <p:cNvPr id="643077" name="Text Box 2053"/>
          <p:cNvSpPr txBox="1">
            <a:spLocks noChangeArrowheads="1"/>
          </p:cNvSpPr>
          <p:nvPr/>
        </p:nvSpPr>
        <p:spPr bwMode="auto">
          <a:xfrm>
            <a:off x="5700713" y="2133600"/>
            <a:ext cx="2895600" cy="519113"/>
          </a:xfrm>
          <a:prstGeom prst="rect">
            <a:avLst/>
          </a:prstGeom>
          <a:noFill/>
          <a:ln w="12700" cap="sq" algn="ctr">
            <a:noFill/>
            <a:miter lim="800000"/>
            <a:headEnd/>
            <a:tailEnd/>
          </a:ln>
          <a:effectLst/>
        </p:spPr>
        <p:txBody>
          <a:bodyPr>
            <a:spAutoFit/>
          </a:bodyPr>
          <a:lstStyle/>
          <a:p>
            <a:pPr algn="ctr" eaLnBrk="0" hangingPunct="0">
              <a:spcBef>
                <a:spcPct val="50000"/>
              </a:spcBef>
            </a:pPr>
            <a:endParaRPr lang="en-US" sz="2800" b="1">
              <a:latin typeface="Garamond" pitchFamily="18" charset="0"/>
            </a:endParaRPr>
          </a:p>
        </p:txBody>
      </p:sp>
    </p:spTree>
  </p:cSld>
  <p:clrMapOvr>
    <a:masterClrMapping/>
  </p:clrMapOvr>
  <p:transition>
    <p:split orient="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4818" name="Rectangle 5122"/>
          <p:cNvSpPr>
            <a:spLocks noGrp="1" noChangeArrowheads="1"/>
          </p:cNvSpPr>
          <p:nvPr>
            <p:ph type="title"/>
          </p:nvPr>
        </p:nvSpPr>
        <p:spPr>
          <a:xfrm>
            <a:off x="1585118" y="228600"/>
            <a:ext cx="6324601" cy="838200"/>
          </a:xfrm>
        </p:spPr>
        <p:txBody>
          <a:bodyPr>
            <a:normAutofit/>
          </a:bodyPr>
          <a:lstStyle/>
          <a:p>
            <a:r>
              <a:rPr lang="en-US" sz="3900" dirty="0"/>
              <a:t>Cost </a:t>
            </a:r>
            <a:r>
              <a:rPr lang="en-US" sz="3900" dirty="0" smtClean="0"/>
              <a:t>Sharing: </a:t>
            </a:r>
            <a:r>
              <a:rPr lang="en-US" sz="3900" dirty="0" smtClean="0"/>
              <a:t>Example</a:t>
            </a:r>
            <a:endParaRPr lang="en-US" sz="3000" dirty="0"/>
          </a:p>
        </p:txBody>
      </p:sp>
      <p:sp>
        <p:nvSpPr>
          <p:cNvPr id="674819" name="Text Box 5123"/>
          <p:cNvSpPr txBox="1">
            <a:spLocks noChangeArrowheads="1"/>
          </p:cNvSpPr>
          <p:nvPr/>
        </p:nvSpPr>
        <p:spPr bwMode="auto">
          <a:xfrm>
            <a:off x="5532438" y="2430463"/>
            <a:ext cx="2530475" cy="519112"/>
          </a:xfrm>
          <a:prstGeom prst="rect">
            <a:avLst/>
          </a:prstGeom>
          <a:noFill/>
          <a:ln w="12700" cap="sq" algn="ctr">
            <a:noFill/>
            <a:miter lim="800000"/>
            <a:headEnd/>
            <a:tailEnd/>
          </a:ln>
          <a:effectLst/>
        </p:spPr>
        <p:txBody>
          <a:bodyPr>
            <a:spAutoFit/>
          </a:bodyPr>
          <a:lstStyle/>
          <a:p>
            <a:pPr algn="ctr" eaLnBrk="0" hangingPunct="0">
              <a:spcBef>
                <a:spcPct val="50000"/>
              </a:spcBef>
            </a:pPr>
            <a:endParaRPr lang="en-US" sz="2800" b="1">
              <a:latin typeface="Garamond" pitchFamily="18" charset="0"/>
            </a:endParaRPr>
          </a:p>
        </p:txBody>
      </p:sp>
      <p:sp>
        <p:nvSpPr>
          <p:cNvPr id="674820" name="Text Box 5124"/>
          <p:cNvSpPr txBox="1">
            <a:spLocks noChangeArrowheads="1"/>
          </p:cNvSpPr>
          <p:nvPr/>
        </p:nvSpPr>
        <p:spPr bwMode="auto">
          <a:xfrm>
            <a:off x="5700713" y="2133600"/>
            <a:ext cx="2895600" cy="519113"/>
          </a:xfrm>
          <a:prstGeom prst="rect">
            <a:avLst/>
          </a:prstGeom>
          <a:noFill/>
          <a:ln w="12700" cap="sq" algn="ctr">
            <a:noFill/>
            <a:miter lim="800000"/>
            <a:headEnd/>
            <a:tailEnd/>
          </a:ln>
          <a:effectLst/>
        </p:spPr>
        <p:txBody>
          <a:bodyPr>
            <a:spAutoFit/>
          </a:bodyPr>
          <a:lstStyle/>
          <a:p>
            <a:pPr algn="ctr" eaLnBrk="0" hangingPunct="0">
              <a:spcBef>
                <a:spcPct val="50000"/>
              </a:spcBef>
            </a:pPr>
            <a:endParaRPr lang="en-US" sz="2800" b="1">
              <a:latin typeface="Garamond" pitchFamily="18" charset="0"/>
            </a:endParaRPr>
          </a:p>
        </p:txBody>
      </p:sp>
      <p:pic>
        <p:nvPicPr>
          <p:cNvPr id="674824" name="Picture 5128"/>
          <p:cNvPicPr>
            <a:picLocks noChangeAspect="1" noChangeArrowheads="1"/>
          </p:cNvPicPr>
          <p:nvPr/>
        </p:nvPicPr>
        <p:blipFill>
          <a:blip r:embed="rId3" cstate="print"/>
          <a:srcRect b="14713"/>
          <a:stretch>
            <a:fillRect/>
          </a:stretch>
        </p:blipFill>
        <p:spPr bwMode="auto">
          <a:xfrm>
            <a:off x="0" y="1219200"/>
            <a:ext cx="9875838" cy="4648200"/>
          </a:xfrm>
          <a:prstGeom prst="rect">
            <a:avLst/>
          </a:prstGeom>
          <a:noFill/>
          <a:ln w="12700" cap="sq">
            <a:noFill/>
            <a:miter lim="800000"/>
            <a:headEnd/>
            <a:tailEnd/>
          </a:ln>
          <a:effectLst/>
        </p:spPr>
      </p:pic>
      <p:sp>
        <p:nvSpPr>
          <p:cNvPr id="674825" name="Text Box 5129"/>
          <p:cNvSpPr txBox="1">
            <a:spLocks noChangeArrowheads="1"/>
          </p:cNvSpPr>
          <p:nvPr/>
        </p:nvSpPr>
        <p:spPr bwMode="auto">
          <a:xfrm>
            <a:off x="4419600" y="1600200"/>
            <a:ext cx="4648200" cy="822325"/>
          </a:xfrm>
          <a:prstGeom prst="rect">
            <a:avLst/>
          </a:prstGeom>
          <a:noFill/>
          <a:ln w="12700" cap="sq">
            <a:noFill/>
            <a:miter lim="800000"/>
            <a:headEnd/>
            <a:tailEnd/>
          </a:ln>
          <a:effectLst/>
        </p:spPr>
        <p:txBody>
          <a:bodyPr>
            <a:spAutoFit/>
          </a:bodyPr>
          <a:lstStyle/>
          <a:p>
            <a:pPr eaLnBrk="0" hangingPunct="0"/>
            <a:r>
              <a:rPr lang="en-US" b="1">
                <a:solidFill>
                  <a:srgbClr val="FF3300"/>
                </a:solidFill>
                <a:latin typeface="Garamond" pitchFamily="18" charset="0"/>
              </a:rPr>
              <a:t>Cost sharing commitments for this person. </a:t>
            </a:r>
          </a:p>
        </p:txBody>
      </p:sp>
      <p:sp>
        <p:nvSpPr>
          <p:cNvPr id="674826" name="Line 5130"/>
          <p:cNvSpPr>
            <a:spLocks noChangeShapeType="1"/>
          </p:cNvSpPr>
          <p:nvPr/>
        </p:nvSpPr>
        <p:spPr bwMode="auto">
          <a:xfrm flipH="1">
            <a:off x="3352800" y="2057400"/>
            <a:ext cx="914400" cy="0"/>
          </a:xfrm>
          <a:prstGeom prst="line">
            <a:avLst/>
          </a:prstGeom>
          <a:noFill/>
          <a:ln w="38100" cap="sq">
            <a:solidFill>
              <a:srgbClr val="FF3300"/>
            </a:solidFill>
            <a:round/>
            <a:headEnd/>
            <a:tailEnd type="triangle" w="med" len="med"/>
          </a:ln>
          <a:effectLst/>
        </p:spPr>
        <p:txBody>
          <a:bodyPr wrap="none" anchor="ctr"/>
          <a:lstStyle/>
          <a:p>
            <a:endParaRPr lang="en-US"/>
          </a:p>
        </p:txBody>
      </p:sp>
      <p:sp>
        <p:nvSpPr>
          <p:cNvPr id="674838" name="Text Box 5142"/>
          <p:cNvSpPr txBox="1">
            <a:spLocks noChangeArrowheads="1"/>
          </p:cNvSpPr>
          <p:nvPr/>
        </p:nvSpPr>
        <p:spPr bwMode="auto">
          <a:xfrm>
            <a:off x="838200" y="5791200"/>
            <a:ext cx="8458200" cy="1477328"/>
          </a:xfrm>
          <a:prstGeom prst="rect">
            <a:avLst/>
          </a:prstGeom>
          <a:noFill/>
          <a:ln w="12700" cap="sq">
            <a:noFill/>
            <a:miter lim="800000"/>
            <a:headEnd/>
            <a:tailEnd/>
          </a:ln>
          <a:effectLst/>
        </p:spPr>
        <p:txBody>
          <a:bodyPr wrap="square">
            <a:spAutoFit/>
          </a:bodyPr>
          <a:lstStyle/>
          <a:p>
            <a:pPr eaLnBrk="0" hangingPunct="0"/>
            <a:r>
              <a:rPr lang="en-US" dirty="0">
                <a:solidFill>
                  <a:srgbClr val="FF3300"/>
                </a:solidFill>
                <a:latin typeface="Garamond" pitchFamily="18" charset="0"/>
              </a:rPr>
              <a:t>* </a:t>
            </a:r>
            <a:r>
              <a:rPr lang="en-US" sz="2000" dirty="0">
                <a:latin typeface="Garamond" pitchFamily="18" charset="0"/>
              </a:rPr>
              <a:t>A new line is added under each line appropriate for cost sharing with a “suggestion” for the cost sharing percent. </a:t>
            </a:r>
          </a:p>
          <a:p>
            <a:pPr eaLnBrk="0" hangingPunct="0">
              <a:lnSpc>
                <a:spcPct val="30000"/>
              </a:lnSpc>
              <a:buFontTx/>
              <a:buChar char="•"/>
            </a:pPr>
            <a:endParaRPr lang="en-US" sz="2000" dirty="0">
              <a:latin typeface="Garamond" pitchFamily="18" charset="0"/>
            </a:endParaRPr>
          </a:p>
          <a:p>
            <a:pPr eaLnBrk="0" hangingPunct="0"/>
            <a:r>
              <a:rPr lang="en-US" sz="2000" dirty="0">
                <a:latin typeface="Garamond" pitchFamily="18" charset="0"/>
              </a:rPr>
              <a:t>Percents entered on cost sharing lines do not need to add up to 100</a:t>
            </a:r>
            <a:r>
              <a:rPr lang="en-US" sz="2000" dirty="0" smtClean="0">
                <a:latin typeface="Garamond" pitchFamily="18" charset="0"/>
              </a:rPr>
              <a:t>%.</a:t>
            </a:r>
            <a:endParaRPr lang="en-US" sz="2000" dirty="0">
              <a:latin typeface="Garamond" pitchFamily="18" charset="0"/>
            </a:endParaRPr>
          </a:p>
          <a:p>
            <a:pPr eaLnBrk="0" hangingPunct="0"/>
            <a:r>
              <a:rPr lang="en-US" sz="2000" dirty="0">
                <a:latin typeface="Garamond" pitchFamily="18" charset="0"/>
              </a:rPr>
              <a:t>Cost sharing percents may not exceed the percent on the activity line above</a:t>
            </a:r>
            <a:r>
              <a:rPr lang="en-US" sz="2000" dirty="0">
                <a:solidFill>
                  <a:srgbClr val="FF3300"/>
                </a:solidFill>
                <a:latin typeface="Garamond" pitchFamily="18" charset="0"/>
              </a:rPr>
              <a:t>.</a:t>
            </a:r>
          </a:p>
        </p:txBody>
      </p:sp>
      <p:sp>
        <p:nvSpPr>
          <p:cNvPr id="674839" name="Text Box 5143"/>
          <p:cNvSpPr txBox="1">
            <a:spLocks noChangeArrowheads="1"/>
          </p:cNvSpPr>
          <p:nvPr/>
        </p:nvSpPr>
        <p:spPr bwMode="auto">
          <a:xfrm>
            <a:off x="381000" y="4205287"/>
            <a:ext cx="358775" cy="519113"/>
          </a:xfrm>
          <a:prstGeom prst="rect">
            <a:avLst/>
          </a:prstGeom>
          <a:noFill/>
          <a:ln w="12700" cap="sq">
            <a:noFill/>
            <a:miter lim="800000"/>
            <a:headEnd/>
            <a:tailEnd/>
          </a:ln>
          <a:effectLst/>
        </p:spPr>
        <p:txBody>
          <a:bodyPr wrap="none">
            <a:spAutoFit/>
          </a:bodyPr>
          <a:lstStyle/>
          <a:p>
            <a:pPr algn="ctr" eaLnBrk="0" hangingPunct="0"/>
            <a:r>
              <a:rPr lang="en-US" sz="2800" b="1" dirty="0">
                <a:solidFill>
                  <a:srgbClr val="FF3300"/>
                </a:solidFill>
                <a:latin typeface="Garamond" pitchFamily="18" charset="0"/>
              </a:rPr>
              <a:t>*</a:t>
            </a:r>
          </a:p>
        </p:txBody>
      </p:sp>
      <p:sp>
        <p:nvSpPr>
          <p:cNvPr id="674840" name="Text Box 5144"/>
          <p:cNvSpPr txBox="1">
            <a:spLocks noChangeArrowheads="1"/>
          </p:cNvSpPr>
          <p:nvPr/>
        </p:nvSpPr>
        <p:spPr bwMode="auto">
          <a:xfrm>
            <a:off x="381000" y="4891087"/>
            <a:ext cx="358775" cy="519113"/>
          </a:xfrm>
          <a:prstGeom prst="rect">
            <a:avLst/>
          </a:prstGeom>
          <a:noFill/>
          <a:ln w="12700" cap="sq">
            <a:noFill/>
            <a:miter lim="800000"/>
            <a:headEnd/>
            <a:tailEnd/>
          </a:ln>
          <a:effectLst/>
        </p:spPr>
        <p:txBody>
          <a:bodyPr wrap="none">
            <a:spAutoFit/>
          </a:bodyPr>
          <a:lstStyle/>
          <a:p>
            <a:pPr algn="ctr" eaLnBrk="0" hangingPunct="0"/>
            <a:r>
              <a:rPr lang="en-US" sz="2800" b="1">
                <a:solidFill>
                  <a:srgbClr val="FF3300"/>
                </a:solidFill>
                <a:latin typeface="Garamond" pitchFamily="18" charset="0"/>
              </a:rPr>
              <a:t>*</a:t>
            </a:r>
          </a:p>
        </p:txBody>
      </p:sp>
    </p:spTree>
  </p:cSld>
  <p:clrMapOvr>
    <a:masterClrMapping/>
  </p:clrMapOvr>
  <p:transition>
    <p:split orient="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a:xfrm>
            <a:off x="762000" y="228600"/>
            <a:ext cx="8393113" cy="838200"/>
          </a:xfrm>
        </p:spPr>
        <p:txBody>
          <a:bodyPr/>
          <a:lstStyle/>
          <a:p>
            <a:r>
              <a:rPr lang="en-US" sz="3900"/>
              <a:t>Cost Sharing Example</a:t>
            </a:r>
            <a:endParaRPr lang="en-US" sz="3000"/>
          </a:p>
        </p:txBody>
      </p:sp>
      <p:sp>
        <p:nvSpPr>
          <p:cNvPr id="676867" name="Text Box 3"/>
          <p:cNvSpPr txBox="1">
            <a:spLocks noChangeArrowheads="1"/>
          </p:cNvSpPr>
          <p:nvPr/>
        </p:nvSpPr>
        <p:spPr bwMode="auto">
          <a:xfrm>
            <a:off x="5532438" y="2430463"/>
            <a:ext cx="2530475" cy="519112"/>
          </a:xfrm>
          <a:prstGeom prst="rect">
            <a:avLst/>
          </a:prstGeom>
          <a:noFill/>
          <a:ln w="12700" cap="sq" algn="ctr">
            <a:noFill/>
            <a:miter lim="800000"/>
            <a:headEnd/>
            <a:tailEnd/>
          </a:ln>
          <a:effectLst/>
        </p:spPr>
        <p:txBody>
          <a:bodyPr>
            <a:spAutoFit/>
          </a:bodyPr>
          <a:lstStyle/>
          <a:p>
            <a:pPr algn="ctr" eaLnBrk="0" hangingPunct="0">
              <a:spcBef>
                <a:spcPct val="50000"/>
              </a:spcBef>
            </a:pPr>
            <a:endParaRPr lang="en-US" sz="2800" b="1">
              <a:latin typeface="Garamond" pitchFamily="18" charset="0"/>
            </a:endParaRPr>
          </a:p>
        </p:txBody>
      </p:sp>
      <p:sp>
        <p:nvSpPr>
          <p:cNvPr id="676868" name="Text Box 4"/>
          <p:cNvSpPr txBox="1">
            <a:spLocks noChangeArrowheads="1"/>
          </p:cNvSpPr>
          <p:nvPr/>
        </p:nvSpPr>
        <p:spPr bwMode="auto">
          <a:xfrm>
            <a:off x="5700713" y="2133600"/>
            <a:ext cx="2895600" cy="519113"/>
          </a:xfrm>
          <a:prstGeom prst="rect">
            <a:avLst/>
          </a:prstGeom>
          <a:noFill/>
          <a:ln w="12700" cap="sq" algn="ctr">
            <a:noFill/>
            <a:miter lim="800000"/>
            <a:headEnd/>
            <a:tailEnd/>
          </a:ln>
          <a:effectLst/>
        </p:spPr>
        <p:txBody>
          <a:bodyPr>
            <a:spAutoFit/>
          </a:bodyPr>
          <a:lstStyle/>
          <a:p>
            <a:pPr algn="ctr" eaLnBrk="0" hangingPunct="0">
              <a:spcBef>
                <a:spcPct val="50000"/>
              </a:spcBef>
            </a:pPr>
            <a:endParaRPr lang="en-US" sz="2800" b="1">
              <a:latin typeface="Garamond" pitchFamily="18" charset="0"/>
            </a:endParaRPr>
          </a:p>
        </p:txBody>
      </p:sp>
      <p:pic>
        <p:nvPicPr>
          <p:cNvPr id="676869" name="Picture 5"/>
          <p:cNvPicPr>
            <a:picLocks noChangeAspect="1" noChangeArrowheads="1"/>
          </p:cNvPicPr>
          <p:nvPr/>
        </p:nvPicPr>
        <p:blipFill>
          <a:blip r:embed="rId3" cstate="print"/>
          <a:srcRect b="11720"/>
          <a:stretch>
            <a:fillRect/>
          </a:stretch>
        </p:blipFill>
        <p:spPr bwMode="auto">
          <a:xfrm>
            <a:off x="158750" y="1447800"/>
            <a:ext cx="9717088" cy="4495800"/>
          </a:xfrm>
          <a:prstGeom prst="rect">
            <a:avLst/>
          </a:prstGeom>
          <a:noFill/>
          <a:ln w="12700" cap="sq">
            <a:noFill/>
            <a:miter lim="800000"/>
            <a:headEnd/>
            <a:tailEnd/>
          </a:ln>
          <a:effectLst/>
        </p:spPr>
      </p:pic>
      <p:sp>
        <p:nvSpPr>
          <p:cNvPr id="676870" name="Text Box 6"/>
          <p:cNvSpPr txBox="1">
            <a:spLocks noChangeArrowheads="1"/>
          </p:cNvSpPr>
          <p:nvPr/>
        </p:nvSpPr>
        <p:spPr bwMode="auto">
          <a:xfrm>
            <a:off x="4419600" y="1600200"/>
            <a:ext cx="4648200" cy="822325"/>
          </a:xfrm>
          <a:prstGeom prst="rect">
            <a:avLst/>
          </a:prstGeom>
          <a:noFill/>
          <a:ln w="12700" cap="sq">
            <a:noFill/>
            <a:miter lim="800000"/>
            <a:headEnd/>
            <a:tailEnd/>
          </a:ln>
          <a:effectLst/>
        </p:spPr>
        <p:txBody>
          <a:bodyPr>
            <a:spAutoFit/>
          </a:bodyPr>
          <a:lstStyle/>
          <a:p>
            <a:pPr eaLnBrk="0" hangingPunct="0"/>
            <a:r>
              <a:rPr lang="en-US" b="1">
                <a:solidFill>
                  <a:srgbClr val="FF3300"/>
                </a:solidFill>
                <a:latin typeface="Garamond" pitchFamily="18" charset="0"/>
              </a:rPr>
              <a:t>Note: NACUBOs on grants must match NACUBOs on paylines</a:t>
            </a:r>
          </a:p>
        </p:txBody>
      </p:sp>
      <p:sp>
        <p:nvSpPr>
          <p:cNvPr id="676871" name="Line 7"/>
          <p:cNvSpPr>
            <a:spLocks noChangeShapeType="1"/>
          </p:cNvSpPr>
          <p:nvPr/>
        </p:nvSpPr>
        <p:spPr bwMode="auto">
          <a:xfrm flipH="1">
            <a:off x="3352800" y="2286000"/>
            <a:ext cx="914400" cy="0"/>
          </a:xfrm>
          <a:prstGeom prst="line">
            <a:avLst/>
          </a:prstGeom>
          <a:noFill/>
          <a:ln w="38100" cap="sq">
            <a:solidFill>
              <a:srgbClr val="FF3300"/>
            </a:solidFill>
            <a:round/>
            <a:headEnd/>
            <a:tailEnd type="triangle" w="med" len="med"/>
          </a:ln>
          <a:effectLst/>
        </p:spPr>
        <p:txBody>
          <a:bodyPr wrap="none" anchor="ctr"/>
          <a:lstStyle/>
          <a:p>
            <a:endParaRPr lang="en-US"/>
          </a:p>
        </p:txBody>
      </p:sp>
      <p:sp>
        <p:nvSpPr>
          <p:cNvPr id="676872" name="Line 8"/>
          <p:cNvSpPr>
            <a:spLocks noChangeShapeType="1"/>
          </p:cNvSpPr>
          <p:nvPr/>
        </p:nvSpPr>
        <p:spPr bwMode="auto">
          <a:xfrm>
            <a:off x="1371600" y="2590800"/>
            <a:ext cx="1066800" cy="2133600"/>
          </a:xfrm>
          <a:prstGeom prst="line">
            <a:avLst/>
          </a:prstGeom>
          <a:noFill/>
          <a:ln w="28575" cap="sq">
            <a:solidFill>
              <a:srgbClr val="FF3300"/>
            </a:solidFill>
            <a:round/>
            <a:headEnd type="triangle" w="med" len="med"/>
            <a:tailEnd type="triangle" w="med" len="med"/>
          </a:ln>
          <a:effectLst/>
        </p:spPr>
        <p:txBody>
          <a:bodyPr wrap="none" anchor="ctr"/>
          <a:lstStyle/>
          <a:p>
            <a:endParaRPr lang="en-US"/>
          </a:p>
        </p:txBody>
      </p:sp>
      <p:sp>
        <p:nvSpPr>
          <p:cNvPr id="676873" name="Line 9"/>
          <p:cNvSpPr>
            <a:spLocks noChangeShapeType="1"/>
          </p:cNvSpPr>
          <p:nvPr/>
        </p:nvSpPr>
        <p:spPr bwMode="auto">
          <a:xfrm>
            <a:off x="1524000" y="2133600"/>
            <a:ext cx="990600" cy="1905000"/>
          </a:xfrm>
          <a:prstGeom prst="line">
            <a:avLst/>
          </a:prstGeom>
          <a:noFill/>
          <a:ln w="28575" cap="sq">
            <a:solidFill>
              <a:srgbClr val="FF3300"/>
            </a:solidFill>
            <a:round/>
            <a:headEnd type="triangle" w="med" len="med"/>
            <a:tailEnd type="triangle" w="med" len="med"/>
          </a:ln>
          <a:effectLst/>
        </p:spPr>
        <p:txBody>
          <a:bodyPr wrap="none" anchor="ctr"/>
          <a:lstStyle/>
          <a:p>
            <a:endParaRPr lang="en-US"/>
          </a:p>
        </p:txBody>
      </p:sp>
      <p:sp>
        <p:nvSpPr>
          <p:cNvPr id="676874" name="Text Box 10"/>
          <p:cNvSpPr txBox="1">
            <a:spLocks noChangeArrowheads="1"/>
          </p:cNvSpPr>
          <p:nvPr/>
        </p:nvSpPr>
        <p:spPr bwMode="auto">
          <a:xfrm>
            <a:off x="228600" y="6121400"/>
            <a:ext cx="9190038" cy="701675"/>
          </a:xfrm>
          <a:prstGeom prst="rect">
            <a:avLst/>
          </a:prstGeom>
          <a:noFill/>
          <a:ln w="12700" cap="sq">
            <a:noFill/>
            <a:miter lim="800000"/>
            <a:headEnd/>
            <a:tailEnd/>
          </a:ln>
          <a:effectLst/>
        </p:spPr>
        <p:txBody>
          <a:bodyPr>
            <a:spAutoFit/>
          </a:bodyPr>
          <a:lstStyle/>
          <a:p>
            <a:pPr algn="ctr" eaLnBrk="0" hangingPunct="0"/>
            <a:r>
              <a:rPr lang="en-US" sz="2000" b="1">
                <a:latin typeface="Garamond" pitchFamily="18" charset="0"/>
              </a:rPr>
              <a:t>If a cost sharing commitment exists but no cost sharing lines show up for data entry, you have not paid this person out of the proper source of funds. </a:t>
            </a:r>
          </a:p>
        </p:txBody>
      </p:sp>
    </p:spTree>
  </p:cSld>
  <p:clrMapOvr>
    <a:masterClrMapping/>
  </p:clrMapOvr>
  <p:transition>
    <p:split orient="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6866" name="Rectangle 2"/>
          <p:cNvSpPr>
            <a:spLocks noGrp="1" noChangeArrowheads="1"/>
          </p:cNvSpPr>
          <p:nvPr>
            <p:ph type="title"/>
          </p:nvPr>
        </p:nvSpPr>
        <p:spPr>
          <a:xfrm>
            <a:off x="762000" y="609600"/>
            <a:ext cx="8393113" cy="914400"/>
          </a:xfrm>
        </p:spPr>
        <p:txBody>
          <a:bodyPr>
            <a:normAutofit/>
          </a:bodyPr>
          <a:lstStyle/>
          <a:p>
            <a:r>
              <a:rPr lang="en-US" sz="3900" dirty="0"/>
              <a:t>Cost Sharing </a:t>
            </a:r>
            <a:r>
              <a:rPr lang="en-US" sz="3900" dirty="0" smtClean="0"/>
              <a:t>– Other ARS features</a:t>
            </a:r>
            <a:endParaRPr lang="en-US" sz="3000" dirty="0"/>
          </a:p>
        </p:txBody>
      </p:sp>
      <p:sp>
        <p:nvSpPr>
          <p:cNvPr id="676867" name="Text Box 3"/>
          <p:cNvSpPr txBox="1">
            <a:spLocks noChangeArrowheads="1"/>
          </p:cNvSpPr>
          <p:nvPr/>
        </p:nvSpPr>
        <p:spPr bwMode="auto">
          <a:xfrm>
            <a:off x="5532438" y="2430463"/>
            <a:ext cx="2530475" cy="519112"/>
          </a:xfrm>
          <a:prstGeom prst="rect">
            <a:avLst/>
          </a:prstGeom>
          <a:noFill/>
          <a:ln w="12700" cap="sq" algn="ctr">
            <a:noFill/>
            <a:miter lim="800000"/>
            <a:headEnd/>
            <a:tailEnd/>
          </a:ln>
          <a:effectLst/>
        </p:spPr>
        <p:txBody>
          <a:bodyPr>
            <a:spAutoFit/>
          </a:bodyPr>
          <a:lstStyle/>
          <a:p>
            <a:pPr algn="ctr" eaLnBrk="0" hangingPunct="0">
              <a:spcBef>
                <a:spcPct val="50000"/>
              </a:spcBef>
            </a:pPr>
            <a:endParaRPr lang="en-US" sz="2800" b="1">
              <a:latin typeface="Garamond" pitchFamily="18" charset="0"/>
            </a:endParaRPr>
          </a:p>
        </p:txBody>
      </p:sp>
      <p:sp>
        <p:nvSpPr>
          <p:cNvPr id="676868" name="Text Box 4"/>
          <p:cNvSpPr txBox="1">
            <a:spLocks noChangeArrowheads="1"/>
          </p:cNvSpPr>
          <p:nvPr/>
        </p:nvSpPr>
        <p:spPr bwMode="auto">
          <a:xfrm>
            <a:off x="5700713" y="2133600"/>
            <a:ext cx="2895600" cy="519113"/>
          </a:xfrm>
          <a:prstGeom prst="rect">
            <a:avLst/>
          </a:prstGeom>
          <a:noFill/>
          <a:ln w="12700" cap="sq" algn="ctr">
            <a:noFill/>
            <a:miter lim="800000"/>
            <a:headEnd/>
            <a:tailEnd/>
          </a:ln>
          <a:effectLst/>
        </p:spPr>
        <p:txBody>
          <a:bodyPr>
            <a:spAutoFit/>
          </a:bodyPr>
          <a:lstStyle/>
          <a:p>
            <a:pPr algn="ctr" eaLnBrk="0" hangingPunct="0">
              <a:spcBef>
                <a:spcPct val="50000"/>
              </a:spcBef>
            </a:pPr>
            <a:endParaRPr lang="en-US" sz="2800" b="1">
              <a:latin typeface="Garamond" pitchFamily="18" charset="0"/>
            </a:endParaRPr>
          </a:p>
        </p:txBody>
      </p:sp>
      <p:sp>
        <p:nvSpPr>
          <p:cNvPr id="676874" name="Text Box 10"/>
          <p:cNvSpPr txBox="1">
            <a:spLocks noChangeArrowheads="1"/>
          </p:cNvSpPr>
          <p:nvPr/>
        </p:nvSpPr>
        <p:spPr bwMode="auto">
          <a:xfrm>
            <a:off x="228600" y="1600200"/>
            <a:ext cx="9190038" cy="6001643"/>
          </a:xfrm>
          <a:prstGeom prst="rect">
            <a:avLst/>
          </a:prstGeom>
          <a:noFill/>
          <a:ln w="12700" cap="sq">
            <a:noFill/>
            <a:miter lim="800000"/>
            <a:headEnd/>
            <a:tailEnd/>
          </a:ln>
          <a:effectLst/>
        </p:spPr>
        <p:txBody>
          <a:bodyPr wrap="square">
            <a:spAutoFit/>
          </a:bodyPr>
          <a:lstStyle/>
          <a:p>
            <a:pPr eaLnBrk="0" hangingPunct="0">
              <a:buFont typeface="Arial" pitchFamily="34" charset="0"/>
              <a:buChar char="•"/>
            </a:pPr>
            <a:r>
              <a:rPr lang="en-US" sz="3200" b="1" dirty="0" smtClean="0">
                <a:latin typeface="Garamond" pitchFamily="18" charset="0"/>
              </a:rPr>
              <a:t>Campus-wide cost sharing activities report</a:t>
            </a:r>
          </a:p>
          <a:p>
            <a:pPr lvl="1" eaLnBrk="0" hangingPunct="0"/>
            <a:r>
              <a:rPr lang="en-US" sz="3200" dirty="0" smtClean="0">
                <a:latin typeface="Garamond" pitchFamily="18" charset="0"/>
              </a:rPr>
              <a:t>All activities &amp; cost sharing for anyone with a cost sharing commitment</a:t>
            </a:r>
          </a:p>
          <a:p>
            <a:pPr eaLnBrk="0" hangingPunct="0">
              <a:buFont typeface="Arial" pitchFamily="34" charset="0"/>
              <a:buChar char="•"/>
            </a:pPr>
            <a:r>
              <a:rPr lang="en-US" sz="3200" b="1" dirty="0" smtClean="0">
                <a:latin typeface="Garamond" pitchFamily="18" charset="0"/>
              </a:rPr>
              <a:t>Cost sharing commitments report</a:t>
            </a:r>
            <a:endParaRPr lang="en-US" sz="3200" dirty="0" smtClean="0">
              <a:latin typeface="Garamond" pitchFamily="18" charset="0"/>
            </a:endParaRPr>
          </a:p>
          <a:p>
            <a:pPr lvl="1" eaLnBrk="0" hangingPunct="0"/>
            <a:r>
              <a:rPr lang="en-US" sz="3200" dirty="0" smtClean="0">
                <a:latin typeface="Garamond" pitchFamily="18" charset="0"/>
              </a:rPr>
              <a:t>A list of all cost sharing commitments in the system joined with a list of the ARS updaters and contact information for each department. </a:t>
            </a:r>
          </a:p>
          <a:p>
            <a:pPr eaLnBrk="0" hangingPunct="0">
              <a:buFont typeface="Arial" pitchFamily="34" charset="0"/>
              <a:buChar char="•"/>
            </a:pPr>
            <a:r>
              <a:rPr lang="en-US" sz="3200" b="1" dirty="0" smtClean="0">
                <a:latin typeface="Garamond" pitchFamily="18" charset="0"/>
              </a:rPr>
              <a:t>Department cost sharing activities report</a:t>
            </a:r>
          </a:p>
          <a:p>
            <a:pPr lvl="1" eaLnBrk="0" hangingPunct="0"/>
            <a:r>
              <a:rPr lang="en-US" sz="3200" dirty="0" smtClean="0">
                <a:latin typeface="Garamond" pitchFamily="18" charset="0"/>
              </a:rPr>
              <a:t>All activities &amp; cost sharing for anyone with a cost sharing commitment in the selected dept. Catches people who lack any appointment in the dept</a:t>
            </a:r>
          </a:p>
          <a:p>
            <a:pPr lvl="1" eaLnBrk="0" hangingPunct="0"/>
            <a:endParaRPr lang="en-US" sz="3200" dirty="0">
              <a:latin typeface="Garamond" pitchFamily="18" charset="0"/>
            </a:endParaRPr>
          </a:p>
        </p:txBody>
      </p:sp>
    </p:spTree>
  </p:cSld>
  <p:clrMapOvr>
    <a:masterClrMapping/>
  </p:clrMapOvr>
  <p:transition>
    <p:strips dir="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xplosion 2 3"/>
          <p:cNvSpPr/>
          <p:nvPr/>
        </p:nvSpPr>
        <p:spPr>
          <a:xfrm rot="1418678">
            <a:off x="3678616" y="1906605"/>
            <a:ext cx="3144516" cy="2276833"/>
          </a:xfrm>
          <a:prstGeom prst="irregularSeal2">
            <a:avLst/>
          </a:prstGeom>
          <a:solidFill>
            <a:srgbClr val="FFFF00"/>
          </a:solidFill>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p:txBody>
          <a:bodyPr>
            <a:normAutofit fontScale="90000"/>
          </a:bodyPr>
          <a:lstStyle/>
          <a:p>
            <a:r>
              <a:rPr lang="en-US" dirty="0" smtClean="0"/>
              <a:t>Activity Reporting System</a:t>
            </a:r>
            <a:br>
              <a:rPr lang="en-US" dirty="0" smtClean="0"/>
            </a:br>
            <a:r>
              <a:rPr lang="en-US" dirty="0" smtClean="0">
                <a:solidFill>
                  <a:srgbClr val="E355C5"/>
                </a:solidFill>
              </a:rPr>
              <a:t>A  </a:t>
            </a:r>
            <a:r>
              <a:rPr lang="en-US" dirty="0" smtClean="0">
                <a:solidFill>
                  <a:srgbClr val="C00000"/>
                </a:solidFill>
              </a:rPr>
              <a:t>Crash</a:t>
            </a:r>
            <a:r>
              <a:rPr lang="en-US" dirty="0" smtClean="0">
                <a:solidFill>
                  <a:srgbClr val="E355C5"/>
                </a:solidFill>
              </a:rPr>
              <a:t>  Course</a:t>
            </a:r>
            <a:endParaRPr lang="en-US" dirty="0">
              <a:solidFill>
                <a:srgbClr val="E355C5"/>
              </a:solidFill>
            </a:endParaRPr>
          </a:p>
        </p:txBody>
      </p:sp>
      <p:sp>
        <p:nvSpPr>
          <p:cNvPr id="3" name="Subtitle 2"/>
          <p:cNvSpPr>
            <a:spLocks noGrp="1"/>
          </p:cNvSpPr>
          <p:nvPr>
            <p:ph type="subTitle" idx="1"/>
          </p:nvPr>
        </p:nvSpPr>
        <p:spPr>
          <a:xfrm>
            <a:off x="576090" y="4038600"/>
            <a:ext cx="8483345" cy="1752600"/>
          </a:xfrm>
        </p:spPr>
        <p:txBody>
          <a:bodyPr>
            <a:normAutofit/>
          </a:bodyPr>
          <a:lstStyle/>
          <a:p>
            <a:r>
              <a:rPr lang="en-US" sz="7200" dirty="0" smtClean="0">
                <a:effectLst>
                  <a:outerShdw blurRad="38100" dist="38100" dir="2700000" algn="tl">
                    <a:srgbClr val="000000">
                      <a:alpha val="43137"/>
                    </a:srgbClr>
                  </a:outerShdw>
                </a:effectLst>
              </a:rPr>
              <a:t>Questions</a:t>
            </a:r>
            <a:r>
              <a:rPr lang="en-US" sz="7200" dirty="0" smtClean="0">
                <a:solidFill>
                  <a:srgbClr val="FFCCFF"/>
                </a:solidFill>
                <a:effectLst>
                  <a:outerShdw blurRad="38100" dist="38100" dir="2700000" algn="tl">
                    <a:srgbClr val="000000">
                      <a:alpha val="43137"/>
                    </a:srgbClr>
                  </a:outerShdw>
                </a:effectLst>
              </a:rPr>
              <a:t>?</a:t>
            </a:r>
            <a:r>
              <a:rPr lang="en-US" sz="7200" dirty="0" smtClean="0">
                <a:solidFill>
                  <a:srgbClr val="FF99FF"/>
                </a:solidFill>
                <a:effectLst>
                  <a:outerShdw blurRad="38100" dist="38100" dir="2700000" algn="tl">
                    <a:srgbClr val="000000">
                      <a:alpha val="43137"/>
                    </a:srgbClr>
                  </a:outerShdw>
                </a:effectLst>
              </a:rPr>
              <a:t>?</a:t>
            </a:r>
            <a:r>
              <a:rPr lang="en-US" sz="7200" dirty="0" smtClean="0">
                <a:solidFill>
                  <a:srgbClr val="FF66FF"/>
                </a:solidFill>
                <a:effectLst>
                  <a:outerShdw blurRad="38100" dist="38100" dir="2700000" algn="tl">
                    <a:srgbClr val="000000">
                      <a:alpha val="43137"/>
                    </a:srgbClr>
                  </a:outerShdw>
                </a:effectLst>
              </a:rPr>
              <a:t>?</a:t>
            </a:r>
            <a:r>
              <a:rPr lang="en-US" sz="7200" dirty="0" smtClean="0">
                <a:solidFill>
                  <a:srgbClr val="D95FC2"/>
                </a:solidFill>
                <a:effectLst>
                  <a:outerShdw blurRad="38100" dist="38100" dir="2700000" algn="tl">
                    <a:srgbClr val="000000">
                      <a:alpha val="43137"/>
                    </a:srgbClr>
                  </a:outerShdw>
                </a:effectLst>
              </a:rPr>
              <a:t>?</a:t>
            </a:r>
            <a:r>
              <a:rPr lang="en-US" sz="7200" dirty="0" smtClean="0">
                <a:solidFill>
                  <a:srgbClr val="CC00CC"/>
                </a:solidFill>
                <a:effectLst>
                  <a:outerShdw blurRad="38100" dist="38100" dir="2700000" algn="tl">
                    <a:srgbClr val="000000">
                      <a:alpha val="43137"/>
                    </a:srgbClr>
                  </a:outerShdw>
                </a:effectLst>
              </a:rPr>
              <a:t>?</a:t>
            </a:r>
            <a:endParaRPr lang="en-US" sz="7200" dirty="0">
              <a:solidFill>
                <a:srgbClr val="CC00CC"/>
              </a:solidFill>
              <a:effectLst>
                <a:outerShdw blurRad="38100" dist="38100" dir="2700000" algn="tl">
                  <a:srgbClr val="000000">
                    <a:alpha val="43137"/>
                  </a:srgbClr>
                </a:outerShdw>
              </a:effectLst>
            </a:endParaRPr>
          </a:p>
        </p:txBody>
      </p:sp>
    </p:spTree>
  </p:cSld>
  <p:clrMapOvr>
    <a:masterClrMapping/>
  </p:clrMapOvr>
  <p:transition advClick="0">
    <p:sndAc>
      <p:stSnd>
        <p:snd r:embed="rId3" name="explode.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22" name="Rectangle 2"/>
          <p:cNvSpPr>
            <a:spLocks noGrp="1" noChangeArrowheads="1"/>
          </p:cNvSpPr>
          <p:nvPr>
            <p:ph type="title"/>
          </p:nvPr>
        </p:nvSpPr>
        <p:spPr>
          <a:xfrm>
            <a:off x="746920" y="568325"/>
            <a:ext cx="8552656" cy="1489075"/>
          </a:xfrm>
        </p:spPr>
        <p:txBody>
          <a:bodyPr>
            <a:normAutofit/>
          </a:bodyPr>
          <a:lstStyle/>
          <a:p>
            <a:r>
              <a:rPr lang="en-US" sz="4400" dirty="0"/>
              <a:t>Who requires us to collect </a:t>
            </a:r>
            <a:r>
              <a:rPr lang="en-US" sz="4400" dirty="0" smtClean="0"/>
              <a:t/>
            </a:r>
            <a:br>
              <a:rPr lang="en-US" sz="4400" dirty="0" smtClean="0"/>
            </a:br>
            <a:r>
              <a:rPr lang="en-US" sz="4400" dirty="0" smtClean="0"/>
              <a:t>faculty </a:t>
            </a:r>
            <a:r>
              <a:rPr lang="en-US" sz="4400" dirty="0"/>
              <a:t>&amp; staff activities?</a:t>
            </a:r>
            <a:endParaRPr lang="en-US" dirty="0"/>
          </a:p>
        </p:txBody>
      </p:sp>
      <p:sp>
        <p:nvSpPr>
          <p:cNvPr id="645123" name="Rectangle 3"/>
          <p:cNvSpPr>
            <a:spLocks noGrp="1" noChangeArrowheads="1"/>
          </p:cNvSpPr>
          <p:nvPr>
            <p:ph idx="1"/>
          </p:nvPr>
        </p:nvSpPr>
        <p:spPr>
          <a:xfrm>
            <a:off x="975520" y="2563812"/>
            <a:ext cx="8387556" cy="4751387"/>
          </a:xfrm>
        </p:spPr>
        <p:txBody>
          <a:bodyPr>
            <a:normAutofit/>
          </a:bodyPr>
          <a:lstStyle/>
          <a:p>
            <a:r>
              <a:rPr lang="en-US" sz="3000" dirty="0"/>
              <a:t>Illinois Board of Higher Education         </a:t>
            </a:r>
          </a:p>
          <a:p>
            <a:pPr lvl="1">
              <a:buFont typeface="Wingdings" pitchFamily="2" charset="2"/>
              <a:buNone/>
            </a:pPr>
            <a:r>
              <a:rPr lang="en-US" sz="3000" dirty="0"/>
              <a:t>Cost Study, since </a:t>
            </a:r>
            <a:r>
              <a:rPr lang="en-US" sz="3000" dirty="0" smtClean="0"/>
              <a:t>1965</a:t>
            </a:r>
          </a:p>
          <a:p>
            <a:pPr lvl="1">
              <a:buFont typeface="Wingdings" pitchFamily="2" charset="2"/>
              <a:buNone/>
            </a:pPr>
            <a:endParaRPr lang="en-US" sz="3000" dirty="0"/>
          </a:p>
          <a:p>
            <a:r>
              <a:rPr lang="en-US" sz="3000" dirty="0"/>
              <a:t>Federal Government                             </a:t>
            </a:r>
          </a:p>
          <a:p>
            <a:pPr lvl="1">
              <a:buFont typeface="Wingdings" pitchFamily="2" charset="2"/>
              <a:buNone/>
            </a:pPr>
            <a:r>
              <a:rPr lang="en-US" sz="3000" b="1" dirty="0"/>
              <a:t> </a:t>
            </a:r>
            <a:r>
              <a:rPr lang="en-US" sz="3000" dirty="0"/>
              <a:t>OMB Circular A-21,  first  issued in 1982:</a:t>
            </a:r>
          </a:p>
          <a:p>
            <a:pPr>
              <a:buFont typeface="Wingdings" pitchFamily="2" charset="2"/>
              <a:buNone/>
            </a:pPr>
            <a:r>
              <a:rPr lang="en-US" sz="2600" dirty="0"/>
              <a:t>     “Cost Principles for Educational Institutions”</a:t>
            </a:r>
          </a:p>
          <a:p>
            <a:pPr>
              <a:buFont typeface="Wingdings" pitchFamily="2" charset="2"/>
              <a:buNone/>
            </a:pPr>
            <a:r>
              <a:rPr lang="en-US" sz="2200" i="1" dirty="0" smtClean="0"/>
              <a:t>http://www.whitehouse.gov/omb/circulars_a021_2004</a:t>
            </a:r>
          </a:p>
          <a:p>
            <a:pPr>
              <a:buFont typeface="Wingdings" pitchFamily="2" charset="2"/>
              <a:buNone/>
            </a:pPr>
            <a:endParaRPr lang="en-US" sz="2200" i="1" dirty="0" smtClean="0"/>
          </a:p>
          <a:p>
            <a:r>
              <a:rPr lang="en-US" dirty="0" smtClean="0"/>
              <a:t>Granting agencies with cost sharing agreements</a:t>
            </a:r>
            <a:endParaRPr lang="en-US" dirty="0"/>
          </a:p>
        </p:txBody>
      </p:sp>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9"/>
          <p:cNvPicPr>
            <a:picLocks noChangeAspect="1" noChangeArrowheads="1"/>
          </p:cNvPicPr>
          <p:nvPr/>
        </p:nvPicPr>
        <p:blipFill>
          <a:blip r:embed="rId3" cstate="print"/>
          <a:srcRect/>
          <a:stretch>
            <a:fillRect/>
          </a:stretch>
        </p:blipFill>
        <p:spPr bwMode="auto">
          <a:xfrm>
            <a:off x="0" y="5533103"/>
            <a:ext cx="2209800" cy="1782097"/>
          </a:xfrm>
          <a:prstGeom prst="rect">
            <a:avLst/>
          </a:prstGeom>
          <a:noFill/>
          <a:ln w="9525">
            <a:noFill/>
            <a:miter lim="800000"/>
            <a:headEnd/>
            <a:tailEnd/>
          </a:ln>
        </p:spPr>
      </p:pic>
      <p:sp>
        <p:nvSpPr>
          <p:cNvPr id="2" name="Title 1"/>
          <p:cNvSpPr>
            <a:spLocks noGrp="1"/>
          </p:cNvSpPr>
          <p:nvPr>
            <p:ph type="title"/>
          </p:nvPr>
        </p:nvSpPr>
        <p:spPr>
          <a:xfrm>
            <a:off x="493792" y="903427"/>
            <a:ext cx="8888254" cy="772973"/>
          </a:xfrm>
        </p:spPr>
        <p:txBody>
          <a:bodyPr>
            <a:normAutofit/>
          </a:bodyPr>
          <a:lstStyle/>
          <a:p>
            <a:r>
              <a:rPr lang="en-US" sz="4000" dirty="0" smtClean="0"/>
              <a:t>Who enters activities into ARS?</a:t>
            </a:r>
            <a:endParaRPr lang="en-US" sz="4000" dirty="0"/>
          </a:p>
        </p:txBody>
      </p:sp>
      <p:sp>
        <p:nvSpPr>
          <p:cNvPr id="3" name="Content Placeholder 2"/>
          <p:cNvSpPr>
            <a:spLocks noGrp="1"/>
          </p:cNvSpPr>
          <p:nvPr>
            <p:ph idx="1"/>
          </p:nvPr>
        </p:nvSpPr>
        <p:spPr>
          <a:xfrm>
            <a:off x="823119" y="1828800"/>
            <a:ext cx="7620000" cy="4876800"/>
          </a:xfrm>
        </p:spPr>
        <p:txBody>
          <a:bodyPr>
            <a:normAutofit/>
          </a:bodyPr>
          <a:lstStyle/>
          <a:p>
            <a:pPr>
              <a:lnSpc>
                <a:spcPct val="170000"/>
              </a:lnSpc>
              <a:buNone/>
            </a:pPr>
            <a:r>
              <a:rPr lang="en-US" dirty="0" smtClean="0"/>
              <a:t>ARS Updater </a:t>
            </a:r>
            <a:r>
              <a:rPr lang="en-US" dirty="0" smtClean="0"/>
              <a:t>Qualifications</a:t>
            </a:r>
          </a:p>
          <a:p>
            <a:pPr>
              <a:buNone/>
            </a:pPr>
            <a:r>
              <a:rPr lang="en-US" dirty="0" smtClean="0"/>
              <a:t>Must understand and have access to the following information:</a:t>
            </a:r>
          </a:p>
          <a:p>
            <a:pPr lvl="1"/>
            <a:r>
              <a:rPr lang="en-US" dirty="0" smtClean="0"/>
              <a:t>Dates and % time for each paid appointment</a:t>
            </a:r>
          </a:p>
          <a:p>
            <a:pPr lvl="1"/>
            <a:r>
              <a:rPr lang="en-US" dirty="0" smtClean="0"/>
              <a:t>Funds charged for the appointment</a:t>
            </a:r>
          </a:p>
          <a:p>
            <a:pPr lvl="1"/>
            <a:r>
              <a:rPr lang="en-US" dirty="0" smtClean="0"/>
              <a:t>HRFE and Banner systems</a:t>
            </a:r>
          </a:p>
          <a:p>
            <a:pPr lvl="1"/>
            <a:r>
              <a:rPr lang="en-US" dirty="0" smtClean="0"/>
              <a:t>Labor redistribution records</a:t>
            </a:r>
          </a:p>
          <a:p>
            <a:pPr lvl="1"/>
            <a:r>
              <a:rPr lang="en-US" dirty="0" smtClean="0"/>
              <a:t>Faculty, academic staff, and grad assignments</a:t>
            </a:r>
          </a:p>
          <a:p>
            <a:pPr lvl="1"/>
            <a:r>
              <a:rPr lang="en-US" dirty="0" smtClean="0"/>
              <a:t>         -All cost sharing agreements</a:t>
            </a:r>
            <a:endParaRPr lang="en-US" dirty="0" smtClean="0"/>
          </a:p>
        </p:txBody>
      </p:sp>
      <p:pic>
        <p:nvPicPr>
          <p:cNvPr id="4" name="Picture 8"/>
          <p:cNvPicPr>
            <a:picLocks noChangeAspect="1" noChangeArrowheads="1"/>
          </p:cNvPicPr>
          <p:nvPr/>
        </p:nvPicPr>
        <p:blipFill>
          <a:blip r:embed="rId4" cstate="print"/>
          <a:srcRect l="19459"/>
          <a:stretch>
            <a:fillRect/>
          </a:stretch>
        </p:blipFill>
        <p:spPr bwMode="auto">
          <a:xfrm>
            <a:off x="7983539" y="762000"/>
            <a:ext cx="1892299" cy="1663760"/>
          </a:xfrm>
          <a:prstGeom prst="rect">
            <a:avLst/>
          </a:prstGeom>
          <a:noFill/>
          <a:ln w="9525">
            <a:noFill/>
            <a:miter lim="800000"/>
            <a:headEnd/>
            <a:tailEnd/>
          </a:ln>
        </p:spPr>
      </p:pic>
    </p:spTree>
  </p:cSld>
  <p:clrMapOvr>
    <a:masterClrMapping/>
  </p:clrMapOvr>
  <p:transition advClick="0" advTm="2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52"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Scale>
                                      <p:cBhvr>
                                        <p:cTn id="27" dur="1000" decel="50000" fill="hold">
                                          <p:stCondLst>
                                            <p:cond delay="0"/>
                                          </p:stCondLst>
                                        </p:cTn>
                                        <p:tgtEl>
                                          <p:spTgt spid="5"/>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8" dur="1000" decel="50000" fill="hold">
                                          <p:stCondLst>
                                            <p:cond delay="0"/>
                                          </p:stCondLst>
                                        </p:cTn>
                                        <p:tgtEl>
                                          <p:spTgt spid="5"/>
                                        </p:tgtEl>
                                        <p:attrNameLst>
                                          <p:attrName>ppt_x</p:attrName>
                                          <p:attrName>ppt_y</p:attrName>
                                        </p:attrNameLst>
                                      </p:cBhvr>
                                    </p:animMotion>
                                    <p:animEffect transition="in" filter="fade">
                                      <p:cBhvr>
                                        <p:cTn id="29" dur="1000"/>
                                        <p:tgtEl>
                                          <p:spTgt spid="5"/>
                                        </p:tgtEl>
                                      </p:cBhvr>
                                    </p:animEffect>
                                  </p:childTnLst>
                                </p:cTn>
                              </p:par>
                              <p:par>
                                <p:cTn id="30" presetID="52" presetClass="entr" presetSubtype="0" fill="hold" nodeType="withEffect">
                                  <p:stCondLst>
                                    <p:cond delay="0"/>
                                  </p:stCondLst>
                                  <p:childTnLst>
                                    <p:set>
                                      <p:cBhvr>
                                        <p:cTn id="31" dur="1" fill="hold">
                                          <p:stCondLst>
                                            <p:cond delay="0"/>
                                          </p:stCondLst>
                                        </p:cTn>
                                        <p:tgtEl>
                                          <p:spTgt spid="4"/>
                                        </p:tgtEl>
                                        <p:attrNameLst>
                                          <p:attrName>style.visibility</p:attrName>
                                        </p:attrNameLst>
                                      </p:cBhvr>
                                      <p:to>
                                        <p:strVal val="visible"/>
                                      </p:to>
                                    </p:set>
                                    <p:animScale>
                                      <p:cBhvr>
                                        <p:cTn id="32"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3" dur="1000" decel="50000" fill="hold">
                                          <p:stCondLst>
                                            <p:cond delay="0"/>
                                          </p:stCondLst>
                                        </p:cTn>
                                        <p:tgtEl>
                                          <p:spTgt spid="4"/>
                                        </p:tgtEl>
                                        <p:attrNameLst>
                                          <p:attrName>ppt_x</p:attrName>
                                          <p:attrName>ppt_y</p:attrName>
                                        </p:attrNameLst>
                                      </p:cBhvr>
                                    </p:animMotion>
                                    <p:animEffect transition="in" filter="fade">
                                      <p:cBhvr>
                                        <p:cTn id="3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265" y="751027"/>
            <a:ext cx="8888254" cy="696773"/>
          </a:xfrm>
        </p:spPr>
        <p:txBody>
          <a:bodyPr>
            <a:normAutofit fontScale="90000"/>
          </a:bodyPr>
          <a:lstStyle/>
          <a:p>
            <a:r>
              <a:rPr lang="en-US" sz="4400" dirty="0" smtClean="0"/>
              <a:t>ARS Annual Cycle –Aug 16- Aug 15</a:t>
            </a:r>
            <a:endParaRPr lang="en-US" dirty="0"/>
          </a:p>
        </p:txBody>
      </p:sp>
      <p:sp>
        <p:nvSpPr>
          <p:cNvPr id="3" name="Content Placeholder 2"/>
          <p:cNvSpPr>
            <a:spLocks noGrp="1"/>
          </p:cNvSpPr>
          <p:nvPr>
            <p:ph idx="1"/>
          </p:nvPr>
        </p:nvSpPr>
        <p:spPr>
          <a:xfrm>
            <a:off x="823119" y="1447800"/>
            <a:ext cx="8382000" cy="5257800"/>
          </a:xfrm>
        </p:spPr>
        <p:txBody>
          <a:bodyPr>
            <a:normAutofit lnSpcReduction="10000"/>
          </a:bodyPr>
          <a:lstStyle/>
          <a:p>
            <a:r>
              <a:rPr lang="en-US" dirty="0" smtClean="0"/>
              <a:t>Dept heads reauthorize users each fall</a:t>
            </a:r>
          </a:p>
          <a:p>
            <a:r>
              <a:rPr lang="en-US" dirty="0" smtClean="0"/>
              <a:t>At </a:t>
            </a:r>
            <a:r>
              <a:rPr lang="en-US" dirty="0" smtClean="0"/>
              <a:t>least weekly, actual payments from </a:t>
            </a:r>
            <a:r>
              <a:rPr lang="en-US" dirty="0" err="1" smtClean="0"/>
              <a:t>paycalc</a:t>
            </a:r>
            <a:r>
              <a:rPr lang="en-US" dirty="0" smtClean="0"/>
              <a:t> are merged with appointment data to create an academic  year  view of all payments  YTD and obligated for each employee. </a:t>
            </a:r>
            <a:endParaRPr lang="en-US" dirty="0" smtClean="0"/>
          </a:p>
          <a:p>
            <a:r>
              <a:rPr lang="en-US" dirty="0" smtClean="0"/>
              <a:t>D</a:t>
            </a:r>
            <a:r>
              <a:rPr lang="en-US" dirty="0" smtClean="0"/>
              <a:t>aily</a:t>
            </a:r>
            <a:r>
              <a:rPr lang="en-US" dirty="0" smtClean="0"/>
              <a:t>, course assignments are loaded from Banner/EDW so we know who is teaching and what kind of courses are being </a:t>
            </a:r>
            <a:r>
              <a:rPr lang="en-US" dirty="0" smtClean="0"/>
              <a:t>taught</a:t>
            </a:r>
          </a:p>
          <a:p>
            <a:r>
              <a:rPr lang="en-US" dirty="0" smtClean="0"/>
              <a:t>Upon request, we load cost sharing agreements from files sent to us by Janis Weaver of </a:t>
            </a:r>
            <a:r>
              <a:rPr lang="en-US" dirty="0" smtClean="0"/>
              <a:t>G&amp;C</a:t>
            </a:r>
          </a:p>
          <a:p>
            <a:r>
              <a:rPr lang="en-US" dirty="0" smtClean="0"/>
              <a:t>Department staff enter activity data continuously through early August</a:t>
            </a:r>
            <a:endParaRPr lang="en-US" dirty="0" smtClean="0"/>
          </a:p>
        </p:txBody>
      </p:sp>
      <p:sp>
        <p:nvSpPr>
          <p:cNvPr id="4" name="Content Placeholder 2"/>
          <p:cNvSpPr txBox="1">
            <a:spLocks/>
          </p:cNvSpPr>
          <p:nvPr/>
        </p:nvSpPr>
        <p:spPr>
          <a:xfrm>
            <a:off x="823119" y="3352800"/>
            <a:ext cx="8382000" cy="1371600"/>
          </a:xfrm>
          <a:prstGeom prst="rect">
            <a:avLst/>
          </a:prstGeom>
        </p:spPr>
        <p:txBody>
          <a:bodyPr vert="horz" lIns="98234" tIns="49117" rIns="98234" bIns="49117">
            <a:normAutofit/>
          </a:bodyPr>
          <a:lstStyle/>
          <a:p>
            <a:pPr marL="294702" marR="0" lvl="0" indent="-294702" algn="l" defTabSz="914400" rtl="0" eaLnBrk="1" fontAlgn="auto" latinLnBrk="0" hangingPunct="1">
              <a:lnSpc>
                <a:spcPct val="100000"/>
              </a:lnSpc>
              <a:spcBef>
                <a:spcPct val="20000"/>
              </a:spcBef>
              <a:spcAft>
                <a:spcPts val="0"/>
              </a:spcAft>
              <a:buClr>
                <a:schemeClr val="accent3"/>
              </a:buClr>
              <a:buSzPct val="95000"/>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792" y="751027"/>
            <a:ext cx="8888254" cy="696773"/>
          </a:xfrm>
        </p:spPr>
        <p:txBody>
          <a:bodyPr>
            <a:normAutofit fontScale="90000"/>
          </a:bodyPr>
          <a:lstStyle/>
          <a:p>
            <a:r>
              <a:rPr lang="en-US" sz="4400" dirty="0" smtClean="0"/>
              <a:t>Activity Carryover &amp; Imputing</a:t>
            </a:r>
            <a:endParaRPr lang="en-US" dirty="0"/>
          </a:p>
        </p:txBody>
      </p:sp>
      <p:sp>
        <p:nvSpPr>
          <p:cNvPr id="3" name="Content Placeholder 2"/>
          <p:cNvSpPr>
            <a:spLocks noGrp="1"/>
          </p:cNvSpPr>
          <p:nvPr>
            <p:ph idx="1"/>
          </p:nvPr>
        </p:nvSpPr>
        <p:spPr>
          <a:xfrm>
            <a:off x="365919" y="1676400"/>
            <a:ext cx="8991600" cy="2209800"/>
          </a:xfrm>
        </p:spPr>
        <p:txBody>
          <a:bodyPr>
            <a:normAutofit fontScale="85000" lnSpcReduction="20000"/>
          </a:bodyPr>
          <a:lstStyle/>
          <a:p>
            <a:pPr>
              <a:buNone/>
            </a:pPr>
            <a:r>
              <a:rPr lang="en-US" dirty="0" smtClean="0"/>
              <a:t>When a new payment line appears for an employee:</a:t>
            </a:r>
          </a:p>
          <a:p>
            <a:pPr>
              <a:buNone/>
            </a:pPr>
            <a:endParaRPr lang="en-US" sz="3400" dirty="0" smtClean="0"/>
          </a:p>
          <a:p>
            <a:r>
              <a:rPr lang="en-US" dirty="0" smtClean="0"/>
              <a:t>ARS searches last year’s activities for a C-FOAP match and, if found, rolls last year’s activities over to this year. </a:t>
            </a:r>
            <a:r>
              <a:rPr lang="en-US" sz="3400" dirty="0" smtClean="0"/>
              <a:t> </a:t>
            </a:r>
          </a:p>
          <a:p>
            <a:pPr lvl="1">
              <a:buNone/>
            </a:pPr>
            <a:r>
              <a:rPr lang="en-US" sz="2400" dirty="0" smtClean="0"/>
              <a:t>(note, we only carry over activity lines that were confirmed by updaters last year)</a:t>
            </a:r>
            <a:endParaRPr lang="en-US" dirty="0" smtClean="0"/>
          </a:p>
        </p:txBody>
      </p:sp>
      <p:sp>
        <p:nvSpPr>
          <p:cNvPr id="4" name="Content Placeholder 2"/>
          <p:cNvSpPr txBox="1">
            <a:spLocks/>
          </p:cNvSpPr>
          <p:nvPr/>
        </p:nvSpPr>
        <p:spPr>
          <a:xfrm>
            <a:off x="365919" y="3810000"/>
            <a:ext cx="8991600" cy="1828800"/>
          </a:xfrm>
          <a:prstGeom prst="rect">
            <a:avLst/>
          </a:prstGeom>
        </p:spPr>
        <p:txBody>
          <a:bodyPr vert="horz" lIns="98234" tIns="49117" rIns="98234" bIns="49117">
            <a:normAutofit/>
          </a:bodyPr>
          <a:lstStyle/>
          <a:p>
            <a:pPr marL="294702" marR="0" lvl="0" indent="-294702"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rPr>
              <a:t>If no match is found from last year, ARS “imputes” activity  where  possible.  Examples:  </a:t>
            </a:r>
            <a:endParaRPr kumimoji="0" lang="en-US" sz="2000" b="0" i="0" u="none" strike="noStrike" kern="1200" cap="none" spc="0" normalizeH="0" baseline="0" noProof="0" dirty="0" smtClean="0">
              <a:ln>
                <a:noFill/>
              </a:ln>
              <a:solidFill>
                <a:schemeClr val="tx1"/>
              </a:solidFill>
              <a:effectLst/>
              <a:uLnTx/>
              <a:uFillTx/>
              <a:latin typeface="+mn-lt"/>
              <a:ea typeface="+mn-ea"/>
              <a:cs typeface="+mn-cs"/>
            </a:endParaRPr>
          </a:p>
          <a:p>
            <a:pPr marL="982340" marR="0" lvl="2" indent="-265232" algn="l" defTabSz="914400" rtl="0" eaLnBrk="1" fontAlgn="auto" latinLnBrk="0" hangingPunct="1">
              <a:lnSpc>
                <a:spcPct val="100000"/>
              </a:lnSpc>
              <a:spcBef>
                <a:spcPct val="20000"/>
              </a:spcBef>
              <a:spcAft>
                <a:spcPts val="0"/>
              </a:spcAft>
              <a:buClr>
                <a:schemeClr val="accent2"/>
              </a:buClr>
              <a:buSzPct val="70000"/>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rPr>
              <a:t> TA appointment on state </a:t>
            </a:r>
            <a:r>
              <a:rPr kumimoji="0" lang="en-US" sz="2000" b="0" i="0" u="none" strike="noStrike" kern="1200" cap="none" spc="0" normalizeH="0" baseline="0" noProof="0" dirty="0" err="1" smtClean="0">
                <a:ln>
                  <a:noFill/>
                </a:ln>
                <a:solidFill>
                  <a:schemeClr val="tx1"/>
                </a:solidFill>
                <a:effectLst/>
                <a:uLnTx/>
                <a:uFillTx/>
                <a:latin typeface="+mn-lt"/>
                <a:ea typeface="+mn-ea"/>
                <a:cs typeface="+mn-cs"/>
              </a:rPr>
              <a:t>instr</a:t>
            </a:r>
            <a:r>
              <a:rPr kumimoji="0" lang="en-US" sz="2000" b="0" i="0" u="none" strike="noStrike" kern="1200" cap="none" spc="0" normalizeH="0" baseline="0" noProof="0" dirty="0" smtClean="0">
                <a:ln>
                  <a:noFill/>
                </a:ln>
                <a:solidFill>
                  <a:schemeClr val="tx1"/>
                </a:solidFill>
                <a:effectLst/>
                <a:uLnTx/>
                <a:uFillTx/>
                <a:latin typeface="+mn-lt"/>
                <a:ea typeface="+mn-ea"/>
                <a:cs typeface="+mn-cs"/>
              </a:rPr>
              <a:t> funds </a:t>
            </a:r>
            <a:r>
              <a:rPr kumimoji="0" lang="en-US" sz="20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 100% class instruction</a:t>
            </a:r>
          </a:p>
          <a:p>
            <a:pPr marL="982340" marR="0" lvl="2" indent="-265232" algn="l" defTabSz="914400" rtl="0" eaLnBrk="1" fontAlgn="auto" latinLnBrk="0" hangingPunct="1">
              <a:lnSpc>
                <a:spcPct val="100000"/>
              </a:lnSpc>
              <a:spcBef>
                <a:spcPct val="20000"/>
              </a:spcBef>
              <a:spcAft>
                <a:spcPts val="0"/>
              </a:spcAft>
              <a:buClr>
                <a:schemeClr val="accent2"/>
              </a:buClr>
              <a:buSzPct val="70000"/>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RA appointment on Federal research funds  100%  org research</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5" name="Content Placeholder 2"/>
          <p:cNvSpPr txBox="1">
            <a:spLocks/>
          </p:cNvSpPr>
          <p:nvPr/>
        </p:nvSpPr>
        <p:spPr>
          <a:xfrm>
            <a:off x="365919" y="5943600"/>
            <a:ext cx="8991600" cy="1371600"/>
          </a:xfrm>
          <a:prstGeom prst="rect">
            <a:avLst/>
          </a:prstGeom>
        </p:spPr>
        <p:txBody>
          <a:bodyPr vert="horz" lIns="98234" tIns="49117" rIns="98234" bIns="49117">
            <a:normAutofit/>
          </a:bodyPr>
          <a:lstStyle/>
          <a:p>
            <a:pPr marL="294702" marR="0" lvl="0" indent="-294702" algn="l" defTabSz="914400" rtl="0" eaLnBrk="1" fontAlgn="auto" latinLnBrk="0" hangingPunct="1">
              <a:lnSpc>
                <a:spcPct val="100000"/>
              </a:lnSpc>
              <a:spcBef>
                <a:spcPct val="20000"/>
              </a:spcBef>
              <a:spcAft>
                <a:spcPts val="0"/>
              </a:spcAft>
              <a:buClr>
                <a:schemeClr val="accent3"/>
              </a:buClr>
              <a:buSzPct val="95000"/>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6" name="Content Placeholder 2"/>
          <p:cNvSpPr txBox="1">
            <a:spLocks/>
          </p:cNvSpPr>
          <p:nvPr/>
        </p:nvSpPr>
        <p:spPr>
          <a:xfrm>
            <a:off x="365919" y="5181600"/>
            <a:ext cx="8991600" cy="2133600"/>
          </a:xfrm>
          <a:prstGeom prst="rect">
            <a:avLst/>
          </a:prstGeom>
        </p:spPr>
        <p:txBody>
          <a:bodyPr vert="horz" lIns="98234" tIns="49117" rIns="98234" bIns="49117">
            <a:normAutofit/>
          </a:bodyPr>
          <a:lstStyle/>
          <a:p>
            <a:pPr marL="982340" marR="0" lvl="2" indent="-265232" algn="l" defTabSz="914400" rtl="0" eaLnBrk="1" fontAlgn="auto" latinLnBrk="0" hangingPunct="1">
              <a:lnSpc>
                <a:spcPct val="100000"/>
              </a:lnSpc>
              <a:spcBef>
                <a:spcPct val="20000"/>
              </a:spcBef>
              <a:spcAft>
                <a:spcPts val="0"/>
              </a:spcAft>
              <a:buClr>
                <a:schemeClr val="accent2"/>
              </a:buClr>
              <a:buSzPct val="70000"/>
              <a:buFont typeface="Wingdings 2"/>
              <a:buNone/>
              <a:tabLst/>
              <a:defRPr/>
            </a:pPr>
            <a:endParaRPr kumimoji="0" lang="en-US" sz="2300"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endParaRPr>
          </a:p>
          <a:p>
            <a:pPr marL="294702" marR="0" lvl="0" indent="-294702" algn="l" defTabSz="914400" rtl="0" eaLnBrk="1" fontAlgn="auto" latinLnBrk="0" hangingPunct="1">
              <a:lnSpc>
                <a:spcPct val="100000"/>
              </a:lnSpc>
              <a:spcBef>
                <a:spcPct val="20000"/>
              </a:spcBef>
              <a:spcAft>
                <a:spcPts val="0"/>
              </a:spcAft>
              <a:buClr>
                <a:schemeClr val="accent3"/>
              </a:buClr>
              <a:buSzPct val="95000"/>
              <a:buFont typeface="Wingdings 2"/>
              <a:buChar char=""/>
              <a:tabLst/>
              <a:defRPr/>
            </a:pPr>
            <a:r>
              <a:rPr kumimoji="0" lang="en-US" b="0" i="0" u="none" strike="noStrike" kern="1200" cap="none" spc="0" normalizeH="0" baseline="0" noProof="0" dirty="0" smtClean="0">
                <a:ln>
                  <a:noFill/>
                </a:ln>
                <a:solidFill>
                  <a:schemeClr val="tx1"/>
                </a:solidFill>
                <a:effectLst/>
                <a:uLnTx/>
                <a:uFillTx/>
                <a:latin typeface="+mn-lt"/>
                <a:ea typeface="+mn-ea"/>
                <a:cs typeface="+mn-cs"/>
                <a:sym typeface="Wingdings" pitchFamily="2" charset="2"/>
              </a:rPr>
              <a:t>Some payment lines cannot be imputed (e.g. faculty on state instructional funds)</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3792" y="751027"/>
            <a:ext cx="8888254" cy="696773"/>
          </a:xfrm>
        </p:spPr>
        <p:txBody>
          <a:bodyPr>
            <a:normAutofit fontScale="90000"/>
          </a:bodyPr>
          <a:lstStyle/>
          <a:p>
            <a:r>
              <a:rPr lang="en-US" dirty="0" smtClean="0"/>
              <a:t>Activity Data Entry</a:t>
            </a:r>
            <a:endParaRPr lang="en-US" dirty="0"/>
          </a:p>
        </p:txBody>
      </p:sp>
      <p:sp>
        <p:nvSpPr>
          <p:cNvPr id="3" name="Content Placeholder 2"/>
          <p:cNvSpPr>
            <a:spLocks noGrp="1"/>
          </p:cNvSpPr>
          <p:nvPr>
            <p:ph idx="1"/>
          </p:nvPr>
        </p:nvSpPr>
        <p:spPr>
          <a:xfrm>
            <a:off x="823119" y="1600200"/>
            <a:ext cx="7620000" cy="5334000"/>
          </a:xfrm>
        </p:spPr>
        <p:txBody>
          <a:bodyPr>
            <a:normAutofit/>
          </a:bodyPr>
          <a:lstStyle/>
          <a:p>
            <a:pPr>
              <a:buNone/>
            </a:pPr>
            <a:r>
              <a:rPr lang="en-US" dirty="0" smtClean="0"/>
              <a:t>Department ARS data entry staff are sent periodic reminders to check on activities.</a:t>
            </a:r>
          </a:p>
          <a:p>
            <a:pPr>
              <a:buNone/>
            </a:pPr>
            <a:endParaRPr lang="en-US" dirty="0" smtClean="0"/>
          </a:p>
          <a:p>
            <a:pPr>
              <a:buNone/>
            </a:pPr>
            <a:r>
              <a:rPr lang="en-US" dirty="0" smtClean="0"/>
              <a:t>Data entry page shows </a:t>
            </a:r>
            <a:r>
              <a:rPr lang="en-US" dirty="0" smtClean="0"/>
              <a:t>all payment lines  and errors, and </a:t>
            </a:r>
            <a:r>
              <a:rPr lang="en-US" dirty="0" smtClean="0"/>
              <a:t>allows </a:t>
            </a:r>
            <a:r>
              <a:rPr lang="en-US" dirty="0" smtClean="0"/>
              <a:t>updaters to make changes in activities reported.  </a:t>
            </a:r>
          </a:p>
          <a:p>
            <a:pPr>
              <a:buNone/>
            </a:pPr>
            <a:endParaRPr lang="en-US" dirty="0" smtClean="0"/>
          </a:p>
          <a:p>
            <a:pPr>
              <a:buNone/>
            </a:pPr>
            <a:r>
              <a:rPr lang="en-US" dirty="0" smtClean="0"/>
              <a:t>Activities are restricted based on the SOF (source of funds) and NACUBO function code of the payment .  Incorrect entries result in an immediate error </a:t>
            </a:r>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4649" name="Picture 9"/>
          <p:cNvPicPr>
            <a:picLocks noChangeAspect="1" noChangeArrowheads="1"/>
          </p:cNvPicPr>
          <p:nvPr/>
        </p:nvPicPr>
        <p:blipFill>
          <a:blip r:embed="rId3" cstate="print"/>
          <a:srcRect t="-4724" b="19548"/>
          <a:stretch>
            <a:fillRect/>
          </a:stretch>
        </p:blipFill>
        <p:spPr bwMode="auto">
          <a:xfrm>
            <a:off x="0" y="1295400"/>
            <a:ext cx="10348119" cy="4648200"/>
          </a:xfrm>
          <a:prstGeom prst="rect">
            <a:avLst/>
          </a:prstGeom>
          <a:noFill/>
          <a:ln w="12700" cap="sq">
            <a:noFill/>
            <a:miter lim="800000"/>
            <a:headEnd/>
            <a:tailEnd/>
          </a:ln>
          <a:effectLst/>
        </p:spPr>
      </p:pic>
      <p:sp>
        <p:nvSpPr>
          <p:cNvPr id="624644" name="Rectangle 4"/>
          <p:cNvSpPr>
            <a:spLocks noGrp="1" noChangeArrowheads="1"/>
          </p:cNvSpPr>
          <p:nvPr>
            <p:ph type="title"/>
          </p:nvPr>
        </p:nvSpPr>
        <p:spPr>
          <a:xfrm>
            <a:off x="1219200" y="457200"/>
            <a:ext cx="7915275" cy="914400"/>
          </a:xfrm>
        </p:spPr>
        <p:txBody>
          <a:bodyPr/>
          <a:lstStyle/>
          <a:p>
            <a:r>
              <a:rPr lang="en-US" sz="3900" dirty="0"/>
              <a:t>ARS Data Entry Page</a:t>
            </a:r>
          </a:p>
        </p:txBody>
      </p:sp>
      <p:sp>
        <p:nvSpPr>
          <p:cNvPr id="4" name="Text Box 10"/>
          <p:cNvSpPr txBox="1">
            <a:spLocks noChangeArrowheads="1"/>
          </p:cNvSpPr>
          <p:nvPr/>
        </p:nvSpPr>
        <p:spPr bwMode="auto">
          <a:xfrm>
            <a:off x="365919" y="6299541"/>
            <a:ext cx="3886201" cy="1015659"/>
          </a:xfrm>
          <a:prstGeom prst="rect">
            <a:avLst/>
          </a:prstGeom>
          <a:solidFill>
            <a:srgbClr val="92D050"/>
          </a:solidFill>
          <a:ln w="12700" cap="sq">
            <a:noFill/>
            <a:miter lim="800000"/>
            <a:headEnd type="none" w="sm" len="sm"/>
            <a:tailEnd type="none" w="sm" len="sm"/>
          </a:ln>
          <a:effectLst/>
        </p:spPr>
        <p:txBody>
          <a:bodyPr wrap="square" lIns="91436" tIns="45718" rIns="91436" bIns="45718">
            <a:spAutoFit/>
          </a:bodyPr>
          <a:lstStyle/>
          <a:p>
            <a:pPr defTabSz="914663" eaLnBrk="0" hangingPunct="0"/>
            <a:r>
              <a:rPr lang="en-US" sz="2000" b="1" dirty="0">
                <a:latin typeface="Garamond" pitchFamily="18" charset="0"/>
              </a:rPr>
              <a:t>Payment </a:t>
            </a:r>
            <a:r>
              <a:rPr lang="en-US" sz="2000" b="1" dirty="0" smtClean="0">
                <a:latin typeface="Garamond" pitchFamily="18" charset="0"/>
              </a:rPr>
              <a:t>, FTE, and C-FOAP from </a:t>
            </a:r>
            <a:r>
              <a:rPr lang="en-US" sz="2000" b="1" dirty="0">
                <a:latin typeface="Garamond" pitchFamily="18" charset="0"/>
              </a:rPr>
              <a:t>payroll/HR</a:t>
            </a:r>
            <a:r>
              <a:rPr lang="en-US" sz="2000" b="1" dirty="0" smtClean="0">
                <a:latin typeface="Garamond" pitchFamily="18" charset="0"/>
              </a:rPr>
              <a:t>:  Depts </a:t>
            </a:r>
            <a:r>
              <a:rPr lang="en-US" sz="2000" b="1" dirty="0">
                <a:latin typeface="Garamond" pitchFamily="18" charset="0"/>
              </a:rPr>
              <a:t>cannot </a:t>
            </a:r>
            <a:r>
              <a:rPr lang="en-US" sz="2000" b="1" dirty="0" smtClean="0">
                <a:latin typeface="Garamond" pitchFamily="18" charset="0"/>
              </a:rPr>
              <a:t>change these columns</a:t>
            </a:r>
            <a:endParaRPr lang="en-US" sz="2800" b="1" dirty="0">
              <a:latin typeface="Garamond" pitchFamily="18" charset="0"/>
            </a:endParaRPr>
          </a:p>
        </p:txBody>
      </p:sp>
      <p:sp>
        <p:nvSpPr>
          <p:cNvPr id="5" name="AutoShape 8"/>
          <p:cNvSpPr>
            <a:spLocks/>
          </p:cNvSpPr>
          <p:nvPr/>
        </p:nvSpPr>
        <p:spPr bwMode="auto">
          <a:xfrm rot="-5431440">
            <a:off x="2162210" y="3864693"/>
            <a:ext cx="373602" cy="4419418"/>
          </a:xfrm>
          <a:prstGeom prst="leftBrace">
            <a:avLst>
              <a:gd name="adj1" fmla="val 86625"/>
              <a:gd name="adj2" fmla="val 50553"/>
            </a:avLst>
          </a:prstGeom>
          <a:noFill/>
          <a:ln w="12700" cap="sq">
            <a:solidFill>
              <a:schemeClr val="tx1"/>
            </a:solidFill>
            <a:round/>
            <a:headEnd type="none" w="sm" len="sm"/>
            <a:tailEnd type="none" w="sm" len="sm"/>
          </a:ln>
          <a:effectLst/>
        </p:spPr>
        <p:txBody>
          <a:bodyPr wrap="none" lIns="85112" tIns="42556" rIns="85112" bIns="42556" anchor="ctr"/>
          <a:lstStyle/>
          <a:p>
            <a:endParaRPr lang="en-US"/>
          </a:p>
        </p:txBody>
      </p:sp>
      <p:sp>
        <p:nvSpPr>
          <p:cNvPr id="6" name="AutoShape 9"/>
          <p:cNvSpPr>
            <a:spLocks/>
          </p:cNvSpPr>
          <p:nvPr/>
        </p:nvSpPr>
        <p:spPr bwMode="auto">
          <a:xfrm rot="16200000">
            <a:off x="7141719" y="3509269"/>
            <a:ext cx="391068" cy="5107332"/>
          </a:xfrm>
          <a:prstGeom prst="leftBrace">
            <a:avLst>
              <a:gd name="adj1" fmla="val 78159"/>
              <a:gd name="adj2" fmla="val 49979"/>
            </a:avLst>
          </a:prstGeom>
          <a:noFill/>
          <a:ln w="12700" cap="sq">
            <a:solidFill>
              <a:schemeClr val="tx1"/>
            </a:solidFill>
            <a:round/>
            <a:headEnd type="none" w="sm" len="sm"/>
            <a:tailEnd type="none" w="sm" len="sm"/>
          </a:ln>
          <a:effectLst/>
        </p:spPr>
        <p:txBody>
          <a:bodyPr wrap="none" lIns="85112" tIns="42556" rIns="85112" bIns="42556" anchor="ctr"/>
          <a:lstStyle/>
          <a:p>
            <a:endParaRPr lang="en-US"/>
          </a:p>
        </p:txBody>
      </p:sp>
      <p:sp>
        <p:nvSpPr>
          <p:cNvPr id="7" name="Text Box 11"/>
          <p:cNvSpPr txBox="1">
            <a:spLocks noChangeArrowheads="1"/>
          </p:cNvSpPr>
          <p:nvPr/>
        </p:nvSpPr>
        <p:spPr bwMode="auto">
          <a:xfrm>
            <a:off x="5166517" y="6324601"/>
            <a:ext cx="4343402" cy="830993"/>
          </a:xfrm>
          <a:prstGeom prst="rect">
            <a:avLst/>
          </a:prstGeom>
          <a:solidFill>
            <a:srgbClr val="FFFF00"/>
          </a:solidFill>
          <a:ln w="12700" cap="sq">
            <a:noFill/>
            <a:miter lim="800000"/>
            <a:headEnd type="none" w="sm" len="sm"/>
            <a:tailEnd type="none" w="sm" len="sm"/>
          </a:ln>
          <a:effectLst/>
        </p:spPr>
        <p:txBody>
          <a:bodyPr wrap="square" lIns="91436" tIns="45718" rIns="91436" bIns="45718">
            <a:spAutoFit/>
          </a:bodyPr>
          <a:lstStyle/>
          <a:p>
            <a:pPr defTabSz="914663" eaLnBrk="0" hangingPunct="0"/>
            <a:r>
              <a:rPr lang="en-US" sz="2400" b="1" dirty="0">
                <a:latin typeface="Garamond" pitchFamily="18" charset="0"/>
              </a:rPr>
              <a:t>Activities</a:t>
            </a:r>
            <a:r>
              <a:rPr lang="en-US" sz="2400" b="1" dirty="0" smtClean="0">
                <a:latin typeface="Garamond" pitchFamily="18" charset="0"/>
              </a:rPr>
              <a:t>: Depts enter % to divide up the pay and FTE</a:t>
            </a:r>
            <a:endParaRPr lang="en-US" sz="2400" b="1" dirty="0">
              <a:latin typeface="Garamond" pitchFamily="18" charset="0"/>
            </a:endParaRPr>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33624</TotalTime>
  <Words>2793</Words>
  <Application>Microsoft Office PowerPoint</Application>
  <PresentationFormat>Custom</PresentationFormat>
  <Paragraphs>403</Paragraphs>
  <Slides>35</Slides>
  <Notes>28</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Flow</vt:lpstr>
      <vt:lpstr>Activity Reporting System  (ARS) A Crash Course</vt:lpstr>
      <vt:lpstr>Presenter</vt:lpstr>
      <vt:lpstr>Why do we have an ARS?</vt:lpstr>
      <vt:lpstr>Who requires us to collect  faculty &amp; staff activities?</vt:lpstr>
      <vt:lpstr>Who enters activities into ARS?</vt:lpstr>
      <vt:lpstr>ARS Annual Cycle –Aug 16- Aug 15</vt:lpstr>
      <vt:lpstr>Activity Carryover &amp; Imputing</vt:lpstr>
      <vt:lpstr>Activity Data Entry</vt:lpstr>
      <vt:lpstr>ARS Data Entry Page</vt:lpstr>
      <vt:lpstr>Entering Activities</vt:lpstr>
      <vt:lpstr>How do data enterers know  what people are doing?</vt:lpstr>
      <vt:lpstr>What Activities can be entered?</vt:lpstr>
      <vt:lpstr>Rules for appropriate activity are posted</vt:lpstr>
      <vt:lpstr>Appropriate Activity Grid</vt:lpstr>
      <vt:lpstr>Activity Categories</vt:lpstr>
      <vt:lpstr>Entering Activity for Courses Taught</vt:lpstr>
      <vt:lpstr>How is ARS Course Info used?</vt:lpstr>
      <vt:lpstr>View Sections for an Instructor</vt:lpstr>
      <vt:lpstr>ARS Error Report – Line- &amp; Person-level Errors</vt:lpstr>
      <vt:lpstr>IBHE Cost Study</vt:lpstr>
      <vt:lpstr>ARS Outputs: IBHE Cost Study</vt:lpstr>
      <vt:lpstr>IBHE Cost Study - Example</vt:lpstr>
      <vt:lpstr>IBHE Cost Study - Example</vt:lpstr>
      <vt:lpstr>IBHE Cost Study – Prorating Instruction FTE &amp; $</vt:lpstr>
      <vt:lpstr>Unit Cost Study: $ and $/CH By Academic Dept State Expenditures Only</vt:lpstr>
      <vt:lpstr>Program Cost Study – By Major</vt:lpstr>
      <vt:lpstr>Faculty Credit Hour Study – By Discipline</vt:lpstr>
      <vt:lpstr>ARS Outputs:  F &amp; A Rate Calculation</vt:lpstr>
      <vt:lpstr>Some Features of ARS added to support A-21</vt:lpstr>
      <vt:lpstr>ARS Outputs:  Cost Sharing Commitment Verification</vt:lpstr>
      <vt:lpstr>Cost Sharing: What DMI tells Updaters</vt:lpstr>
      <vt:lpstr>Cost Sharing: Example</vt:lpstr>
      <vt:lpstr>Cost Sharing Example</vt:lpstr>
      <vt:lpstr>Cost Sharing – Other ARS features</vt:lpstr>
      <vt:lpstr>Activity Reporting System A  Crash  Course</vt:lpstr>
    </vt:vector>
  </TitlesOfParts>
  <Company>UIUC-DMI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Training for the UIUC On-Line Activity Reporting System (ARS)</dc:title>
  <dc:creator>Carolyn Mullally</dc:creator>
  <cp:lastModifiedBy>Carol J. Livingstone</cp:lastModifiedBy>
  <cp:revision>1037</cp:revision>
  <cp:lastPrinted>2000-01-10T21:27:14Z</cp:lastPrinted>
  <dcterms:created xsi:type="dcterms:W3CDTF">1998-01-02T17:45:48Z</dcterms:created>
  <dcterms:modified xsi:type="dcterms:W3CDTF">2011-04-20T15:43:26Z</dcterms:modified>
</cp:coreProperties>
</file>