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306" r:id="rId9"/>
    <p:sldId id="291" r:id="rId10"/>
    <p:sldId id="270" r:id="rId11"/>
    <p:sldId id="267" r:id="rId12"/>
    <p:sldId id="266" r:id="rId13"/>
    <p:sldId id="292" r:id="rId14"/>
    <p:sldId id="265" r:id="rId15"/>
    <p:sldId id="264" r:id="rId16"/>
    <p:sldId id="308" r:id="rId17"/>
    <p:sldId id="272" r:id="rId18"/>
    <p:sldId id="293" r:id="rId19"/>
    <p:sldId id="297" r:id="rId20"/>
    <p:sldId id="298" r:id="rId21"/>
    <p:sldId id="299" r:id="rId22"/>
    <p:sldId id="300" r:id="rId23"/>
    <p:sldId id="304" r:id="rId24"/>
    <p:sldId id="309" r:id="rId25"/>
    <p:sldId id="305" r:id="rId26"/>
    <p:sldId id="301" r:id="rId27"/>
    <p:sldId id="302" r:id="rId28"/>
    <p:sldId id="303" r:id="rId29"/>
    <p:sldId id="310" r:id="rId30"/>
    <p:sldId id="283" r:id="rId31"/>
    <p:sldId id="288" r:id="rId32"/>
    <p:sldId id="289" r:id="rId33"/>
    <p:sldId id="279" r:id="rId34"/>
    <p:sldId id="280" r:id="rId35"/>
    <p:sldId id="307" r:id="rId36"/>
    <p:sldId id="276" r:id="rId37"/>
    <p:sldId id="261" r:id="rId38"/>
    <p:sldId id="26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4C4F-9FF6-4131-9A98-99AFAC2CCA3C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D80F-D72E-4AD7-BE18-2721E5AEA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57B4-E27B-4722-B093-95FFA3F1329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BB24-D8B8-4887-85E6-8BCF1F9FC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site has full definitions and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BB24-D8B8-4887-85E6-8BCF1F9FC9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takes a best guess</a:t>
            </a:r>
            <a:r>
              <a:rPr lang="en-US" baseline="0" dirty="0" smtClean="0"/>
              <a:t> at assigning courses to a SOF and dept for each instructor – state instructional money in the same dept that offered the course is first choice, followed by state instructional $ in the school or college, then state instructional $ in any college.  We try to avoid using non-state money, but sometimes have to if there is no state money.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BB24-D8B8-4887-85E6-8BCF1F9FC9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BB24-D8B8-4887-85E6-8BCF1F9FC9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Florida International University was fined</a:t>
            </a:r>
            <a:r>
              <a:rPr lang="en-US" baseline="0" dirty="0" smtClean="0"/>
              <a:t> $11.5 million in 2005 for inaccurate cost sharing reporting on a 55 million dollar grant. </a:t>
            </a:r>
          </a:p>
          <a:p>
            <a:r>
              <a:rPr lang="en-US" baseline="0" dirty="0" smtClean="0"/>
              <a:t>In 2004,</a:t>
            </a:r>
            <a:r>
              <a:rPr lang="en-US" dirty="0" smtClean="0"/>
              <a:t> Harvard University and an affiliated teaching hospital agreed</a:t>
            </a:r>
            <a:r>
              <a:rPr lang="en-US" baseline="0" dirty="0" smtClean="0"/>
              <a:t> </a:t>
            </a:r>
            <a:r>
              <a:rPr lang="en-US" dirty="0" smtClean="0"/>
              <a:t>to pay a total of $3.3-million concerning allegations of improperly accounting for four research-and-training grants totaling $5.5-million.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BB24-D8B8-4887-85E6-8BCF1F9FC9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BB24-D8B8-4887-85E6-8BCF1F9FC9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8106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2C16-AE74-46A6-81FA-552D58B054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mi.illinois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livngstn@illinois.edu" TargetMode="External"/><Relationship Id="rId2" Type="http://schemas.openxmlformats.org/officeDocument/2006/relationships/hyperlink" Target="mailto:jjarvis@uillino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wson@illinois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9812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Activity Reporting System (ARS)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Beyond Checking The Boxes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10:30-11:45  and  3:15-4:30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April 6,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2578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dirty="0" smtClean="0"/>
              <a:t>The </a:t>
            </a:r>
            <a:r>
              <a:rPr lang="en-US" b="1" dirty="0" smtClean="0"/>
              <a:t>Federal Government </a:t>
            </a:r>
            <a:r>
              <a:rPr lang="en-US" dirty="0" smtClean="0"/>
              <a:t>is very interested in </a:t>
            </a:r>
            <a:r>
              <a:rPr lang="en-US" b="1" dirty="0" smtClean="0"/>
              <a:t>ALL of our activities</a:t>
            </a:r>
          </a:p>
          <a:p>
            <a:pPr lvl="1">
              <a:buNone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2514600"/>
            <a:ext cx="1828800" cy="2438400"/>
            <a:chOff x="381000" y="2514600"/>
            <a:chExt cx="1828800" cy="2438400"/>
          </a:xfrm>
        </p:grpSpPr>
        <p:pic>
          <p:nvPicPr>
            <p:cNvPr id="6" name="Picture 3" descr="C:\Users\jjarvis\AppData\Local\Microsoft\Windows\Temporary Internet Files\Content.IE5\MSRVXUGY\MC90009466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2514600"/>
              <a:ext cx="1828800" cy="17561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09600" y="45720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Instruction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77000" y="2209800"/>
            <a:ext cx="2209800" cy="2350532"/>
            <a:chOff x="6477000" y="2209800"/>
            <a:chExt cx="2209800" cy="2350532"/>
          </a:xfrm>
        </p:grpSpPr>
        <p:pic>
          <p:nvPicPr>
            <p:cNvPr id="5" name="Picture 2" descr="C:\Users\jjarvis\AppData\Local\Microsoft\Windows\Temporary Internet Files\Content.IE5\5H05JY8R\MC90028074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2209800"/>
              <a:ext cx="2080788" cy="192386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858000" y="4191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Research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4419600"/>
            <a:ext cx="2209800" cy="2198132"/>
            <a:chOff x="1828800" y="4419600"/>
            <a:chExt cx="2209800" cy="2198132"/>
          </a:xfrm>
        </p:grpSpPr>
        <p:pic>
          <p:nvPicPr>
            <p:cNvPr id="7" name="Picture 4" descr="C:\Users\jjarvis\AppData\Local\Microsoft\Windows\Temporary Internet Files\Content.IE5\5H05JY8R\MC90015644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4419600"/>
              <a:ext cx="1758391" cy="182057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828800" y="6248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Public Service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4038600"/>
            <a:ext cx="4582390" cy="2286000"/>
            <a:chOff x="4343400" y="4038600"/>
            <a:chExt cx="4582390" cy="2286000"/>
          </a:xfrm>
        </p:grpSpPr>
        <p:pic>
          <p:nvPicPr>
            <p:cNvPr id="8" name="Picture 5" descr="C:\Users\jjarvis\AppData\Local\Microsoft\Windows\Temporary Internet Files\Content.IE5\5H05JY8R\MC900089588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4038600"/>
              <a:ext cx="2158637" cy="1194163"/>
            </a:xfrm>
            <a:prstGeom prst="rect">
              <a:avLst/>
            </a:prstGeom>
            <a:noFill/>
          </p:spPr>
        </p:pic>
        <p:pic>
          <p:nvPicPr>
            <p:cNvPr id="9" name="Picture 2" descr="G:\3188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9200" y="5638800"/>
              <a:ext cx="3896590" cy="685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181600" y="51816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Other  Institutional Activities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162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Federal OMB Circular A-21, J10b(2)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100" dirty="0" smtClean="0"/>
              <a:t>“The payroll distribution system will…(ii) reasonably </a:t>
            </a:r>
            <a:r>
              <a:rPr lang="en-US" sz="3100" b="1" dirty="0" smtClean="0"/>
              <a:t>reflect the activity </a:t>
            </a:r>
            <a:r>
              <a:rPr lang="en-US" sz="3100" dirty="0" smtClean="0"/>
              <a:t>for which the employee is compensated by the institution; and (iii) </a:t>
            </a:r>
            <a:r>
              <a:rPr lang="en-US" sz="3100" b="1" dirty="0" smtClean="0"/>
              <a:t>encompass both sponsored and all other activities on an integrated basis, but may include the use of subsidiary records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dirty="0" smtClean="0"/>
              <a:t>“</a:t>
            </a:r>
            <a:r>
              <a:rPr lang="en-US" sz="3100" b="1" dirty="0" smtClean="0"/>
              <a:t>Direct cost activities and F&amp;A cost activities </a:t>
            </a:r>
            <a:r>
              <a:rPr lang="en-US" sz="3100" dirty="0" smtClean="0"/>
              <a:t>may be confirmed by responsible persons with suitable means of verification.”</a:t>
            </a:r>
          </a:p>
          <a:p>
            <a:pPr lvl="1"/>
            <a:r>
              <a:rPr lang="en-US" sz="3100" dirty="0" smtClean="0"/>
              <a:t>“will allow </a:t>
            </a:r>
            <a:r>
              <a:rPr lang="en-US" sz="3100" b="1" dirty="0" smtClean="0"/>
              <a:t>confirmation of activity allocable to each sponsored agreement and each of the categories of activity needed to identify F&amp;A costs and the functions to which they are allocable</a:t>
            </a:r>
            <a:r>
              <a:rPr lang="en-US" sz="3100" dirty="0" smtClean="0"/>
              <a:t>.”</a:t>
            </a:r>
          </a:p>
          <a:p>
            <a:pPr lvl="1"/>
            <a:r>
              <a:rPr lang="en-US" sz="3100" dirty="0" smtClean="0"/>
              <a:t>“</a:t>
            </a:r>
            <a:r>
              <a:rPr lang="en-US" sz="3100" b="1" dirty="0" smtClean="0"/>
              <a:t>the payroll distribution system may reflect categories of activities expressed as a percentage distribution of total activities</a:t>
            </a:r>
            <a:r>
              <a:rPr lang="en-US" sz="3100" dirty="0" smtClean="0"/>
              <a:t>.”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i="1" dirty="0" smtClean="0"/>
              <a:t>Direct (sponsored projects activities): </a:t>
            </a:r>
            <a:r>
              <a:rPr lang="en-US" dirty="0" smtClean="0"/>
              <a:t>ARS becomes the basis for semi-annual direct cost confirmation of direct costs on sponsored projects (showing related effort percentage)</a:t>
            </a:r>
          </a:p>
          <a:p>
            <a:pPr lvl="2"/>
            <a:r>
              <a:rPr lang="en-US" dirty="0" smtClean="0"/>
              <a:t>Cost Share FTE is captured to move from originating source activity and moved to project activity (function)</a:t>
            </a:r>
          </a:p>
          <a:p>
            <a:pPr lvl="1"/>
            <a:r>
              <a:rPr lang="en-US" b="1" i="1" dirty="0" smtClean="0"/>
              <a:t>Indirect (F&amp;A cost activities): </a:t>
            </a:r>
            <a:r>
              <a:rPr lang="en-US" dirty="0" smtClean="0"/>
              <a:t>ARS becomes the basis for identifying FTE statistics related to administration, auxiliaries, service activities, paid leave, etc.</a:t>
            </a:r>
          </a:p>
          <a:p>
            <a:pPr lvl="1"/>
            <a:r>
              <a:rPr lang="en-US" b="1" i="1" dirty="0" smtClean="0"/>
              <a:t>F&amp;A Calculation: </a:t>
            </a:r>
            <a:r>
              <a:rPr lang="en-US" dirty="0" smtClean="0"/>
              <a:t>FTE  of ALL activities becomes the basis for allocation of use of space which in turn allocates all of the Facilities costs in the F&amp;A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21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Federal OMB Circular A-21, cont’d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21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The F&amp;A Allocation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114675" y="2057400"/>
            <a:ext cx="923925" cy="522288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Space 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Sq Ft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14675" y="2689225"/>
            <a:ext cx="1000125" cy="5238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Space 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Sq Ft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133725" y="3273425"/>
            <a:ext cx="981075" cy="5238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Space 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Sq Ft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124200" y="3886200"/>
            <a:ext cx="990600" cy="558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Space 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Sq Ft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133725" y="4575175"/>
            <a:ext cx="981075" cy="55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FTE /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S&amp;W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5183188"/>
            <a:ext cx="990600" cy="6080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Calibri" pitchFamily="34" charset="0"/>
              </a:rPr>
              <a:t>MTDC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114800" y="2286000"/>
            <a:ext cx="438150" cy="3362325"/>
          </a:xfrm>
          <a:prstGeom prst="rightBrace">
            <a:avLst>
              <a:gd name="adj1" fmla="val 6394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600325" y="2312988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590800" y="2957513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600325" y="3541713"/>
            <a:ext cx="523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609850" y="419735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600325" y="4878388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590800" y="5486400"/>
            <a:ext cx="523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3352800" y="5943600"/>
            <a:ext cx="1219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Organized</a:t>
            </a:r>
          </a:p>
          <a:p>
            <a:r>
              <a:rPr lang="en-US" sz="1600">
                <a:latin typeface="Calibri" pitchFamily="34" charset="0"/>
              </a:rPr>
              <a:t>Research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4724400" y="5943600"/>
            <a:ext cx="1219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Instr &amp; Dept</a:t>
            </a:r>
          </a:p>
          <a:p>
            <a:r>
              <a:rPr lang="en-US" sz="1600">
                <a:latin typeface="Calibri" pitchFamily="34" charset="0"/>
              </a:rPr>
              <a:t>Research</a:t>
            </a: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6019800" y="5943600"/>
            <a:ext cx="14478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Other Sponsored</a:t>
            </a:r>
          </a:p>
          <a:p>
            <a:r>
              <a:rPr lang="en-US" sz="1600">
                <a:latin typeface="Calibri" pitchFamily="34" charset="0"/>
              </a:rPr>
              <a:t>Activity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7620000" y="5943600"/>
            <a:ext cx="1219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Other Inst.</a:t>
            </a:r>
          </a:p>
          <a:p>
            <a:r>
              <a:rPr lang="en-US" sz="1600">
                <a:latin typeface="Calibri" pitchFamily="34" charset="0"/>
              </a:rPr>
              <a:t>Activity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 rot="16200000">
            <a:off x="-321468" y="3293268"/>
            <a:ext cx="1619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Facility  Pools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219200" y="2133600"/>
            <a:ext cx="1219200" cy="4730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Building </a:t>
            </a:r>
          </a:p>
          <a:p>
            <a:r>
              <a:rPr lang="en-US" sz="1600" dirty="0">
                <a:latin typeface="Calibri" pitchFamily="34" charset="0"/>
              </a:rPr>
              <a:t>Depreciation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219200" y="2741613"/>
            <a:ext cx="1219200" cy="4730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Interest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219200" y="3957638"/>
            <a:ext cx="1219200" cy="4730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Equipment</a:t>
            </a:r>
          </a:p>
          <a:p>
            <a:r>
              <a:rPr lang="en-US" sz="1600">
                <a:latin typeface="Calibri" pitchFamily="34" charset="0"/>
              </a:rPr>
              <a:t>Depreciation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219200" y="3349625"/>
            <a:ext cx="1295400" cy="4730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Operations</a:t>
            </a:r>
          </a:p>
          <a:p>
            <a:r>
              <a:rPr lang="en-US" sz="1600">
                <a:latin typeface="Calibri" pitchFamily="34" charset="0"/>
              </a:rPr>
              <a:t>&amp; Maintenance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219200" y="4565650"/>
            <a:ext cx="1219200" cy="4730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Library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1219200" y="5241925"/>
            <a:ext cx="1219200" cy="4730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>
                <a:latin typeface="Calibri" pitchFamily="34" charset="0"/>
              </a:rPr>
              <a:t>Admin</a:t>
            </a:r>
          </a:p>
        </p:txBody>
      </p:sp>
      <p:sp>
        <p:nvSpPr>
          <p:cNvPr id="30" name="AutoShape 40"/>
          <p:cNvSpPr>
            <a:spLocks/>
          </p:cNvSpPr>
          <p:nvPr/>
        </p:nvSpPr>
        <p:spPr bwMode="auto">
          <a:xfrm>
            <a:off x="838200" y="2201863"/>
            <a:ext cx="152400" cy="2836862"/>
          </a:xfrm>
          <a:prstGeom prst="leftBrace">
            <a:avLst>
              <a:gd name="adj1" fmla="val 155122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4572000" y="37338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Allocation</a:t>
            </a:r>
            <a:r>
              <a:rPr lang="en-US" sz="1600">
                <a:latin typeface="Calibri" pitchFamily="34" charset="0"/>
              </a:rPr>
              <a:t> Method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4953000" y="5029200"/>
            <a:ext cx="32004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Calibri" pitchFamily="34" charset="0"/>
              </a:rPr>
              <a:t>DENOMINATOR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5334000" y="2971800"/>
            <a:ext cx="320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NUMERATOR</a:t>
            </a:r>
          </a:p>
        </p:txBody>
      </p:sp>
      <p:sp>
        <p:nvSpPr>
          <p:cNvPr id="34" name="Line 52"/>
          <p:cNvSpPr>
            <a:spLocks noChangeShapeType="1"/>
          </p:cNvSpPr>
          <p:nvPr/>
        </p:nvSpPr>
        <p:spPr bwMode="auto">
          <a:xfrm flipH="1">
            <a:off x="4114800" y="5486400"/>
            <a:ext cx="17526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 flipH="1">
            <a:off x="5334000" y="5486400"/>
            <a:ext cx="5334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867400" y="5486400"/>
            <a:ext cx="6096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5867400" y="5486400"/>
            <a:ext cx="22098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4638675" y="1524000"/>
            <a:ext cx="923925" cy="6096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latin typeface="Calibri" pitchFamily="34" charset="0"/>
              </a:rPr>
              <a:t>Space </a:t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Sq 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38800" y="1600200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1371600"/>
            <a:ext cx="274320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Based on FTE by dept by building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Room surveys for MRU/DRU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Cost Share FTE moved from/to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021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Cost Sharing Commitment Verification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cost share?  </a:t>
            </a:r>
            <a:endParaRPr lang="en-US" b="1" dirty="0" smtClean="0"/>
          </a:p>
          <a:p>
            <a:pPr lvl="1"/>
            <a:r>
              <a:rPr lang="en-US" dirty="0" smtClean="0"/>
              <a:t> It is a commitment to use University resources in support of a sponsored project.</a:t>
            </a:r>
            <a:endParaRPr lang="en-US" strike="sngStrike" dirty="0" smtClean="0"/>
          </a:p>
          <a:p>
            <a:pPr lvl="1"/>
            <a:r>
              <a:rPr lang="en-US" dirty="0" smtClean="0"/>
              <a:t>Cost sharing of University resources is most commonly seen in the form of contributed effort (i.e. University supported salary), but cost sharing can include other items.</a:t>
            </a:r>
          </a:p>
          <a:p>
            <a:pPr lvl="1"/>
            <a:r>
              <a:rPr lang="en-US" dirty="0" smtClean="0"/>
              <a:t>Contributed effort is captured and tracked in the Post-Award cost-sharing system as a percentage of a person’s academic year FTE for a specific time period.  Cost share data for the AY is periodically uploaded to ARS. The department is responsible for maintaining ARS records and distributing the effort/activities for the individual that are related to the cost-sharing commitment.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9448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Cost Sharing, continued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Executed awards with contributed effort cost sharing commitments</a:t>
            </a:r>
            <a:endParaRPr lang="en-US" strike="sngStrike" dirty="0" smtClean="0"/>
          </a:p>
          <a:p>
            <a:pPr lvl="1"/>
            <a:r>
              <a:rPr lang="en-US" sz="3200" dirty="0" smtClean="0"/>
              <a:t>Contributed effort is captured in the Post-Award cost sharing system and uploaded to ARS;  the portion of the FTE committed as cost share is assigned to the cost pool related to the project’s NACUBO function (i.e. research, public service) for use in the F&amp;A rate study and other reporting requirements.  </a:t>
            </a:r>
          </a:p>
          <a:p>
            <a:pPr lvl="1"/>
            <a:r>
              <a:rPr lang="en-US" sz="3200" dirty="0" smtClean="0"/>
              <a:t>Contributed effort is reflected in the semi-annual confirmation process by GCO; it is important for the department/PI to verify the % effort and the dates of the contributed effort commitment are accurate.</a:t>
            </a:r>
            <a:endParaRPr lang="en-US" sz="3200" strike="sngStrike" dirty="0" smtClean="0"/>
          </a:p>
          <a:p>
            <a:pPr lvl="1"/>
            <a:r>
              <a:rPr lang="en-US" sz="3200" dirty="0" smtClean="0"/>
              <a:t>Janis Weaver at GCO is the primary contact for cost sharing questions/issues with ARS records; departments should work with Janis to resolve cost-sharing questions/issues with ARS records.  Other cost-sharing questions/issues should be referred to Post-Award personnel in the section administering your award (NSF, HHS, State IL, Private,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782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critical operations that use ARS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For the F&amp;A</a:t>
            </a:r>
            <a:endParaRPr lang="en-US" sz="2800" dirty="0" smtClean="0"/>
          </a:p>
          <a:p>
            <a:r>
              <a:rPr lang="en-US" sz="2800" dirty="0" smtClean="0"/>
              <a:t>Space Study</a:t>
            </a:r>
          </a:p>
          <a:p>
            <a:r>
              <a:rPr lang="en-US" sz="2800" dirty="0" smtClean="0"/>
              <a:t>Library Study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u="sng" dirty="0" smtClean="0"/>
              <a:t>Other Federal Rates using ARS data</a:t>
            </a:r>
            <a:endParaRPr lang="en-US" sz="2800" dirty="0" smtClean="0"/>
          </a:p>
          <a:p>
            <a:r>
              <a:rPr lang="en-US" sz="2800" dirty="0" smtClean="0"/>
              <a:t>Tuition Remission Rate Calculations </a:t>
            </a:r>
          </a:p>
          <a:p>
            <a:r>
              <a:rPr lang="en-US" sz="2800" dirty="0" smtClean="0"/>
              <a:t>Service Activity Rate Calculations</a:t>
            </a:r>
          </a:p>
          <a:p>
            <a:r>
              <a:rPr lang="en-US" sz="2800" dirty="0" smtClean="0"/>
              <a:t>Graduate Assistant Health, Life, Dental Benefit Rate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pPr lvl="0"/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ARS activity &amp; cost share information collected?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Through a web system located at </a:t>
            </a:r>
            <a:r>
              <a:rPr lang="en-US" dirty="0" smtClean="0">
                <a:hlinkClick r:id="rId2"/>
              </a:rPr>
              <a:t>http://www.dmi.illinois.edu</a:t>
            </a:r>
            <a:endParaRPr lang="en-US" dirty="0" smtClean="0"/>
          </a:p>
          <a:p>
            <a:r>
              <a:rPr lang="en-US" dirty="0" smtClean="0"/>
              <a:t>Department Executive Officers reauthorize ARS updater access each fall</a:t>
            </a:r>
          </a:p>
          <a:p>
            <a:pPr lvl="2"/>
            <a:r>
              <a:rPr lang="en-US" dirty="0" smtClean="0"/>
              <a:t>Unfortunately, the updater may not understand the importance of entering  accurate activity information…..or the updater may not have time or knowledge to do the job properly</a:t>
            </a:r>
          </a:p>
          <a:p>
            <a:pPr marL="914400" lvl="2" indent="0">
              <a:buNone/>
            </a:pPr>
            <a:r>
              <a:rPr lang="en-US" b="1" dirty="0" smtClean="0"/>
              <a:t>Best Practice </a:t>
            </a:r>
            <a:r>
              <a:rPr lang="en-US" dirty="0" smtClean="0"/>
              <a:t>– Business managers need to educate and communicate the importance of this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ARS Updater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Must understand and have access to the following information:</a:t>
            </a:r>
          </a:p>
          <a:p>
            <a:pPr lvl="1"/>
            <a:r>
              <a:rPr lang="en-US" dirty="0" smtClean="0"/>
              <a:t>Dates and % time for each paid appointment</a:t>
            </a:r>
          </a:p>
          <a:p>
            <a:pPr lvl="1"/>
            <a:r>
              <a:rPr lang="en-US" dirty="0" smtClean="0"/>
              <a:t>Funds charged for the appointment</a:t>
            </a:r>
          </a:p>
          <a:p>
            <a:pPr lvl="1"/>
            <a:r>
              <a:rPr lang="en-US" dirty="0" smtClean="0"/>
              <a:t>HRFE and Banner systems</a:t>
            </a:r>
          </a:p>
          <a:p>
            <a:pPr lvl="1"/>
            <a:r>
              <a:rPr lang="en-US" dirty="0" smtClean="0"/>
              <a:t>Labor redistribution records</a:t>
            </a:r>
          </a:p>
          <a:p>
            <a:pPr lvl="1"/>
            <a:r>
              <a:rPr lang="en-US" dirty="0" smtClean="0"/>
              <a:t>Faculty, academic staff, and grad assignments</a:t>
            </a:r>
          </a:p>
          <a:p>
            <a:pPr lvl="1"/>
            <a:r>
              <a:rPr lang="en-US" dirty="0" smtClean="0"/>
              <a:t>         -All cost sharing agreements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19459"/>
          <a:stretch>
            <a:fillRect/>
          </a:stretch>
        </p:blipFill>
        <p:spPr bwMode="auto">
          <a:xfrm>
            <a:off x="0" y="5194240"/>
            <a:ext cx="1892299" cy="166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75903"/>
            <a:ext cx="2209800" cy="178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807720"/>
          </a:xfrm>
        </p:spPr>
        <p:txBody>
          <a:bodyPr/>
          <a:lstStyle/>
          <a:p>
            <a:r>
              <a:rPr lang="en-US" dirty="0" smtClean="0"/>
              <a:t>Sample ARS Data Entry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t="-4724" b="23600"/>
          <a:stretch>
            <a:fillRect/>
          </a:stretch>
        </p:blipFill>
        <p:spPr bwMode="auto">
          <a:xfrm>
            <a:off x="3" y="1066799"/>
            <a:ext cx="9143998" cy="419100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1000" y="5638800"/>
            <a:ext cx="3566616" cy="1015659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914663" eaLnBrk="0" hangingPunct="0"/>
            <a:r>
              <a:rPr lang="en-US" sz="2000" b="1" dirty="0">
                <a:latin typeface="Garamond" pitchFamily="18" charset="0"/>
              </a:rPr>
              <a:t>Payment </a:t>
            </a:r>
            <a:r>
              <a:rPr lang="en-US" sz="2000" b="1" dirty="0" smtClean="0">
                <a:latin typeface="Garamond" pitchFamily="18" charset="0"/>
              </a:rPr>
              <a:t>, FTE, and C-FOAP from </a:t>
            </a:r>
            <a:r>
              <a:rPr lang="en-US" sz="2000" b="1" dirty="0">
                <a:latin typeface="Garamond" pitchFamily="18" charset="0"/>
              </a:rPr>
              <a:t>payroll/HR</a:t>
            </a:r>
            <a:r>
              <a:rPr lang="en-US" sz="2000" b="1" dirty="0" smtClean="0">
                <a:latin typeface="Garamond" pitchFamily="18" charset="0"/>
              </a:rPr>
              <a:t>:  Depts </a:t>
            </a:r>
            <a:r>
              <a:rPr lang="en-US" sz="2000" b="1" dirty="0">
                <a:latin typeface="Garamond" pitchFamily="18" charset="0"/>
              </a:rPr>
              <a:t>cannot </a:t>
            </a:r>
            <a:r>
              <a:rPr lang="en-US" sz="2000" b="1" dirty="0" smtClean="0">
                <a:latin typeface="Garamond" pitchFamily="18" charset="0"/>
              </a:rPr>
              <a:t>change these columns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 rot="-5431440">
            <a:off x="1926230" y="3587058"/>
            <a:ext cx="339612" cy="3729774"/>
          </a:xfrm>
          <a:prstGeom prst="leftBrace">
            <a:avLst>
              <a:gd name="adj1" fmla="val 86625"/>
              <a:gd name="adj2" fmla="val 50553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5112" tIns="42556" rIns="85112" bIns="42556" anchor="ctr"/>
          <a:lstStyle/>
          <a:p>
            <a:endParaRPr lang="en-US"/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 rot="16200000">
            <a:off x="6552028" y="3037685"/>
            <a:ext cx="448057" cy="4735889"/>
          </a:xfrm>
          <a:prstGeom prst="leftBrace">
            <a:avLst>
              <a:gd name="adj1" fmla="val 78159"/>
              <a:gd name="adj2" fmla="val 49979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5112" tIns="42556" rIns="85112" bIns="42556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57800" y="5751703"/>
            <a:ext cx="3886200" cy="830993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914663" eaLnBrk="0" hangingPunct="0"/>
            <a:r>
              <a:rPr lang="en-US" sz="2400" b="1" dirty="0">
                <a:latin typeface="Garamond" pitchFamily="18" charset="0"/>
              </a:rPr>
              <a:t>Activities</a:t>
            </a:r>
            <a:r>
              <a:rPr lang="en-US" sz="2400" b="1" dirty="0" smtClean="0">
                <a:latin typeface="Garamond" pitchFamily="18" charset="0"/>
              </a:rPr>
              <a:t>: Depts enter % to divide up the pay and FTE</a:t>
            </a:r>
            <a:endParaRPr lang="en-US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Workshop Presenter(s)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Julie Jarvis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Senior Director, Government Costing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	</a:t>
            </a:r>
            <a:r>
              <a:rPr lang="en-US" dirty="0" smtClean="0">
                <a:solidFill>
                  <a:srgbClr val="002060"/>
                </a:solidFill>
              </a:rPr>
              <a:t>OBFS UIUC Government Costing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  <a:hlinkClick r:id="rId2"/>
              </a:rPr>
              <a:t>jjarvis@uillinois.edu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/>
              <a:t>Carol Livingstone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>Associate Provost for Management Information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Provost’s Office and the Division of </a:t>
            </a:r>
            <a:r>
              <a:rPr lang="en-US" dirty="0" smtClean="0"/>
              <a:t>Management Information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hlinkClick r:id="rId3"/>
              </a:rPr>
              <a:t>	livngstn@illinois.edu</a:t>
            </a:r>
            <a:endParaRPr lang="en-US" i="1" dirty="0" smtClean="0"/>
          </a:p>
          <a:p>
            <a:pPr>
              <a:lnSpc>
                <a:spcPct val="90000"/>
              </a:lnSpc>
              <a:buNone/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Elizabeth Clawson (Liz)</a:t>
            </a:r>
            <a:br>
              <a:rPr lang="en-US" b="1" dirty="0" smtClean="0"/>
            </a:br>
            <a:r>
              <a:rPr lang="en-US" dirty="0" smtClean="0"/>
              <a:t>Associate Director of Budget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College of Applied Health Sciences</a:t>
            </a:r>
            <a:br>
              <a:rPr lang="en-US" dirty="0" smtClean="0"/>
            </a:br>
            <a:r>
              <a:rPr lang="en-US" i="1" dirty="0" smtClean="0">
                <a:hlinkClick r:id="rId4"/>
              </a:rPr>
              <a:t>clawson@illinois.edu</a:t>
            </a:r>
            <a:endParaRPr lang="en-US" i="1" dirty="0" smtClean="0"/>
          </a:p>
          <a:p>
            <a:pPr>
              <a:lnSpc>
                <a:spcPct val="90000"/>
              </a:lnSpc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i="1" dirty="0" smtClean="0"/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are limited by the fund and NACUBO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05740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See “Appropriate Activity Reporting” grid in handouts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It’s critical to appoint people on the right source of funds &amp; NACUBO for the type of work they do.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2D2C16-AE74-46A6-81FA-552D58B054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Activity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Activities must be entered for each non-zero percent line for academic and grad staff</a:t>
            </a:r>
          </a:p>
          <a:p>
            <a:r>
              <a:rPr lang="en-US" sz="3600" dirty="0" smtClean="0"/>
              <a:t>Activities entered must be consistent with the fund source and the NACUBO of the program code</a:t>
            </a:r>
          </a:p>
          <a:p>
            <a:r>
              <a:rPr lang="en-US" sz="3600" dirty="0" smtClean="0"/>
              <a:t>Error messages pop up when activity is on the wrong NACUBO or when you are missing required instructional or cost sharing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Activity Categories?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0" y="1798637"/>
            <a:ext cx="449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Instructional Activities</a:t>
            </a:r>
          </a:p>
          <a:p>
            <a:pPr lvl="1"/>
            <a:r>
              <a:rPr lang="en-US" sz="2600" dirty="0" smtClean="0"/>
              <a:t>Classroom instruction</a:t>
            </a:r>
          </a:p>
          <a:p>
            <a:pPr lvl="1"/>
            <a:r>
              <a:rPr lang="en-US" sz="2600" dirty="0" smtClean="0"/>
              <a:t>Independent Study</a:t>
            </a:r>
          </a:p>
          <a:p>
            <a:pPr lvl="1"/>
            <a:r>
              <a:rPr lang="en-US" sz="2600" dirty="0" smtClean="0"/>
              <a:t>Online Instruction</a:t>
            </a:r>
          </a:p>
          <a:p>
            <a:pPr lvl="1"/>
            <a:r>
              <a:rPr lang="en-US" sz="2600" dirty="0" smtClean="0"/>
              <a:t>Thesis Supervision</a:t>
            </a:r>
          </a:p>
          <a:p>
            <a:pPr lvl="1"/>
            <a:r>
              <a:rPr lang="en-US" sz="2600" dirty="0" smtClean="0"/>
              <a:t>Indirect Instruction</a:t>
            </a:r>
            <a:endParaRPr lang="en-US" sz="2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48200" y="1798637"/>
            <a:ext cx="4495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Activities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Departmental Research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 Research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Admin/Library/Tech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 Leave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Extension/Public Service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Alumni, Development, Community Relations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&amp; Specialized Svc.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information in 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798637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Every section taught by each employee in a department is available in ARS.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section is initially assigned to a department and source of funds based on the payments made to the instructor.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Updaters can change the department and source of funds for any section taught by someone they pay.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Course SOF in 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798637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9550"/>
          <a:stretch>
            <a:fillRect/>
          </a:stretch>
        </p:blipFill>
        <p:spPr bwMode="auto">
          <a:xfrm>
            <a:off x="57613" y="1524000"/>
            <a:ext cx="90863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ARS Course Info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798637"/>
            <a:ext cx="8763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IUs (credit hours) for each section are assigned to the unit paying the instructor, not to the unit “owning” the course.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IUs are used by the Provost’s office to distribute approximately $70 million dollars of tuition income among the colleges.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</a:t>
            </a:r>
            <a:br>
              <a:rPr lang="en-US" dirty="0" smtClean="0"/>
            </a:br>
            <a:r>
              <a:rPr lang="en-US" dirty="0" smtClean="0"/>
              <a:t>there is bad info in 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Unit may lose credit for IUs &amp; budget that follows IUs </a:t>
            </a:r>
          </a:p>
          <a:p>
            <a:r>
              <a:rPr lang="en-US" dirty="0" smtClean="0"/>
              <a:t>Departments and programs are targets for elimination when costs are high</a:t>
            </a:r>
          </a:p>
          <a:p>
            <a:r>
              <a:rPr lang="en-US" dirty="0" smtClean="0"/>
              <a:t>Faculty workload may be over- or under-stated relative to peer departments</a:t>
            </a:r>
          </a:p>
          <a:p>
            <a:r>
              <a:rPr lang="en-US" dirty="0" smtClean="0"/>
              <a:t>Faculty may not get P&amp;T credit for sections taught</a:t>
            </a:r>
          </a:p>
          <a:p>
            <a:r>
              <a:rPr lang="en-US" dirty="0" smtClean="0"/>
              <a:t>External Auditors may require repayment of  millions of dollars in grant funds</a:t>
            </a:r>
          </a:p>
          <a:p>
            <a:r>
              <a:rPr lang="en-US" dirty="0" smtClean="0"/>
              <a:t>A-133 Audit findings can jeopardize future UIUC eligibility for federal grants</a:t>
            </a:r>
          </a:p>
          <a:p>
            <a:r>
              <a:rPr lang="en-US" dirty="0" smtClean="0"/>
              <a:t>F&amp;A Rate may be set too high or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all-too-common 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Faculty member promises a lab tech will work 10% over the year on a sponsored project as part of a cost sharing agreement.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one tells the Business manager, who appoints the lab tech 100% on grant funds.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state money is available for the cost sharing, so the department technically is in violation of its contract.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Best case: Department may have to submit labor redistributions for the entire year to move enough pay to state funds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Worse case: Grant may be rescinded, department may have to pay sponsor back for the entire project.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Even worse: Campus may be punished by the agency and not be eligible for future grants from that agency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Absolute nightmare: campus may be fined millions of dollars or be required to repay grants from multiple federal agencies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examples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2003: Northwestern: $5.5 million for failure to comply with effort reporting requirements</a:t>
            </a:r>
          </a:p>
          <a:p>
            <a:pPr>
              <a:buNone/>
            </a:pPr>
            <a:r>
              <a:rPr lang="en-US" dirty="0" smtClean="0"/>
              <a:t>2004: Johns Hopkins: $2.6 million for researchers overstating the time spent on federal projects</a:t>
            </a:r>
          </a:p>
          <a:p>
            <a:pPr>
              <a:buNone/>
            </a:pPr>
            <a:r>
              <a:rPr lang="en-US" dirty="0" smtClean="0"/>
              <a:t>2004: Harvard: $3.3 million for overbilling NIH on a federal project</a:t>
            </a:r>
          </a:p>
          <a:p>
            <a:pPr>
              <a:buNone/>
            </a:pPr>
            <a:r>
              <a:rPr lang="en-US" dirty="0" smtClean="0"/>
              <a:t>2005: Florida International University: $11.5 million for inaccurate </a:t>
            </a:r>
            <a:r>
              <a:rPr lang="en-US" dirty="0" err="1" smtClean="0"/>
              <a:t>costsharing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Please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Turn off cell phones.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Avoid side conversations.</a:t>
            </a:r>
          </a:p>
          <a:p>
            <a:r>
              <a:rPr lang="en-US" dirty="0" smtClean="0"/>
              <a:t>Feel free to ask questions at any time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Sign the attendance roster.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Complete the evaluation at the end of the workshop.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Nine Best-Practice Tips for ARS updaters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sure employees are paid on the right fund and program code from day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faculty/staff changes in assignments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sure courses are assigned to the right payment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all ARS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back after each pay calc for new errors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Nine Best-Practice Tips for ARS updaters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Always review each person’s activities at least once a year.  There may be activity changes due to:</a:t>
            </a:r>
          </a:p>
          <a:p>
            <a:pPr lvl="1"/>
            <a:r>
              <a:rPr lang="en-US" dirty="0" smtClean="0"/>
              <a:t>Buy-outs from teaching duties</a:t>
            </a:r>
          </a:p>
          <a:p>
            <a:pPr lvl="1"/>
            <a:r>
              <a:rPr lang="en-US" dirty="0" smtClean="0"/>
              <a:t>Additional teaching duties</a:t>
            </a:r>
          </a:p>
          <a:p>
            <a:pPr lvl="1"/>
            <a:r>
              <a:rPr lang="en-US" dirty="0" smtClean="0"/>
              <a:t>Awarded grant activity</a:t>
            </a:r>
          </a:p>
          <a:p>
            <a:pPr lvl="1"/>
            <a:r>
              <a:rPr lang="en-US" dirty="0" smtClean="0"/>
              <a:t>New appointments</a:t>
            </a:r>
          </a:p>
          <a:p>
            <a:pPr lvl="1"/>
            <a:r>
              <a:rPr lang="en-US" dirty="0" smtClean="0"/>
              <a:t>Additional assignments, e.g. development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Nine Best-Practice Tips for ARS updaters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Develop departmental procedures to track grant proposals, effort commitments, and cost sharing agreements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Don’t wait until August to start – it’s too late to do labor redistributions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Call us any time you have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interfaces with 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Accurate information into the ARS system means accurate outputs: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 To other systems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To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ARS interfaces with other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019828" y="2928937"/>
            <a:ext cx="1340512" cy="12144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12" tIns="42556" rIns="85112" bIns="42556"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1785938"/>
            <a:ext cx="1128853" cy="1285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IBHE Cost Study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2209800" cy="13786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sz="2400" b="1" dirty="0" smtClean="0"/>
              <a:t>Course data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Instructor 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Students </a:t>
            </a:r>
            <a:r>
              <a:rPr lang="en-US" sz="2000" dirty="0" smtClean="0"/>
              <a:t> enrolled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Credit </a:t>
            </a:r>
            <a:r>
              <a:rPr lang="en-US" sz="2000" dirty="0" smtClean="0"/>
              <a:t>hours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66800" y="1524000"/>
            <a:ext cx="1752600" cy="11939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sz="2400" b="1" dirty="0" smtClean="0"/>
              <a:t>Payroll data </a:t>
            </a:r>
          </a:p>
          <a:p>
            <a:r>
              <a:rPr lang="en-US" sz="2400" dirty="0" smtClean="0"/>
              <a:t>($ &amp; FTE)  </a:t>
            </a:r>
          </a:p>
          <a:p>
            <a:r>
              <a:rPr lang="en-US" sz="2400" dirty="0" smtClean="0"/>
              <a:t>by C-FOAP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2209800" cy="82460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sz="2400" b="1" dirty="0" smtClean="0"/>
              <a:t>SOF </a:t>
            </a:r>
            <a:r>
              <a:rPr lang="en-US" sz="2400" dirty="0" smtClean="0"/>
              <a:t>for each section taught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438400" y="4114800"/>
            <a:ext cx="609600" cy="7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2438400" y="3505200"/>
            <a:ext cx="457200" cy="3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2819400" y="2120970"/>
            <a:ext cx="533400" cy="850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5279" y="1500188"/>
            <a:ext cx="2469365" cy="3629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b="1" dirty="0" smtClean="0"/>
              <a:t>Unit cost study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5279" y="2143125"/>
            <a:ext cx="2469365" cy="3629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b="1" dirty="0" smtClean="0"/>
              <a:t>Program cost study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096" y="2751841"/>
            <a:ext cx="2639104" cy="3629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b="1" dirty="0" smtClean="0"/>
              <a:t>Faculty Credit Hour Study</a:t>
            </a: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5700853" y="2357437"/>
            <a:ext cx="49387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 flipV="1">
            <a:off x="5700853" y="1681659"/>
            <a:ext cx="564426" cy="747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5" idx="1"/>
          </p:cNvCxnSpPr>
          <p:nvPr/>
        </p:nvCxnSpPr>
        <p:spPr>
          <a:xfrm>
            <a:off x="5700853" y="2428876"/>
            <a:ext cx="499243" cy="504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3090381" y="3214688"/>
            <a:ext cx="1199406" cy="714375"/>
          </a:xfrm>
          <a:prstGeom prst="rect">
            <a:avLst/>
          </a:prstGeom>
          <a:ln>
            <a:noFill/>
          </a:ln>
        </p:spPr>
        <p:txBody>
          <a:bodyPr vert="horz" lIns="0" tIns="45718" rIns="0" bIns="0" anchor="b">
            <a:normAutofit fontScale="90000" lnSpcReduction="10000"/>
          </a:bodyPr>
          <a:lstStyle/>
          <a:p>
            <a:pPr algn="ctr" defTabSz="851124">
              <a:spcBef>
                <a:spcPct val="0"/>
              </a:spcBef>
              <a:defRPr/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ARS</a:t>
            </a:r>
          </a:p>
        </p:txBody>
      </p:sp>
      <p:cxnSp>
        <p:nvCxnSpPr>
          <p:cNvPr id="20" name="Straight Arrow Connector 19"/>
          <p:cNvCxnSpPr>
            <a:endCxn id="6" idx="1"/>
          </p:cNvCxnSpPr>
          <p:nvPr/>
        </p:nvCxnSpPr>
        <p:spPr>
          <a:xfrm rot="5400000" flipH="1" flipV="1">
            <a:off x="4145143" y="2573519"/>
            <a:ext cx="571500" cy="28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248400" y="3581400"/>
            <a:ext cx="1904939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0" tIns="45718" rIns="0" bIns="0" anchor="b">
            <a:noAutofit/>
          </a:bodyPr>
          <a:lstStyle/>
          <a:p>
            <a:pPr algn="ctr" defTabSz="851124">
              <a:spcBef>
                <a:spcPct val="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A-21 F&amp;A calculation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867400" y="4800600"/>
            <a:ext cx="1975492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0" tIns="45718" rIns="0" bIns="0" anchor="b">
            <a:noAutofit/>
          </a:bodyPr>
          <a:lstStyle/>
          <a:p>
            <a:pPr algn="ctr" defTabSz="851124">
              <a:spcBef>
                <a:spcPct val="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Cost sharing reporting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Arrow Connector 22"/>
          <p:cNvCxnSpPr>
            <a:stCxn id="5" idx="4"/>
            <a:endCxn id="21" idx="1"/>
          </p:cNvCxnSpPr>
          <p:nvPr/>
        </p:nvCxnSpPr>
        <p:spPr>
          <a:xfrm>
            <a:off x="4360340" y="3536156"/>
            <a:ext cx="1888060" cy="50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289787" y="4000500"/>
            <a:ext cx="1577613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3231488" y="6215063"/>
            <a:ext cx="4938730" cy="4286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lIns="0" tIns="45718" rIns="0" bIns="0" anchor="b">
            <a:noAutofit/>
          </a:bodyPr>
          <a:lstStyle/>
          <a:p>
            <a:pPr algn="ctr" defTabSz="851124">
              <a:spcBef>
                <a:spcPct val="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Internal 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management </a:t>
            </a:r>
            <a:r>
              <a:rPr lang="en-US" sz="2600" dirty="0">
                <a:latin typeface="+mj-lt"/>
                <a:ea typeface="+mj-ea"/>
                <a:cs typeface="+mj-cs"/>
              </a:rPr>
              <a:t>reports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4289787" y="4071938"/>
            <a:ext cx="1411066" cy="214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" y="5791200"/>
            <a:ext cx="2209800" cy="82460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85112" tIns="42556" rIns="85112" bIns="42556" rtlCol="0">
            <a:spAutoFit/>
          </a:bodyPr>
          <a:lstStyle/>
          <a:p>
            <a:r>
              <a:rPr lang="en-US" sz="2400" b="1" dirty="0" smtClean="0"/>
              <a:t>Activities</a:t>
            </a:r>
            <a:r>
              <a:rPr lang="en-US" sz="2400" dirty="0" smtClean="0"/>
              <a:t> for each salary line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2095500" y="46863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782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ARS Annual Cycle –Aug 16- Aug 15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Weekly, actual payments from </a:t>
            </a:r>
            <a:r>
              <a:rPr lang="en-US" sz="2800" dirty="0" err="1" smtClean="0"/>
              <a:t>paycalc</a:t>
            </a:r>
            <a:r>
              <a:rPr lang="en-US" sz="2800" dirty="0" smtClean="0"/>
              <a:t> are merged with appointment data to create an academic year view of all payments YTD and obligated for each employee.   </a:t>
            </a:r>
          </a:p>
          <a:p>
            <a:pPr lvl="0"/>
            <a:r>
              <a:rPr lang="en-US" sz="2800" dirty="0" smtClean="0"/>
              <a:t>Daily, course assignments are loaded from Banner</a:t>
            </a:r>
          </a:p>
          <a:p>
            <a:r>
              <a:rPr lang="en-US" sz="2800" dirty="0" smtClean="0"/>
              <a:t>Upon request, we load cost sharing agreements from files sent to us by Janis Weaver of G&amp;C</a:t>
            </a:r>
          </a:p>
          <a:p>
            <a:pPr lvl="0"/>
            <a:r>
              <a:rPr lang="en-US" sz="2800" dirty="0" smtClean="0"/>
              <a:t>Department staff enter activity data continuously through early August</a:t>
            </a:r>
          </a:p>
          <a:p>
            <a:pPr lvl="0"/>
            <a:r>
              <a:rPr lang="en-US" sz="2800" dirty="0" smtClean="0"/>
              <a:t>DMI, G&amp;C use final frozen data and prepare reports and files for state and federal government</a:t>
            </a:r>
            <a:endParaRPr lang="en-US" sz="2000" dirty="0" smtClean="0"/>
          </a:p>
          <a:p>
            <a:endParaRPr lang="en-US" sz="2400" dirty="0" smtClean="0"/>
          </a:p>
          <a:p>
            <a:pPr lvl="0"/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ARS questions: Liz Stern &amp; Mary </a:t>
            </a:r>
            <a:r>
              <a:rPr lang="en-US" dirty="0" err="1" smtClean="0"/>
              <a:t>Sappenfield</a:t>
            </a:r>
            <a:r>
              <a:rPr lang="en-US" dirty="0" smtClean="0"/>
              <a:t> 333-3551</a:t>
            </a:r>
          </a:p>
          <a:p>
            <a:r>
              <a:rPr lang="en-US" dirty="0" smtClean="0"/>
              <a:t>Cost Sharing questions: Janis Weaver </a:t>
            </a:r>
          </a:p>
          <a:p>
            <a:pPr>
              <a:buNone/>
            </a:pPr>
            <a:r>
              <a:rPr lang="en-US" dirty="0" smtClean="0"/>
              <a:t>	244-4758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Workshop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Activity reporting is mandated by federal and state governments</a:t>
            </a:r>
          </a:p>
          <a:p>
            <a:r>
              <a:rPr lang="en-US" dirty="0" smtClean="0"/>
              <a:t>Persons authorized to update activities must have extensive knowledge of employee assignments and payment sources</a:t>
            </a:r>
          </a:p>
          <a:p>
            <a:r>
              <a:rPr lang="en-US" dirty="0" smtClean="0"/>
              <a:t>Errors can be very costly</a:t>
            </a:r>
          </a:p>
          <a:p>
            <a:r>
              <a:rPr lang="en-US" dirty="0" smtClean="0"/>
              <a:t>We’re here to help!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743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 / Concerns?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Understand the importance of ARS data as used for various processes and reports</a:t>
            </a:r>
          </a:p>
          <a:p>
            <a:r>
              <a:rPr lang="en-US" dirty="0" smtClean="0"/>
              <a:t>Learn about interfaces of the ARS with other systems</a:t>
            </a:r>
          </a:p>
          <a:p>
            <a:r>
              <a:rPr lang="en-US" dirty="0" smtClean="0"/>
              <a:t>Discover best practices for ARS use and data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/>
          <a:p>
            <a:r>
              <a:rPr lang="en-US" dirty="0" smtClean="0"/>
              <a:t>ARS &amp; related training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b="1" dirty="0" smtClean="0"/>
              <a:t>ARS Annual Update &amp; Training</a:t>
            </a:r>
          </a:p>
          <a:p>
            <a:pPr>
              <a:buNone/>
            </a:pPr>
            <a:r>
              <a:rPr lang="en-US" sz="2800" dirty="0" smtClean="0"/>
              <a:t>	Jan-Feb. each year, all users are invited</a:t>
            </a:r>
          </a:p>
          <a:p>
            <a:r>
              <a:rPr lang="en-US" b="1" u="sng" dirty="0" smtClean="0"/>
              <a:t>Grants and Sponsored Projects: Cost share </a:t>
            </a:r>
            <a:r>
              <a:rPr lang="en-US" sz="2400" i="1" dirty="0" smtClean="0"/>
              <a:t>http://training.obfs.uillinois.edu/index.cfm?campus=U</a:t>
            </a:r>
            <a:endParaRPr lang="en-US" i="1" dirty="0" smtClean="0"/>
          </a:p>
          <a:p>
            <a:r>
              <a:rPr lang="en-US" b="1" u="sng" dirty="0" smtClean="0"/>
              <a:t>F&amp;A Basics Workshop: It Takes More than a </a:t>
            </a:r>
            <a:r>
              <a:rPr lang="en-US" b="1" u="sng" dirty="0" err="1" smtClean="0"/>
              <a:t>Plinko</a:t>
            </a:r>
            <a:r>
              <a:rPr lang="en-US" b="1" u="sng" dirty="0" smtClean="0"/>
              <a:t> Board</a:t>
            </a:r>
          </a:p>
          <a:p>
            <a:pPr lvl="1">
              <a:buNone/>
            </a:pPr>
            <a:r>
              <a:rPr lang="en-US" i="1" dirty="0" smtClean="0"/>
              <a:t> (Upon request of Government Costing)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have an 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comply with Federal and State mandates that we track and report what employees do for the money they are paid.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Fact of life: Money ALWAYS comes</a:t>
            </a:r>
          </a:p>
          <a:p>
            <a:pPr>
              <a:buNone/>
            </a:pPr>
            <a:r>
              <a:rPr lang="en-US" dirty="0" smtClean="0"/>
              <a:t> with strings attached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124200"/>
            <a:ext cx="1143000" cy="331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Illinois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Illinois Board of Higher Education Cost Study, since 1986:</a:t>
            </a:r>
          </a:p>
          <a:p>
            <a:pPr>
              <a:buNone/>
            </a:pPr>
            <a:r>
              <a:rPr lang="en-US" dirty="0" smtClean="0"/>
              <a:t>Universities must report </a:t>
            </a:r>
            <a:r>
              <a:rPr lang="en-US" b="1" dirty="0" smtClean="0"/>
              <a:t>state expenditures and FTE </a:t>
            </a:r>
            <a:r>
              <a:rPr lang="en-US" dirty="0" smtClean="0"/>
              <a:t>for the three major functions of a university:</a:t>
            </a:r>
          </a:p>
          <a:p>
            <a:pPr algn="ctr">
              <a:buNone/>
            </a:pPr>
            <a:r>
              <a:rPr lang="en-US" b="1" dirty="0" smtClean="0"/>
              <a:t>Instruction</a:t>
            </a:r>
          </a:p>
          <a:p>
            <a:pPr algn="ctr">
              <a:buNone/>
            </a:pPr>
            <a:r>
              <a:rPr lang="en-US" b="1" dirty="0" smtClean="0"/>
              <a:t>Research (NACUBO 1100)</a:t>
            </a:r>
          </a:p>
          <a:p>
            <a:pPr algn="ctr">
              <a:buNone/>
            </a:pPr>
            <a:r>
              <a:rPr lang="en-US" b="1" dirty="0" smtClean="0"/>
              <a:t>Public Service (NACUBO 1200)</a:t>
            </a:r>
          </a:p>
          <a:p>
            <a:pPr lvl="2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NACUBO Function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= Second level of the Program Code hierarchy</a:t>
            </a:r>
          </a:p>
          <a:p>
            <a:pPr>
              <a:buNone/>
            </a:pPr>
            <a:r>
              <a:rPr lang="en-US" dirty="0" smtClean="0"/>
              <a:t>Coding system for standard functions of universities established by the National Association of College and Universities Business Officers: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1000  Instruction         </a:t>
            </a:r>
            <a:br>
              <a:rPr lang="en-US" sz="2400" dirty="0" smtClean="0"/>
            </a:br>
            <a:r>
              <a:rPr lang="en-US" sz="2400" dirty="0" smtClean="0"/>
              <a:t>1100  Organized Research </a:t>
            </a:r>
            <a:br>
              <a:rPr lang="en-US" sz="2400" dirty="0" smtClean="0"/>
            </a:br>
            <a:r>
              <a:rPr lang="en-US" sz="2400" dirty="0" smtClean="0"/>
              <a:t>1200  Public Service </a:t>
            </a:r>
            <a:br>
              <a:rPr lang="en-US" sz="2400" dirty="0" smtClean="0"/>
            </a:br>
            <a:r>
              <a:rPr lang="en-US" sz="2400" dirty="0" smtClean="0"/>
              <a:t>1300  Academic Support </a:t>
            </a:r>
            <a:br>
              <a:rPr lang="en-US" sz="2400" dirty="0" smtClean="0"/>
            </a:br>
            <a:r>
              <a:rPr lang="en-US" sz="2400" dirty="0" smtClean="0"/>
              <a:t>1400  Student Services </a:t>
            </a:r>
            <a:br>
              <a:rPr lang="en-US" sz="2400" dirty="0" smtClean="0"/>
            </a:br>
            <a:r>
              <a:rPr lang="en-US" sz="2400" dirty="0" smtClean="0"/>
              <a:t>1500  Institutional Support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All money arrives in a department with a NACUBO code attached.  That’s what you are supposed to spend the money on!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3528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1600  Operations &amp; Maintenance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1700  Scholarships &amp; Fellowships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2000  Auxiliary Enterprise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4000  Independent Operations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5000  Stores and Service</a:t>
            </a:r>
            <a:r>
              <a:rPr lang="en-US" sz="2200" dirty="0" smtClean="0"/>
              <a:t>s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0080"/>
            <a:ext cx="8153400" cy="1112520"/>
          </a:xfrm>
        </p:spPr>
        <p:txBody>
          <a:bodyPr>
            <a:normAutofit/>
          </a:bodyPr>
          <a:lstStyle/>
          <a:p>
            <a:r>
              <a:rPr lang="en-US" dirty="0" smtClean="0"/>
              <a:t>IBHE Cost Study – 3 major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i="1" dirty="0" smtClean="0"/>
          </a:p>
          <a:p>
            <a:pPr lvl="1"/>
            <a:r>
              <a:rPr lang="en-US" dirty="0" smtClean="0"/>
              <a:t>Unit Cost Study </a:t>
            </a:r>
          </a:p>
          <a:p>
            <a:pPr lvl="2">
              <a:buNone/>
            </a:pPr>
            <a:r>
              <a:rPr lang="en-US" dirty="0" smtClean="0"/>
              <a:t>How much does it cost per credit hour for each unit to offer courses?  How much does each unit spend on instruction, research, public service?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Program cost Study </a:t>
            </a:r>
          </a:p>
          <a:p>
            <a:pPr lvl="2">
              <a:buNone/>
            </a:pPr>
            <a:r>
              <a:rPr lang="en-US" dirty="0" smtClean="0"/>
              <a:t>How much does it cost per credit hour to teach a student in each program?</a:t>
            </a:r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Faculty Credit Hour Study </a:t>
            </a:r>
          </a:p>
          <a:p>
            <a:pPr lvl="1">
              <a:buNone/>
            </a:pPr>
            <a:r>
              <a:rPr lang="en-US" sz="2400" dirty="0" smtClean="0"/>
              <a:t>	What are the faculty workloads?</a:t>
            </a:r>
          </a:p>
          <a:p>
            <a:pPr lvl="1">
              <a:buNone/>
            </a:pPr>
            <a:r>
              <a:rPr lang="en-US" sz="2400" dirty="0" smtClean="0"/>
              <a:t> (credit hours/faculty FTE,  students/faculty FTE)</a:t>
            </a:r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2C16-AE74-46A6-81FA-552D58B054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2111</Words>
  <Application>Microsoft Office PowerPoint</Application>
  <PresentationFormat>On-screen Show (4:3)</PresentationFormat>
  <Paragraphs>332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Activity Reporting System (ARS)  Beyond Checking The Boxes…  </vt:lpstr>
      <vt:lpstr>Workshop Presenter(s)</vt:lpstr>
      <vt:lpstr>Please …</vt:lpstr>
      <vt:lpstr>Workshop Objectives</vt:lpstr>
      <vt:lpstr>ARS &amp; related training sessions</vt:lpstr>
      <vt:lpstr>Why do we have an ARS?</vt:lpstr>
      <vt:lpstr>State of Illinois mandate</vt:lpstr>
      <vt:lpstr>NACUBO Function Code</vt:lpstr>
      <vt:lpstr>IBHE Cost Study – 3 major reports</vt:lpstr>
      <vt:lpstr>Federal Mandates</vt:lpstr>
      <vt:lpstr>Federal OMB Circular A-21, J10b(2) </vt:lpstr>
      <vt:lpstr>Federal OMB Circular A-21, cont’d </vt:lpstr>
      <vt:lpstr>The F&amp;A Allocation </vt:lpstr>
      <vt:lpstr>Cost Sharing Commitment Verification </vt:lpstr>
      <vt:lpstr>Cost Sharing, continued </vt:lpstr>
      <vt:lpstr>Other critical operations that use ARS</vt:lpstr>
      <vt:lpstr>How is ARS activity &amp; cost share information collected?</vt:lpstr>
      <vt:lpstr>ARS Updater Qualifications</vt:lpstr>
      <vt:lpstr>Sample ARS Data Entry Page</vt:lpstr>
      <vt:lpstr>Activities are limited by the fund and NACUBO</vt:lpstr>
      <vt:lpstr>Entering Activity information</vt:lpstr>
      <vt:lpstr>What are the Activity Categories?</vt:lpstr>
      <vt:lpstr>Course information in ARS</vt:lpstr>
      <vt:lpstr>Changing Course SOF in ARS</vt:lpstr>
      <vt:lpstr>How is ARS Course Info used?</vt:lpstr>
      <vt:lpstr>What happens when  there is bad info in ARS?</vt:lpstr>
      <vt:lpstr>An all-too-common scenario </vt:lpstr>
      <vt:lpstr>Consequences?</vt:lpstr>
      <vt:lpstr>Some examples ….</vt:lpstr>
      <vt:lpstr>Nine Best-Practice Tips for ARS updaters</vt:lpstr>
      <vt:lpstr>Nine Best-Practice Tips for ARS updaters</vt:lpstr>
      <vt:lpstr>Nine Best-Practice Tips for ARS updaters</vt:lpstr>
      <vt:lpstr>ARS interfaces with other areas</vt:lpstr>
      <vt:lpstr>ARS interfaces with other areas</vt:lpstr>
      <vt:lpstr>ARS Annual Cycle –Aug 16- Aug 15</vt:lpstr>
      <vt:lpstr>Other important contacts</vt:lpstr>
      <vt:lpstr>Workshop Summary</vt:lpstr>
      <vt:lpstr>Slide 38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Stanciu, Bogdan</dc:creator>
  <cp:lastModifiedBy>Carol J. Livingstone</cp:lastModifiedBy>
  <cp:revision>773</cp:revision>
  <dcterms:created xsi:type="dcterms:W3CDTF">2009-01-14T14:45:43Z</dcterms:created>
  <dcterms:modified xsi:type="dcterms:W3CDTF">2011-04-11T14:33:50Z</dcterms:modified>
</cp:coreProperties>
</file>